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6"/>
  </p:notesMasterIdLst>
  <p:sldIdLst>
    <p:sldId id="256" r:id="rId2"/>
    <p:sldId id="269" r:id="rId3"/>
    <p:sldId id="270" r:id="rId4"/>
    <p:sldId id="342" r:id="rId5"/>
    <p:sldId id="275" r:id="rId6"/>
    <p:sldId id="296" r:id="rId7"/>
    <p:sldId id="322" r:id="rId8"/>
    <p:sldId id="277" r:id="rId9"/>
    <p:sldId id="303" r:id="rId10"/>
    <p:sldId id="298" r:id="rId11"/>
    <p:sldId id="299" r:id="rId12"/>
    <p:sldId id="329" r:id="rId13"/>
    <p:sldId id="300" r:id="rId14"/>
    <p:sldId id="302" r:id="rId15"/>
    <p:sldId id="304" r:id="rId16"/>
    <p:sldId id="330" r:id="rId17"/>
    <p:sldId id="276" r:id="rId18"/>
    <p:sldId id="313" r:id="rId19"/>
    <p:sldId id="314" r:id="rId20"/>
    <p:sldId id="315" r:id="rId21"/>
    <p:sldId id="328" r:id="rId22"/>
    <p:sldId id="317" r:id="rId23"/>
    <p:sldId id="318" r:id="rId24"/>
    <p:sldId id="319" r:id="rId25"/>
    <p:sldId id="320" r:id="rId26"/>
    <p:sldId id="291" r:id="rId27"/>
    <p:sldId id="297" r:id="rId28"/>
    <p:sldId id="311" r:id="rId29"/>
    <p:sldId id="312" r:id="rId30"/>
    <p:sldId id="306" r:id="rId31"/>
    <p:sldId id="307" r:id="rId32"/>
    <p:sldId id="294" r:id="rId33"/>
    <p:sldId id="331" r:id="rId34"/>
    <p:sldId id="332" r:id="rId35"/>
    <p:sldId id="333" r:id="rId36"/>
    <p:sldId id="334" r:id="rId37"/>
    <p:sldId id="335" r:id="rId38"/>
    <p:sldId id="336" r:id="rId39"/>
    <p:sldId id="337" r:id="rId40"/>
    <p:sldId id="338" r:id="rId41"/>
    <p:sldId id="339" r:id="rId42"/>
    <p:sldId id="340" r:id="rId43"/>
    <p:sldId id="341" r:id="rId44"/>
    <p:sldId id="343" r:id="rId45"/>
  </p:sldIdLst>
  <p:sldSz cx="18288000" cy="13716000"/>
  <p:notesSz cx="6858000" cy="9144000"/>
  <p:defaultText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4C403"/>
    <a:srgbClr val="FBFF9F"/>
    <a:srgbClr val="FF1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289" autoAdjust="0"/>
  </p:normalViewPr>
  <p:slideViewPr>
    <p:cSldViewPr snapToGrid="0">
      <p:cViewPr>
        <p:scale>
          <a:sx n="50" d="100"/>
          <a:sy n="50" d="100"/>
        </p:scale>
        <p:origin x="-1072" y="-80"/>
      </p:cViewPr>
      <p:guideLst>
        <p:guide orient="horz" pos="432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2010</c:v>
                </c:pt>
              </c:strCache>
            </c:strRef>
          </c:tx>
          <c:spPr>
            <a:scene3d>
              <a:camera prst="orthographicFront"/>
              <a:lightRig rig="threePt" dir="t"/>
            </a:scene3d>
            <a:sp3d prstMaterial="translucentPowder"/>
          </c:spPr>
          <c:invertIfNegative val="0"/>
          <c:cat>
            <c:strRef>
              <c:f>Sheet1!$A$2:$A$5</c:f>
              <c:strCache>
                <c:ptCount val="4"/>
                <c:pt idx="0">
                  <c:v>R-CNN-VGG</c:v>
                </c:pt>
                <c:pt idx="1">
                  <c:v>R-CNN</c:v>
                </c:pt>
                <c:pt idx="2">
                  <c:v>Regionlets</c:v>
                </c:pt>
                <c:pt idx="3">
                  <c:v>DPM v5</c:v>
                </c:pt>
              </c:strCache>
            </c:strRef>
          </c:cat>
          <c:val>
            <c:numRef>
              <c:f>Sheet1!$B$2:$B$5</c:f>
              <c:numCache>
                <c:formatCode>General</c:formatCode>
                <c:ptCount val="4"/>
                <c:pt idx="0">
                  <c:v>62.9</c:v>
                </c:pt>
                <c:pt idx="1">
                  <c:v>53.7</c:v>
                </c:pt>
                <c:pt idx="2">
                  <c:v>39.7</c:v>
                </c:pt>
                <c:pt idx="3">
                  <c:v>29.6</c:v>
                </c:pt>
              </c:numCache>
            </c:numRef>
          </c:val>
        </c:ser>
        <c:ser>
          <c:idx val="1"/>
          <c:order val="1"/>
          <c:tx>
            <c:strRef>
              <c:f>Sheet1!$C$1</c:f>
              <c:strCache>
                <c:ptCount val="1"/>
                <c:pt idx="0">
                  <c:v>2007</c:v>
                </c:pt>
              </c:strCache>
            </c:strRef>
          </c:tx>
          <c:invertIfNegative val="0"/>
          <c:cat>
            <c:strRef>
              <c:f>Sheet1!$A$2:$A$5</c:f>
              <c:strCache>
                <c:ptCount val="4"/>
                <c:pt idx="0">
                  <c:v>R-CNN-VGG</c:v>
                </c:pt>
                <c:pt idx="1">
                  <c:v>R-CNN</c:v>
                </c:pt>
                <c:pt idx="2">
                  <c:v>Regionlets</c:v>
                </c:pt>
                <c:pt idx="3">
                  <c:v>DPM v5</c:v>
                </c:pt>
              </c:strCache>
            </c:strRef>
          </c:cat>
          <c:val>
            <c:numRef>
              <c:f>Sheet1!$C$2:$C$5</c:f>
              <c:numCache>
                <c:formatCode>General</c:formatCode>
                <c:ptCount val="4"/>
                <c:pt idx="0">
                  <c:v>66.0</c:v>
                </c:pt>
                <c:pt idx="1">
                  <c:v>58.5</c:v>
                </c:pt>
                <c:pt idx="2">
                  <c:v>41.7</c:v>
                </c:pt>
                <c:pt idx="3">
                  <c:v>33.7</c:v>
                </c:pt>
              </c:numCache>
            </c:numRef>
          </c:val>
        </c:ser>
        <c:dLbls>
          <c:showLegendKey val="0"/>
          <c:showVal val="0"/>
          <c:showCatName val="0"/>
          <c:showSerName val="0"/>
          <c:showPercent val="0"/>
          <c:showBubbleSize val="0"/>
        </c:dLbls>
        <c:gapWidth val="150"/>
        <c:shape val="cylinder"/>
        <c:axId val="-2138594808"/>
        <c:axId val="-2137722296"/>
        <c:axId val="0"/>
      </c:bar3DChart>
      <c:catAx>
        <c:axId val="-2138594808"/>
        <c:scaling>
          <c:orientation val="minMax"/>
        </c:scaling>
        <c:delete val="0"/>
        <c:axPos val="l"/>
        <c:majorTickMark val="out"/>
        <c:minorTickMark val="none"/>
        <c:tickLblPos val="nextTo"/>
        <c:txPr>
          <a:bodyPr/>
          <a:lstStyle/>
          <a:p>
            <a:pPr>
              <a:defRPr sz="2400"/>
            </a:pPr>
            <a:endParaRPr lang="en-US"/>
          </a:p>
        </c:txPr>
        <c:crossAx val="-2137722296"/>
        <c:crosses val="autoZero"/>
        <c:auto val="1"/>
        <c:lblAlgn val="ctr"/>
        <c:lblOffset val="100"/>
        <c:noMultiLvlLbl val="0"/>
      </c:catAx>
      <c:valAx>
        <c:axId val="-2137722296"/>
        <c:scaling>
          <c:orientation val="minMax"/>
          <c:max val="100.0"/>
        </c:scaling>
        <c:delete val="0"/>
        <c:axPos val="b"/>
        <c:majorGridlines/>
        <c:title>
          <c:tx>
            <c:rich>
              <a:bodyPr/>
              <a:lstStyle/>
              <a:p>
                <a:pPr>
                  <a:defRPr sz="2400"/>
                </a:pPr>
                <a:r>
                  <a:rPr lang="en-US" sz="2400" dirty="0" smtClean="0"/>
                  <a:t>mean Average Precision with 0.5 overlap (%,</a:t>
                </a:r>
                <a:r>
                  <a:rPr lang="en-US" sz="2400" baseline="0" dirty="0" smtClean="0"/>
                  <a:t> </a:t>
                </a:r>
                <a:r>
                  <a:rPr lang="en-US" sz="2400" dirty="0" err="1" smtClean="0"/>
                  <a:t>mAP</a:t>
                </a:r>
                <a:r>
                  <a:rPr lang="en-US" sz="2400" dirty="0" smtClean="0"/>
                  <a:t>)</a:t>
                </a:r>
                <a:endParaRPr lang="en-US" sz="2400" dirty="0"/>
              </a:p>
            </c:rich>
          </c:tx>
          <c:layout/>
          <c:overlay val="0"/>
        </c:title>
        <c:numFmt formatCode="General" sourceLinked="1"/>
        <c:majorTickMark val="out"/>
        <c:minorTickMark val="none"/>
        <c:tickLblPos val="nextTo"/>
        <c:crossAx val="-2138594808"/>
        <c:crosses val="autoZero"/>
        <c:crossBetween val="between"/>
      </c:valAx>
    </c:plotArea>
    <c:legend>
      <c:legendPos val="t"/>
      <c:layout>
        <c:manualLayout>
          <c:xMode val="edge"/>
          <c:yMode val="edge"/>
          <c:x val="0.402163642588155"/>
          <c:y val="0.0"/>
          <c:w val="0.152194453954125"/>
          <c:h val="0.0640227967181628"/>
        </c:manualLayout>
      </c:layout>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5A17D-081E-E846-93FC-34927AC106A3}" type="datetimeFigureOut">
              <a:rPr lang="en-US" smtClean="0"/>
              <a:t>12/13/15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3E454-C35E-424A-976D-7C4F79B2D406}" type="slidenum">
              <a:rPr lang="en-US" smtClean="0"/>
              <a:t>‹#›</a:t>
            </a:fld>
            <a:endParaRPr lang="en-US"/>
          </a:p>
        </p:txBody>
      </p:sp>
    </p:spTree>
    <p:extLst>
      <p:ext uri="{BB962C8B-B14F-4D97-AF65-F5344CB8AC3E}">
        <p14:creationId xmlns:p14="http://schemas.microsoft.com/office/powerpoint/2010/main" val="1316694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1</a:t>
            </a:fld>
            <a:endParaRPr lang="en-US"/>
          </a:p>
        </p:txBody>
      </p:sp>
    </p:spTree>
    <p:extLst>
      <p:ext uri="{BB962C8B-B14F-4D97-AF65-F5344CB8AC3E}">
        <p14:creationId xmlns:p14="http://schemas.microsoft.com/office/powerpoint/2010/main" val="1962463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just out of curiosity, we would like to see the performance of just using the </a:t>
            </a:r>
            <a:r>
              <a:rPr lang="en-US" baseline="0" dirty="0" err="1" smtClean="0"/>
              <a:t>google</a:t>
            </a:r>
            <a:r>
              <a:rPr lang="en-US" baseline="0" dirty="0" smtClean="0"/>
              <a:t> data alone</a:t>
            </a:r>
          </a:p>
          <a:p>
            <a:endParaRPr lang="en-US" baseline="0" dirty="0" smtClean="0"/>
          </a:p>
          <a:p>
            <a:r>
              <a:rPr lang="en-US" baseline="0" dirty="0" smtClean="0"/>
              <a:t>despite the easiness, </a:t>
            </a:r>
            <a:r>
              <a:rPr lang="en-US" baseline="0" dirty="0" err="1" smtClean="0"/>
              <a:t>google</a:t>
            </a:r>
            <a:r>
              <a:rPr lang="en-US" baseline="0" dirty="0" smtClean="0"/>
              <a:t> images can converge the network better, but it can still have limited generalization power, so how to fix the gap?</a:t>
            </a:r>
            <a:endParaRPr lang="en-US" baseline="0"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10</a:t>
            </a:fld>
            <a:endParaRPr lang="en-US"/>
          </a:p>
        </p:txBody>
      </p:sp>
    </p:spTree>
    <p:extLst>
      <p:ext uri="{BB962C8B-B14F-4D97-AF65-F5344CB8AC3E}">
        <p14:creationId xmlns:p14="http://schemas.microsoft.com/office/powerpoint/2010/main" val="2807644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simple way to fix this is just to perform fine-tuning… 43.4</a:t>
            </a:r>
          </a:p>
          <a:p>
            <a:endParaRPr lang="en-US" baseline="0" dirty="0" smtClean="0"/>
          </a:p>
          <a:p>
            <a:r>
              <a:rPr lang="en-US" baseline="0" dirty="0" smtClean="0"/>
              <a:t>so this is good, but the performance gain is not that significant, why? our assumption is that Flickr can bring the representation closer to </a:t>
            </a:r>
            <a:r>
              <a:rPr lang="en-US" baseline="0" dirty="0" err="1" smtClean="0"/>
              <a:t>pascal</a:t>
            </a:r>
            <a:r>
              <a:rPr lang="en-US" baseline="0" dirty="0" smtClean="0"/>
              <a:t> </a:t>
            </a:r>
            <a:r>
              <a:rPr lang="en-US" baseline="0" dirty="0" err="1" smtClean="0"/>
              <a:t>voc</a:t>
            </a:r>
            <a:r>
              <a:rPr lang="en-US" baseline="0" dirty="0" smtClean="0"/>
              <a:t>, but the noise in the label is also distracting the fine-tuning process, </a:t>
            </a:r>
          </a:p>
          <a:p>
            <a:endParaRPr lang="en-US" baseline="0" dirty="0" smtClean="0"/>
          </a:p>
          <a:p>
            <a:r>
              <a:rPr lang="en-US" baseline="0" dirty="0" smtClean="0"/>
              <a:t>how </a:t>
            </a:r>
            <a:r>
              <a:rPr lang="en-US" baseline="0" dirty="0" smtClean="0"/>
              <a:t>to </a:t>
            </a:r>
            <a:r>
              <a:rPr lang="en-US" baseline="0" dirty="0" err="1" smtClean="0"/>
              <a:t>combact</a:t>
            </a:r>
            <a:r>
              <a:rPr lang="en-US" baseline="0" dirty="0" smtClean="0"/>
              <a:t> the noise?</a:t>
            </a:r>
            <a:endParaRPr lang="en-US" baseline="0"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11</a:t>
            </a:fld>
            <a:endParaRPr lang="en-US"/>
          </a:p>
        </p:txBody>
      </p:sp>
    </p:spTree>
    <p:extLst>
      <p:ext uri="{BB962C8B-B14F-4D97-AF65-F5344CB8AC3E}">
        <p14:creationId xmlns:p14="http://schemas.microsoft.com/office/powerpoint/2010/main" val="333056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literature, we find</a:t>
            </a:r>
            <a:r>
              <a:rPr lang="en-US" baseline="0" dirty="0" smtClean="0"/>
              <a:t> that many related works have come up with ways to combat noise, and one of the most prominent one is to use higher order statistics to constrain the learning process…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in this work we want to see such an idea can be applied when fine-tuning the network</a:t>
            </a:r>
          </a:p>
          <a:p>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12</a:t>
            </a:fld>
            <a:endParaRPr lang="en-US"/>
          </a:p>
        </p:txBody>
      </p:sp>
    </p:spTree>
    <p:extLst>
      <p:ext uri="{BB962C8B-B14F-4D97-AF65-F5344CB8AC3E}">
        <p14:creationId xmlns:p14="http://schemas.microsoft.com/office/powerpoint/2010/main" val="145155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during the fine-tuning process, we add a relationship graph on top of the network to encode the higher-order statistics</a:t>
            </a:r>
          </a:p>
          <a:p>
            <a:endParaRPr lang="en-US" dirty="0" smtClean="0"/>
          </a:p>
          <a:p>
            <a:r>
              <a:rPr lang="en-US" dirty="0" smtClean="0"/>
              <a:t>instead </a:t>
            </a:r>
            <a:r>
              <a:rPr lang="en-US" dirty="0" smtClean="0"/>
              <a:t>of </a:t>
            </a:r>
            <a:r>
              <a:rPr lang="en-US" dirty="0" err="1" smtClean="0"/>
              <a:t>softmax</a:t>
            </a:r>
            <a:r>
              <a:rPr lang="en-US" dirty="0" smtClean="0"/>
              <a:t>, designed</a:t>
            </a:r>
            <a:r>
              <a:rPr lang="en-US" baseline="0" dirty="0" smtClean="0"/>
              <a:t> a loss which uses the relationship graph to only penalize for categories that do not look similar, only penalize very bad mistakes</a:t>
            </a:r>
          </a:p>
          <a:p>
            <a:endParaRPr lang="en-US" baseline="0" dirty="0" smtClean="0"/>
          </a:p>
          <a:p>
            <a:r>
              <a:rPr lang="en-US" baseline="0" dirty="0" smtClean="0"/>
              <a:t>tabby images -&gt; tiger, no P, but if predict bus, big P</a:t>
            </a:r>
          </a:p>
          <a:p>
            <a:endParaRPr lang="en-US" baseline="0" dirty="0" smtClean="0"/>
          </a:p>
          <a:p>
            <a:r>
              <a:rPr lang="en-US" baseline="0" dirty="0" smtClean="0"/>
              <a:t>and the loss function is designed in a way to penalize the network if it makes mistakes out side of the similar-looking categories</a:t>
            </a:r>
          </a:p>
          <a:p>
            <a:endParaRPr lang="en-US" baseline="0" dirty="0" smtClean="0"/>
          </a:p>
          <a:p>
            <a:r>
              <a:rPr lang="en-US" baseline="0" dirty="0" smtClean="0"/>
              <a:t>this is all good, but the only question is, how to design the relationship graph itself? in this work we only focus on relationships without spatial displacements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13</a:t>
            </a:fld>
            <a:endParaRPr lang="en-US"/>
          </a:p>
        </p:txBody>
      </p:sp>
    </p:spTree>
    <p:extLst>
      <p:ext uri="{BB962C8B-B14F-4D97-AF65-F5344CB8AC3E}">
        <p14:creationId xmlns:p14="http://schemas.microsoft.com/office/powerpoint/2010/main" val="317915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build</a:t>
            </a:r>
            <a:r>
              <a:rPr lang="en-US" baseline="0" dirty="0" smtClean="0"/>
              <a:t> the relationship graph?</a:t>
            </a:r>
          </a:p>
          <a:p>
            <a:endParaRPr lang="en-US" baseline="0" dirty="0" smtClean="0"/>
          </a:p>
          <a:p>
            <a:r>
              <a:rPr lang="en-US" baseline="0" dirty="0" smtClean="0"/>
              <a:t>we use the confusion matrix, so for </a:t>
            </a:r>
            <a:r>
              <a:rPr lang="en-US" baseline="0" dirty="0" smtClean="0"/>
              <a:t>example house finch is mostly confused with sparrow and gold finch, we will add it to the related categories</a:t>
            </a:r>
            <a:endParaRPr lang="en-US" baseline="0" dirty="0" smtClean="0"/>
          </a:p>
          <a:p>
            <a:endParaRPr lang="en-US" baseline="0" dirty="0" smtClean="0"/>
          </a:p>
          <a:p>
            <a:r>
              <a:rPr lang="en-US" baseline="0" dirty="0" smtClean="0"/>
              <a:t>we find such a strategy produce reasonable similar looking categories across different accuracies</a:t>
            </a:r>
          </a:p>
          <a:p>
            <a:endParaRPr lang="en-US" baseline="0" dirty="0" smtClean="0"/>
          </a:p>
          <a:p>
            <a:endParaRPr lang="en-US" baseline="0" dirty="0" smtClean="0"/>
          </a:p>
          <a:p>
            <a:endParaRPr lang="en-US" baseline="0" dirty="0" smtClean="0"/>
          </a:p>
          <a:p>
            <a:endParaRPr lang="en-US" dirty="0" smtClean="0"/>
          </a:p>
          <a:p>
            <a:endParaRPr lang="en-US" dirty="0" smtClean="0"/>
          </a:p>
          <a:p>
            <a:r>
              <a:rPr lang="en-US" dirty="0" smtClean="0"/>
              <a:t>an</a:t>
            </a:r>
            <a:r>
              <a:rPr lang="en-US" baseline="0" dirty="0" smtClean="0"/>
              <a:t> simple idea is to take the </a:t>
            </a:r>
            <a:r>
              <a:rPr lang="en-US" dirty="0" smtClean="0"/>
              <a:t>confusion</a:t>
            </a:r>
            <a:r>
              <a:rPr lang="en-US" baseline="0" dirty="0" smtClean="0"/>
              <a:t> matrix of the training data… </a:t>
            </a:r>
          </a:p>
          <a:p>
            <a:endParaRPr lang="en-US" baseline="0" dirty="0" smtClean="0"/>
          </a:p>
          <a:p>
            <a:r>
              <a:rPr lang="en-US" dirty="0" smtClean="0"/>
              <a:t>regardless</a:t>
            </a:r>
            <a:r>
              <a:rPr lang="en-US" baseline="0" dirty="0" smtClean="0"/>
              <a:t> of the accuracy, the confused categories are mostly reasonably related to the category of interest</a:t>
            </a:r>
          </a:p>
          <a:p>
            <a:endParaRPr lang="en-US" baseline="0" dirty="0" smtClean="0"/>
          </a:p>
          <a:p>
            <a:r>
              <a:rPr lang="en-US" baseline="0" dirty="0" smtClean="0"/>
              <a:t>so we build a relationships graph with top-5 nearest neighbors </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14</a:t>
            </a:fld>
            <a:endParaRPr lang="en-US"/>
          </a:p>
        </p:txBody>
      </p:sp>
    </p:spTree>
    <p:extLst>
      <p:ext uri="{BB962C8B-B14F-4D97-AF65-F5344CB8AC3E}">
        <p14:creationId xmlns:p14="http://schemas.microsoft.com/office/powerpoint/2010/main" val="4078975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par with </a:t>
            </a:r>
            <a:r>
              <a:rPr lang="en-US" baseline="0" dirty="0" err="1" smtClean="0"/>
              <a:t>imagenet</a:t>
            </a:r>
            <a:endParaRPr lang="en-US" baseline="0"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15</a:t>
            </a:fld>
            <a:endParaRPr lang="en-US"/>
          </a:p>
        </p:txBody>
      </p:sp>
    </p:spTree>
    <p:extLst>
      <p:ext uri="{BB962C8B-B14F-4D97-AF65-F5344CB8AC3E}">
        <p14:creationId xmlns:p14="http://schemas.microsoft.com/office/powerpoint/2010/main" val="317915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found a good representations, how does it perform </a:t>
            </a:r>
            <a:r>
              <a:rPr lang="en-US" baseline="0" dirty="0" smtClean="0"/>
              <a:t>with VOC </a:t>
            </a:r>
            <a:r>
              <a:rPr lang="en-US" baseline="0" dirty="0" err="1" smtClean="0"/>
              <a:t>finetuning</a:t>
            </a:r>
            <a:r>
              <a:rPr lang="en-US" baseline="0" dirty="0" smtClean="0"/>
              <a:t> ….</a:t>
            </a:r>
          </a:p>
          <a:p>
            <a:endParaRPr lang="en-US" baseline="0" dirty="0" smtClean="0"/>
          </a:p>
          <a:p>
            <a:r>
              <a:rPr lang="en-US" baseline="0" dirty="0" smtClean="0"/>
              <a:t>competitive results</a:t>
            </a:r>
          </a:p>
          <a:p>
            <a:endParaRPr lang="en-US" baseline="0" dirty="0" smtClean="0"/>
          </a:p>
          <a:p>
            <a:r>
              <a:rPr lang="en-US" baseline="0" dirty="0" smtClean="0"/>
              <a:t>voc2007: slightly worse than the </a:t>
            </a:r>
            <a:r>
              <a:rPr lang="en-US" baseline="0" dirty="0" err="1" smtClean="0"/>
              <a:t>imagenet</a:t>
            </a:r>
            <a:r>
              <a:rPr lang="en-US" baseline="0" dirty="0" smtClean="0"/>
              <a:t> </a:t>
            </a:r>
            <a:r>
              <a:rPr lang="en-US" baseline="0" dirty="0" err="1" smtClean="0"/>
              <a:t>pretrained</a:t>
            </a:r>
            <a:r>
              <a:rPr lang="en-US" baseline="0" dirty="0" smtClean="0"/>
              <a:t> models</a:t>
            </a:r>
          </a:p>
          <a:p>
            <a:r>
              <a:rPr lang="en-US" baseline="0" dirty="0" smtClean="0"/>
              <a:t>voc2012: better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16</a:t>
            </a:fld>
            <a:endParaRPr lang="en-US"/>
          </a:p>
        </p:txBody>
      </p:sp>
    </p:spTree>
    <p:extLst>
      <p:ext uri="{BB962C8B-B14F-4D97-AF65-F5344CB8AC3E}">
        <p14:creationId xmlns:p14="http://schemas.microsoft.com/office/powerpoint/2010/main" val="3179158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can use those features to localize</a:t>
            </a:r>
            <a:r>
              <a:rPr lang="en-US" baseline="0" dirty="0" smtClean="0"/>
              <a:t> objects in web images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17</a:t>
            </a:fld>
            <a:endParaRPr lang="en-US"/>
          </a:p>
        </p:txBody>
      </p:sp>
    </p:spTree>
    <p:extLst>
      <p:ext uri="{BB962C8B-B14F-4D97-AF65-F5344CB8AC3E}">
        <p14:creationId xmlns:p14="http://schemas.microsoft.com/office/powerpoint/2010/main" val="147370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class, for example </a:t>
            </a:r>
            <a:r>
              <a:rPr lang="en-US" baseline="0" dirty="0" smtClean="0"/>
              <a:t>a </a:t>
            </a:r>
            <a:r>
              <a:rPr lang="en-US" baseline="0" dirty="0" smtClean="0"/>
              <a:t>mini-</a:t>
            </a:r>
            <a:r>
              <a:rPr lang="en-US" baseline="0" dirty="0" smtClean="0"/>
              <a:t>cooper…</a:t>
            </a:r>
            <a:endParaRPr lang="en-US" dirty="0" smtClean="0"/>
          </a:p>
          <a:p>
            <a:endParaRPr lang="en-US" dirty="0" smtClean="0"/>
          </a:p>
          <a:p>
            <a:r>
              <a:rPr lang="en-US" dirty="0" smtClean="0"/>
              <a:t>train</a:t>
            </a:r>
            <a:r>
              <a:rPr lang="en-US" baseline="0" dirty="0" smtClean="0"/>
              <a:t> exemplar </a:t>
            </a:r>
            <a:r>
              <a:rPr lang="en-US" baseline="0" dirty="0" err="1" smtClean="0"/>
              <a:t>elda</a:t>
            </a:r>
            <a:r>
              <a:rPr lang="en-US" baseline="0" dirty="0" smtClean="0"/>
              <a:t> detectors</a:t>
            </a:r>
            <a:endParaRPr lang="en-US"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18</a:t>
            </a:fld>
            <a:endParaRPr lang="en-US"/>
          </a:p>
        </p:txBody>
      </p:sp>
    </p:spTree>
    <p:extLst>
      <p:ext uri="{BB962C8B-B14F-4D97-AF65-F5344CB8AC3E}">
        <p14:creationId xmlns:p14="http://schemas.microsoft.com/office/powerpoint/2010/main" val="317915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on the rest of the images to look</a:t>
            </a:r>
            <a:r>
              <a:rPr lang="en-US" baseline="0" dirty="0" smtClean="0"/>
              <a:t> for nearest neighbors/top detections</a:t>
            </a:r>
            <a:r>
              <a:rPr lang="en-US" baseline="0" dirty="0" smtClean="0"/>
              <a:t>, </a:t>
            </a:r>
          </a:p>
          <a:p>
            <a:endParaRPr lang="en-US" baseline="0" dirty="0" smtClean="0"/>
          </a:p>
          <a:p>
            <a:r>
              <a:rPr lang="en-US" baseline="0" dirty="0" smtClean="0"/>
              <a:t>note that for good images where objects centered and there is little background, they can find good, </a:t>
            </a:r>
            <a:r>
              <a:rPr lang="en-US" baseline="0" dirty="0" err="1" smtClean="0"/>
              <a:t>consistant</a:t>
            </a:r>
            <a:r>
              <a:rPr lang="en-US" baseline="0" dirty="0" smtClean="0"/>
              <a:t> nearest neighbors,</a:t>
            </a:r>
          </a:p>
          <a:p>
            <a:endParaRPr lang="en-US" baseline="0" dirty="0" smtClean="0"/>
          </a:p>
          <a:p>
            <a:r>
              <a:rPr lang="en-US" baseline="0" dirty="0" smtClean="0"/>
              <a:t>but for bad ones where there is noise, it cannot find good top detections and they are removed</a:t>
            </a:r>
          </a:p>
          <a:p>
            <a:endParaRPr lang="en-US" baseline="0" dirty="0" smtClean="0"/>
          </a:p>
          <a:p>
            <a:r>
              <a:rPr lang="en-US" baseline="0" dirty="0" smtClean="0"/>
              <a:t>these top detections form our initial clusters</a:t>
            </a:r>
            <a:endParaRPr lang="en-US" baseline="0" dirty="0" smtClean="0"/>
          </a:p>
          <a:p>
            <a:endParaRPr lang="en-US" baseline="0" dirty="0" smtClean="0"/>
          </a:p>
          <a:p>
            <a:endParaRPr lang="en-US" baseline="0" dirty="0" smtClean="0"/>
          </a:p>
          <a:p>
            <a:endParaRPr lang="en-US" baseline="0" dirty="0" smtClean="0"/>
          </a:p>
          <a:p>
            <a:r>
              <a:rPr lang="en-US" baseline="0" dirty="0" smtClean="0"/>
              <a:t>note that we do not apply it in a sliding window fashion, but only on big proposals by edge box, which can potentially speed up the process and reduce false positives</a:t>
            </a:r>
          </a:p>
          <a:p>
            <a:endParaRPr lang="en-US" baseline="0" dirty="0" smtClean="0"/>
          </a:p>
          <a:p>
            <a:r>
              <a:rPr lang="en-US" baseline="0" dirty="0" err="1" smtClean="0"/>
              <a:t>clutterd</a:t>
            </a:r>
            <a:r>
              <a:rPr lang="en-US" baseline="0" dirty="0" smtClean="0"/>
              <a:t> image/noise it cannot find, so purged.</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19</a:t>
            </a:fld>
            <a:endParaRPr lang="en-US"/>
          </a:p>
        </p:txBody>
      </p:sp>
    </p:spTree>
    <p:extLst>
      <p:ext uri="{BB962C8B-B14F-4D97-AF65-F5344CB8AC3E}">
        <p14:creationId xmlns:p14="http://schemas.microsoft.com/office/powerpoint/2010/main" val="407897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the last 2-3 years, the state of the art of object detection has improved </a:t>
            </a:r>
            <a:r>
              <a:rPr lang="en-US" baseline="0" dirty="0" smtClean="0"/>
              <a:t>significantly. for </a:t>
            </a:r>
            <a:r>
              <a:rPr lang="en-US" baseline="0" dirty="0" smtClean="0"/>
              <a:t>example, the deep network based RCNN has doubled the performance on </a:t>
            </a:r>
            <a:r>
              <a:rPr lang="en-US" baseline="0" dirty="0" err="1" smtClean="0"/>
              <a:t>pascal</a:t>
            </a:r>
            <a:r>
              <a:rPr lang="en-US" baseline="0" dirty="0" smtClean="0"/>
              <a:t> </a:t>
            </a:r>
            <a:r>
              <a:rPr lang="en-US" baseline="0" dirty="0" err="1" smtClean="0"/>
              <a:t>voc</a:t>
            </a:r>
            <a:endParaRPr lang="en-US" baseline="0" dirty="0" smtClean="0"/>
          </a:p>
          <a:p>
            <a:endParaRPr lang="en-US" baseline="0" dirty="0" smtClean="0"/>
          </a:p>
          <a:p>
            <a:r>
              <a:rPr lang="en-US" baseline="0" dirty="0" smtClean="0"/>
              <a:t>and even on the more challenging and one of the biggest dataset of </a:t>
            </a:r>
            <a:r>
              <a:rPr lang="en-US" baseline="0" dirty="0" err="1" smtClean="0"/>
              <a:t>microsoft</a:t>
            </a:r>
            <a:r>
              <a:rPr lang="en-US" baseline="0" dirty="0" smtClean="0"/>
              <a:t> coco, where there are lots of smaller objects, </a:t>
            </a:r>
            <a:r>
              <a:rPr lang="en-US" baseline="0" dirty="0" smtClean="0"/>
              <a:t>a similar R</a:t>
            </a:r>
            <a:r>
              <a:rPr lang="en-US" baseline="0" dirty="0" smtClean="0"/>
              <a:t>-CNN approach can give a </a:t>
            </a:r>
            <a:r>
              <a:rPr lang="en-US" baseline="0" dirty="0" err="1" smtClean="0"/>
              <a:t>mAP</a:t>
            </a:r>
            <a:r>
              <a:rPr lang="en-US" baseline="0" dirty="0" smtClean="0"/>
              <a:t> </a:t>
            </a:r>
            <a:r>
              <a:rPr lang="en-US" baseline="0" dirty="0" smtClean="0"/>
              <a:t>of&gt; </a:t>
            </a:r>
            <a:r>
              <a:rPr lang="en-US" baseline="0" dirty="0" smtClean="0"/>
              <a:t>36%.</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a:t>
            </a:fld>
            <a:endParaRPr lang="en-US"/>
          </a:p>
        </p:txBody>
      </p:sp>
    </p:spTree>
    <p:extLst>
      <p:ext uri="{BB962C8B-B14F-4D97-AF65-F5344CB8AC3E}">
        <p14:creationId xmlns:p14="http://schemas.microsoft.com/office/powerpoint/2010/main" val="639740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heretical clustering</a:t>
            </a:r>
            <a:r>
              <a:rPr lang="en-US" baseline="0" dirty="0" smtClean="0"/>
              <a:t> based on the similarities between these initial clusters, to form the final sets of clusters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20</a:t>
            </a:fld>
            <a:endParaRPr lang="en-US"/>
          </a:p>
        </p:txBody>
      </p:sp>
    </p:spTree>
    <p:extLst>
      <p:ext uri="{BB962C8B-B14F-4D97-AF65-F5344CB8AC3E}">
        <p14:creationId xmlns:p14="http://schemas.microsoft.com/office/powerpoint/2010/main" val="317915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shoes made</a:t>
            </a:r>
            <a:r>
              <a:rPr lang="en-US" baseline="0" dirty="0" smtClean="0"/>
              <a:t> out of the animal’s skins</a:t>
            </a:r>
            <a:endParaRPr lang="en-US" dirty="0" smtClean="0"/>
          </a:p>
          <a:p>
            <a:endParaRPr lang="en-US" dirty="0" smtClean="0"/>
          </a:p>
          <a:p>
            <a:r>
              <a:rPr lang="en-US" dirty="0" smtClean="0"/>
              <a:t>captures </a:t>
            </a:r>
            <a:r>
              <a:rPr lang="en-US" dirty="0" smtClean="0"/>
              <a:t>more variance in each</a:t>
            </a:r>
            <a:r>
              <a:rPr lang="en-US" baseline="0" dirty="0" smtClean="0"/>
              <a:t> cluster </a:t>
            </a:r>
            <a:r>
              <a:rPr lang="en-US" dirty="0" smtClean="0"/>
              <a:t>compared to previous methods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21</a:t>
            </a:fld>
            <a:endParaRPr lang="en-US"/>
          </a:p>
        </p:txBody>
      </p:sp>
    </p:spTree>
    <p:extLst>
      <p:ext uri="{BB962C8B-B14F-4D97-AF65-F5344CB8AC3E}">
        <p14:creationId xmlns:p14="http://schemas.microsoft.com/office/powerpoint/2010/main" val="900321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combine features and bounding boxes to train our detectors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22</a:t>
            </a:fld>
            <a:endParaRPr lang="en-US"/>
          </a:p>
        </p:txBody>
      </p:sp>
    </p:spTree>
    <p:extLst>
      <p:ext uri="{BB962C8B-B14F-4D97-AF65-F5344CB8AC3E}">
        <p14:creationId xmlns:p14="http://schemas.microsoft.com/office/powerpoint/2010/main" val="147370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add</a:t>
            </a:r>
            <a:r>
              <a:rPr lang="en-US" baseline="0" dirty="0" smtClean="0"/>
              <a:t> proposals in the training set if they have an overlap larger than 0.5 as positives</a:t>
            </a:r>
          </a:p>
          <a:p>
            <a:endParaRPr lang="en-US" baseline="0" dirty="0" smtClean="0"/>
          </a:p>
          <a:p>
            <a:endParaRPr lang="en-US" baseline="0" dirty="0" smtClean="0"/>
          </a:p>
          <a:p>
            <a:r>
              <a:rPr lang="en-US" baseline="0" dirty="0" smtClean="0"/>
              <a:t>compared to the previous state-of-the-art, we achieved a big performance gain</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23</a:t>
            </a:fld>
            <a:endParaRPr lang="en-US"/>
          </a:p>
        </p:txBody>
      </p:sp>
    </p:spTree>
    <p:extLst>
      <p:ext uri="{BB962C8B-B14F-4D97-AF65-F5344CB8AC3E}">
        <p14:creationId xmlns:p14="http://schemas.microsoft.com/office/powerpoint/2010/main" val="185321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 the false positives…For some</a:t>
            </a:r>
            <a:r>
              <a:rPr lang="en-US" baseline="0" dirty="0" smtClean="0"/>
              <a:t> category, likes planes and bottles, localization is an issue and for categories like bike and person semantic drift is an issue….</a:t>
            </a:r>
            <a:endParaRPr lang="en-US" dirty="0" smtClean="0"/>
          </a:p>
          <a:p>
            <a:endParaRPr lang="en-US" dirty="0" smtClean="0"/>
          </a:p>
          <a:p>
            <a:endParaRPr lang="en-US" dirty="0" smtClean="0"/>
          </a:p>
          <a:p>
            <a:r>
              <a:rPr lang="en-US" dirty="0" smtClean="0"/>
              <a:t>we also</a:t>
            </a:r>
            <a:r>
              <a:rPr lang="en-US" baseline="0" dirty="0" smtClean="0"/>
              <a:t> did analysis of our best performing model using the tools from </a:t>
            </a:r>
            <a:r>
              <a:rPr lang="en-US" baseline="0" dirty="0" err="1" smtClean="0"/>
              <a:t>hoeim</a:t>
            </a:r>
            <a:r>
              <a:rPr lang="en-US" baseline="0" dirty="0" smtClean="0"/>
              <a:t> et al,</a:t>
            </a:r>
            <a:endParaRPr lang="en-US" dirty="0" smtClean="0"/>
          </a:p>
          <a:p>
            <a:endParaRPr lang="en-US" dirty="0" smtClean="0"/>
          </a:p>
          <a:p>
            <a:r>
              <a:rPr lang="en-US" dirty="0" smtClean="0"/>
              <a:t>localization</a:t>
            </a:r>
            <a:r>
              <a:rPr lang="en-US" baseline="0" dirty="0" smtClean="0"/>
              <a:t> error is a big factor here, especially for categories like bottle, because images online tend to have multiple bottles occur together frequently</a:t>
            </a:r>
          </a:p>
          <a:p>
            <a:endParaRPr lang="en-US" baseline="0" dirty="0" smtClean="0"/>
          </a:p>
          <a:p>
            <a:r>
              <a:rPr lang="en-US" baseline="0" dirty="0" smtClean="0"/>
              <a:t>another interesting thing is semantic drifting, for example bike can refer to both …</a:t>
            </a:r>
          </a:p>
          <a:p>
            <a:endParaRPr lang="en-US" baseline="0" dirty="0" smtClean="0"/>
          </a:p>
          <a:p>
            <a:r>
              <a:rPr lang="en-US" baseline="0" dirty="0" smtClean="0"/>
              <a:t>caprice -&gt; </a:t>
            </a:r>
            <a:r>
              <a:rPr lang="en-US" baseline="0" dirty="0" err="1" smtClean="0"/>
              <a:t>chevy</a:t>
            </a:r>
            <a:r>
              <a:rPr lang="en-US" baseline="0" dirty="0" smtClean="0"/>
              <a:t> caprice, describe a girl, and </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24</a:t>
            </a:fld>
            <a:endParaRPr lang="en-US"/>
          </a:p>
        </p:txBody>
      </p:sp>
    </p:spTree>
    <p:extLst>
      <p:ext uri="{BB962C8B-B14F-4D97-AF65-F5344CB8AC3E}">
        <p14:creationId xmlns:p14="http://schemas.microsoft.com/office/powerpoint/2010/main" val="858963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conclusion,</a:t>
            </a:r>
          </a:p>
          <a:p>
            <a:endParaRPr lang="en-US" baseline="0" dirty="0" smtClean="0"/>
          </a:p>
          <a:p>
            <a:r>
              <a:rPr lang="en-US" baseline="0" dirty="0" smtClean="0"/>
              <a:t>we have presented an approach to learn both features and .. for training state-of-the-art object detectors</a:t>
            </a:r>
          </a:p>
          <a:p>
            <a:endParaRPr lang="en-US" baseline="0" dirty="0" smtClean="0"/>
          </a:p>
          <a:p>
            <a:r>
              <a:rPr lang="en-US" baseline="0" dirty="0" smtClean="0"/>
              <a:t>for features we show</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25</a:t>
            </a:fld>
            <a:endParaRPr lang="en-US"/>
          </a:p>
        </p:txBody>
      </p:sp>
    </p:spTree>
    <p:extLst>
      <p:ext uri="{BB962C8B-B14F-4D97-AF65-F5344CB8AC3E}">
        <p14:creationId xmlns:p14="http://schemas.microsoft.com/office/powerpoint/2010/main" val="1545199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2ACC8-32AD-EF4F-9EE6-38EEEBE93F67}" type="slidenum">
              <a:rPr lang="en-US" smtClean="0"/>
              <a:t>26</a:t>
            </a:fld>
            <a:endParaRPr lang="en-US"/>
          </a:p>
        </p:txBody>
      </p:sp>
    </p:spTree>
    <p:extLst>
      <p:ext uri="{BB962C8B-B14F-4D97-AF65-F5344CB8AC3E}">
        <p14:creationId xmlns:p14="http://schemas.microsoft.com/office/powerpoint/2010/main" val="1738909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achieve a better method</a:t>
            </a:r>
            <a:r>
              <a:rPr lang="en-US" dirty="0" smtClean="0"/>
              <a:t>,</a:t>
            </a:r>
            <a:r>
              <a:rPr lang="en-US" baseline="0" dirty="0" smtClean="0"/>
              <a:t> we try to augment the Flickr data with images from Google…</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27</a:t>
            </a:fld>
            <a:endParaRPr lang="en-US"/>
          </a:p>
        </p:txBody>
      </p:sp>
    </p:spTree>
    <p:extLst>
      <p:ext uri="{BB962C8B-B14F-4D97-AF65-F5344CB8AC3E}">
        <p14:creationId xmlns:p14="http://schemas.microsoft.com/office/powerpoint/2010/main" val="341947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a:t>
            </a:r>
            <a:r>
              <a:rPr lang="en-US" baseline="0" dirty="0" smtClean="0"/>
              <a:t> see </a:t>
            </a:r>
            <a:r>
              <a:rPr lang="en-US" dirty="0" smtClean="0"/>
              <a:t>r-</a:t>
            </a:r>
            <a:r>
              <a:rPr lang="en-US" dirty="0" err="1" smtClean="0"/>
              <a:t>cnn</a:t>
            </a:r>
            <a:r>
              <a:rPr lang="en-US" dirty="0" smtClean="0"/>
              <a:t> works?</a:t>
            </a:r>
          </a:p>
          <a:p>
            <a:endParaRPr lang="en-US" dirty="0" smtClean="0"/>
          </a:p>
          <a:p>
            <a:r>
              <a:rPr lang="en-US" dirty="0" smtClean="0"/>
              <a:t>first,</a:t>
            </a:r>
            <a:r>
              <a:rPr lang="en-US" baseline="0" dirty="0" smtClean="0"/>
              <a:t> It uses </a:t>
            </a:r>
            <a:r>
              <a:rPr lang="en-US" baseline="0" dirty="0" err="1" smtClean="0"/>
              <a:t>imagelevel</a:t>
            </a:r>
            <a:r>
              <a:rPr lang="en-US" baseline="0" dirty="0" smtClean="0"/>
              <a:t> labels to train </a:t>
            </a:r>
            <a:r>
              <a:rPr lang="en-US" baseline="0" dirty="0" err="1" smtClean="0"/>
              <a:t>convnets</a:t>
            </a:r>
            <a:endParaRPr lang="en-US" baseline="0" dirty="0" smtClean="0"/>
          </a:p>
          <a:p>
            <a:r>
              <a:rPr lang="en-US" baseline="0" dirty="0" smtClean="0"/>
              <a:t>then it uses the feature representation in those </a:t>
            </a:r>
            <a:r>
              <a:rPr lang="en-US" baseline="0" dirty="0" err="1" smtClean="0"/>
              <a:t>convnets</a:t>
            </a:r>
            <a:r>
              <a:rPr lang="en-US" baseline="0" dirty="0" smtClean="0"/>
              <a:t> and uses </a:t>
            </a:r>
            <a:r>
              <a:rPr lang="en-US" baseline="0" dirty="0" err="1" smtClean="0"/>
              <a:t>bboxes</a:t>
            </a:r>
            <a:r>
              <a:rPr lang="en-US" baseline="0" dirty="0" smtClean="0"/>
              <a:t> to train an OD</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30</a:t>
            </a:fld>
            <a:endParaRPr lang="en-US"/>
          </a:p>
        </p:txBody>
      </p:sp>
    </p:spTree>
    <p:extLst>
      <p:ext uri="{BB962C8B-B14F-4D97-AF65-F5344CB8AC3E}">
        <p14:creationId xmlns:p14="http://schemas.microsoft.com/office/powerpoint/2010/main" val="2870256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we are going to obtain</a:t>
            </a:r>
            <a:r>
              <a:rPr lang="en-US" baseline="0" dirty="0" smtClean="0"/>
              <a:t> both the feature … and the bounding boxes directly from the web data</a:t>
            </a:r>
          </a:p>
          <a:p>
            <a:endParaRPr lang="en-US" baseline="0" dirty="0" smtClean="0"/>
          </a:p>
          <a:p>
            <a:r>
              <a:rPr lang="en-US" baseline="0" dirty="0" smtClean="0"/>
              <a:t>note that previous works only focus…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31</a:t>
            </a:fld>
            <a:endParaRPr lang="en-US"/>
          </a:p>
        </p:txBody>
      </p:sp>
    </p:spTree>
    <p:extLst>
      <p:ext uri="{BB962C8B-B14F-4D97-AF65-F5344CB8AC3E}">
        <p14:creationId xmlns:p14="http://schemas.microsoft.com/office/powerpoint/2010/main" val="19330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here is what 80 categories</a:t>
            </a:r>
            <a:r>
              <a:rPr lang="en-US" baseline="0" dirty="0" smtClean="0"/>
              <a:t> look like in our world, even with 2M labeled instances in 300K images, we can only cover &lt;20% of the pixels,</a:t>
            </a:r>
          </a:p>
          <a:p>
            <a:endParaRPr lang="en-US" baseline="0" dirty="0" smtClean="0"/>
          </a:p>
          <a:p>
            <a:r>
              <a:rPr lang="en-US" baseline="0" dirty="0" smtClean="0"/>
              <a:t>and from a sparse understanding to a more comprehensive understanding, we would likely need tens of thousands of categories, we will potentially need more than billions of instances to achieve a similar performance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doubtful that AMT can scale up to this level, so in this work, we are going to focus on how we can train thousands of object detectors directly from web data</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but looking</a:t>
            </a:r>
            <a:r>
              <a:rPr lang="en-US" baseline="0" dirty="0" smtClean="0"/>
              <a:t> at many </a:t>
            </a:r>
            <a:r>
              <a:rPr lang="en-US" dirty="0" smtClean="0"/>
              <a:t>of the images inside the coco dataset, </a:t>
            </a:r>
            <a:r>
              <a:rPr lang="en-US" baseline="0" dirty="0" smtClean="0"/>
              <a:t>we can clearly see that </a:t>
            </a:r>
            <a:r>
              <a:rPr lang="en-US" dirty="0" smtClean="0"/>
              <a:t>even with 90</a:t>
            </a:r>
            <a:r>
              <a:rPr lang="en-US" baseline="0" dirty="0" smtClean="0"/>
              <a:t> classes and 2M training instances, the 80 categories only cover &lt;20% of the visual world, and collecting annotation has almost maxed out AMT</a:t>
            </a:r>
          </a:p>
          <a:p>
            <a:endParaRPr lang="en-US" baseline="0" dirty="0" smtClean="0"/>
          </a:p>
          <a:p>
            <a:r>
              <a:rPr lang="en-US" baseline="0" dirty="0" smtClean="0"/>
              <a:t>but if we have to scale up for complete image understanding, we will need to train thousands of detectors, and in that case will need billions of training instances to achieve a similar performance</a:t>
            </a:r>
          </a:p>
          <a:p>
            <a:endParaRPr lang="en-US" baseline="0" dirty="0" smtClean="0"/>
          </a:p>
          <a:p>
            <a:r>
              <a:rPr lang="en-US" baseline="0" dirty="0" smtClean="0"/>
              <a:t>then how can we collect such a large amount of data? AMT clearly cannot</a:t>
            </a:r>
          </a:p>
          <a:p>
            <a:endParaRPr lang="en-US" baseline="0" dirty="0" smtClean="0"/>
          </a:p>
          <a:p>
            <a:r>
              <a:rPr lang="en-US" baseline="0" dirty="0" smtClean="0"/>
              <a:t>in this talk, we are going to focus on how we can train thousands of object detectors directly from web data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3</a:t>
            </a:fld>
            <a:endParaRPr lang="en-US"/>
          </a:p>
        </p:txBody>
      </p:sp>
    </p:spTree>
    <p:extLst>
      <p:ext uri="{BB962C8B-B14F-4D97-AF65-F5344CB8AC3E}">
        <p14:creationId xmlns:p14="http://schemas.microsoft.com/office/powerpoint/2010/main" val="1473700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pascal</a:t>
            </a:r>
            <a:r>
              <a:rPr lang="en-US" baseline="0" dirty="0" smtClean="0"/>
              <a:t> </a:t>
            </a:r>
            <a:r>
              <a:rPr lang="en-US" baseline="0" dirty="0" err="1" smtClean="0"/>
              <a:t>voc</a:t>
            </a:r>
            <a:r>
              <a:rPr lang="en-US" baseline="0" dirty="0" smtClean="0"/>
              <a:t> data</a:t>
            </a:r>
          </a:p>
          <a:p>
            <a:r>
              <a:rPr lang="en-US" baseline="0" dirty="0" smtClean="0"/>
              <a:t>….</a:t>
            </a:r>
          </a:p>
          <a:p>
            <a:endParaRPr lang="en-US" baseline="0" dirty="0" smtClean="0"/>
          </a:p>
          <a:p>
            <a:r>
              <a:rPr lang="en-US" baseline="0" dirty="0" smtClean="0"/>
              <a:t>bring it on the side 40.7</a:t>
            </a:r>
          </a:p>
          <a:p>
            <a:endParaRPr lang="en-US" baseline="0" dirty="0" smtClean="0"/>
          </a:p>
          <a:p>
            <a:r>
              <a:rPr lang="en-US" baseline="0" dirty="0" smtClean="0"/>
              <a:t>so clearly it does not work as expected</a:t>
            </a:r>
          </a:p>
        </p:txBody>
      </p:sp>
      <p:sp>
        <p:nvSpPr>
          <p:cNvPr id="4" name="Slide Number Placeholder 3"/>
          <p:cNvSpPr>
            <a:spLocks noGrp="1"/>
          </p:cNvSpPr>
          <p:nvPr>
            <p:ph type="sldNum" sz="quarter" idx="10"/>
          </p:nvPr>
        </p:nvSpPr>
        <p:spPr/>
        <p:txBody>
          <a:bodyPr/>
          <a:lstStyle/>
          <a:p>
            <a:fld id="{7093E454-C35E-424A-976D-7C4F79B2D406}" type="slidenum">
              <a:rPr lang="en-US" smtClean="0"/>
              <a:t>34</a:t>
            </a:fld>
            <a:endParaRPr lang="en-US"/>
          </a:p>
        </p:txBody>
      </p:sp>
    </p:spTree>
    <p:extLst>
      <p:ext uri="{BB962C8B-B14F-4D97-AF65-F5344CB8AC3E}">
        <p14:creationId xmlns:p14="http://schemas.microsoft.com/office/powerpoint/2010/main" val="360372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thing we tried is to train the network directly,</a:t>
            </a:r>
          </a:p>
          <a:p>
            <a:endParaRPr lang="en-US" baseline="0" dirty="0" smtClean="0"/>
          </a:p>
          <a:p>
            <a:r>
              <a:rPr lang="en-US" baseline="0" dirty="0" smtClean="0"/>
              <a:t>and since most </a:t>
            </a:r>
            <a:r>
              <a:rPr lang="en-US" baseline="0" dirty="0" err="1" smtClean="0"/>
              <a:t>pascal</a:t>
            </a:r>
            <a:r>
              <a:rPr lang="en-US" baseline="0" dirty="0" smtClean="0"/>
              <a:t> </a:t>
            </a:r>
            <a:r>
              <a:rPr lang="en-US" baseline="0" dirty="0" err="1" smtClean="0"/>
              <a:t>voc</a:t>
            </a:r>
            <a:r>
              <a:rPr lang="en-US" baseline="0" dirty="0" smtClean="0"/>
              <a:t> data is collected from Flickr, we used 1.2M images from Flickr to train the network</a:t>
            </a:r>
            <a:endParaRPr lang="en-US" dirty="0" smtClean="0"/>
          </a:p>
          <a:p>
            <a:endParaRPr lang="en-US" dirty="0" smtClean="0"/>
          </a:p>
          <a:p>
            <a:r>
              <a:rPr lang="en-US" dirty="0" err="1" smtClean="0"/>
              <a:t>pascal</a:t>
            </a:r>
            <a:r>
              <a:rPr lang="en-US" baseline="0" dirty="0" smtClean="0"/>
              <a:t> </a:t>
            </a:r>
            <a:r>
              <a:rPr lang="en-US" baseline="0" dirty="0" err="1" smtClean="0"/>
              <a:t>voc</a:t>
            </a:r>
            <a:r>
              <a:rPr lang="en-US" baseline="0" dirty="0" smtClean="0"/>
              <a:t> data</a:t>
            </a:r>
          </a:p>
          <a:p>
            <a:r>
              <a:rPr lang="en-US" baseline="0" dirty="0" smtClean="0"/>
              <a:t>….</a:t>
            </a:r>
          </a:p>
          <a:p>
            <a:endParaRPr lang="en-US" baseline="0" dirty="0" smtClean="0"/>
          </a:p>
          <a:p>
            <a:r>
              <a:rPr lang="en-US" baseline="0" dirty="0" smtClean="0"/>
              <a:t>so clearly it does not work as expected</a:t>
            </a:r>
          </a:p>
        </p:txBody>
      </p:sp>
      <p:sp>
        <p:nvSpPr>
          <p:cNvPr id="4" name="Slide Number Placeholder 3"/>
          <p:cNvSpPr>
            <a:spLocks noGrp="1"/>
          </p:cNvSpPr>
          <p:nvPr>
            <p:ph type="sldNum" sz="quarter" idx="10"/>
          </p:nvPr>
        </p:nvSpPr>
        <p:spPr/>
        <p:txBody>
          <a:bodyPr/>
          <a:lstStyle/>
          <a:p>
            <a:fld id="{7093E454-C35E-424A-976D-7C4F79B2D406}" type="slidenum">
              <a:rPr lang="en-US" smtClean="0"/>
              <a:t>35</a:t>
            </a:fld>
            <a:endParaRPr lang="en-US"/>
          </a:p>
        </p:txBody>
      </p:sp>
    </p:spTree>
    <p:extLst>
      <p:ext uri="{BB962C8B-B14F-4D97-AF65-F5344CB8AC3E}">
        <p14:creationId xmlns:p14="http://schemas.microsoft.com/office/powerpoint/2010/main" val="360372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not as good, but we did see a performance gain</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36</a:t>
            </a:fld>
            <a:endParaRPr lang="en-US"/>
          </a:p>
        </p:txBody>
      </p:sp>
    </p:spTree>
    <p:extLst>
      <p:ext uri="{BB962C8B-B14F-4D97-AF65-F5344CB8AC3E}">
        <p14:creationId xmlns:p14="http://schemas.microsoft.com/office/powerpoint/2010/main" val="2308175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just out of curiosity, we would like to see the performance of just using the </a:t>
            </a:r>
            <a:r>
              <a:rPr lang="en-US" baseline="0" dirty="0" err="1" smtClean="0"/>
              <a:t>google</a:t>
            </a:r>
            <a:r>
              <a:rPr lang="en-US" baseline="0" dirty="0" smtClean="0"/>
              <a:t> data alone</a:t>
            </a:r>
          </a:p>
          <a:p>
            <a:endParaRPr lang="en-US" baseline="0" dirty="0" smtClean="0"/>
          </a:p>
          <a:p>
            <a:r>
              <a:rPr lang="en-US" baseline="0" dirty="0" smtClean="0"/>
              <a:t>and somewhat to our surprise, it actually performs really well, regardless of the seemly easy images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37</a:t>
            </a:fld>
            <a:endParaRPr lang="en-US"/>
          </a:p>
        </p:txBody>
      </p:sp>
    </p:spTree>
    <p:extLst>
      <p:ext uri="{BB962C8B-B14F-4D97-AF65-F5344CB8AC3E}">
        <p14:creationId xmlns:p14="http://schemas.microsoft.com/office/powerpoint/2010/main" val="2807644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easy images are easy ones, the distribution can still be quite different from the ones we see on </a:t>
            </a:r>
            <a:r>
              <a:rPr lang="en-US" baseline="0" dirty="0" err="1" smtClean="0"/>
              <a:t>pascal</a:t>
            </a:r>
            <a:r>
              <a:rPr lang="en-US" baseline="0" dirty="0" smtClean="0"/>
              <a:t>, so how to fix the gap?</a:t>
            </a:r>
          </a:p>
          <a:p>
            <a:endParaRPr lang="en-US" baseline="0" dirty="0" smtClean="0"/>
          </a:p>
          <a:p>
            <a:r>
              <a:rPr lang="en-US" baseline="0" dirty="0" smtClean="0"/>
              <a:t>the simple way to fix this is just to perform fine-tuning… 43.4</a:t>
            </a:r>
          </a:p>
          <a:p>
            <a:endParaRPr lang="en-US" baseline="0" dirty="0" smtClean="0"/>
          </a:p>
          <a:p>
            <a:r>
              <a:rPr lang="en-US" baseline="0" dirty="0" smtClean="0"/>
              <a:t>so this is good, but how can we do better? here we did find a small performance gain, but maybe this gain could be much better if we can somehow combat the noise in the data</a:t>
            </a:r>
          </a:p>
          <a:p>
            <a:endParaRPr lang="en-US" baseline="0" dirty="0" smtClean="0"/>
          </a:p>
          <a:p>
            <a:r>
              <a:rPr lang="en-US" baseline="0" dirty="0" smtClean="0"/>
              <a:t>how to do that?</a:t>
            </a:r>
          </a:p>
        </p:txBody>
      </p:sp>
      <p:sp>
        <p:nvSpPr>
          <p:cNvPr id="4" name="Slide Number Placeholder 3"/>
          <p:cNvSpPr>
            <a:spLocks noGrp="1"/>
          </p:cNvSpPr>
          <p:nvPr>
            <p:ph type="sldNum" sz="quarter" idx="10"/>
          </p:nvPr>
        </p:nvSpPr>
        <p:spPr/>
        <p:txBody>
          <a:bodyPr/>
          <a:lstStyle/>
          <a:p>
            <a:fld id="{7093E454-C35E-424A-976D-7C4F79B2D406}" type="slidenum">
              <a:rPr lang="en-US" smtClean="0"/>
              <a:t>38</a:t>
            </a:fld>
            <a:endParaRPr lang="en-US"/>
          </a:p>
        </p:txBody>
      </p:sp>
    </p:spTree>
    <p:extLst>
      <p:ext uri="{BB962C8B-B14F-4D97-AF65-F5344CB8AC3E}">
        <p14:creationId xmlns:p14="http://schemas.microsoft.com/office/powerpoint/2010/main" val="3330564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work has shown that relationships can</a:t>
            </a:r>
            <a:r>
              <a:rPr lang="en-US" baseline="0" dirty="0" smtClean="0"/>
              <a:t> help a lot to constrain the learning process and alleviate concept drifting in the semi-supervised setting</a:t>
            </a:r>
          </a:p>
          <a:p>
            <a:endParaRPr lang="en-US" baseline="0" dirty="0" smtClean="0"/>
          </a:p>
          <a:p>
            <a:r>
              <a:rPr lang="en-US" baseline="0" dirty="0" smtClean="0"/>
              <a:t>so in this work we want to see such an idea can be applied when fine-tuning the network</a:t>
            </a:r>
          </a:p>
          <a:p>
            <a:endParaRPr lang="en-US" baseline="0"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39</a:t>
            </a:fld>
            <a:endParaRPr lang="en-US"/>
          </a:p>
        </p:txBody>
      </p:sp>
    </p:spTree>
    <p:extLst>
      <p:ext uri="{BB962C8B-B14F-4D97-AF65-F5344CB8AC3E}">
        <p14:creationId xmlns:p14="http://schemas.microsoft.com/office/powerpoint/2010/main" val="2564770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literature, we find</a:t>
            </a:r>
            <a:r>
              <a:rPr lang="en-US" baseline="0" dirty="0" smtClean="0"/>
              <a:t> that many related works have come up with ways to combat noise, and one of the most prominent one is to use higher order statistics to constrain the learning process…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in this work we want to see such an idea can be applied when fine-tuning the network</a:t>
            </a:r>
          </a:p>
          <a:p>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40</a:t>
            </a:fld>
            <a:endParaRPr lang="en-US"/>
          </a:p>
        </p:txBody>
      </p:sp>
    </p:spTree>
    <p:extLst>
      <p:ext uri="{BB962C8B-B14F-4D97-AF65-F5344CB8AC3E}">
        <p14:creationId xmlns:p14="http://schemas.microsoft.com/office/powerpoint/2010/main" val="1451556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captures more variance in each</a:t>
            </a:r>
            <a:r>
              <a:rPr lang="en-US" baseline="0" dirty="0" smtClean="0"/>
              <a:t> cluster </a:t>
            </a:r>
            <a:r>
              <a:rPr lang="en-US" dirty="0" smtClean="0"/>
              <a:t>compared to previous methods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41</a:t>
            </a:fld>
            <a:endParaRPr lang="en-US"/>
          </a:p>
        </p:txBody>
      </p:sp>
    </p:spTree>
    <p:extLst>
      <p:ext uri="{BB962C8B-B14F-4D97-AF65-F5344CB8AC3E}">
        <p14:creationId xmlns:p14="http://schemas.microsoft.com/office/powerpoint/2010/main" val="900321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captures more variance in the representation compared to previous methods</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42</a:t>
            </a:fld>
            <a:endParaRPr lang="en-US"/>
          </a:p>
        </p:txBody>
      </p:sp>
    </p:spTree>
    <p:extLst>
      <p:ext uri="{BB962C8B-B14F-4D97-AF65-F5344CB8AC3E}">
        <p14:creationId xmlns:p14="http://schemas.microsoft.com/office/powerpoint/2010/main" val="900321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found a good representations, how does it perform on VOC….</a:t>
            </a:r>
          </a:p>
        </p:txBody>
      </p:sp>
      <p:sp>
        <p:nvSpPr>
          <p:cNvPr id="4" name="Slide Number Placeholder 3"/>
          <p:cNvSpPr>
            <a:spLocks noGrp="1"/>
          </p:cNvSpPr>
          <p:nvPr>
            <p:ph type="sldNum" sz="quarter" idx="10"/>
          </p:nvPr>
        </p:nvSpPr>
        <p:spPr/>
        <p:txBody>
          <a:bodyPr/>
          <a:lstStyle/>
          <a:p>
            <a:fld id="{7093E454-C35E-424A-976D-7C4F79B2D406}" type="slidenum">
              <a:rPr lang="en-US" smtClean="0"/>
              <a:t>43</a:t>
            </a:fld>
            <a:endParaRPr lang="en-US"/>
          </a:p>
        </p:txBody>
      </p:sp>
    </p:spTree>
    <p:extLst>
      <p:ext uri="{BB962C8B-B14F-4D97-AF65-F5344CB8AC3E}">
        <p14:creationId xmlns:p14="http://schemas.microsoft.com/office/powerpoint/2010/main" val="317915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a:t>
            </a:r>
            <a:r>
              <a:rPr lang="en-US" baseline="0" dirty="0" smtClean="0"/>
              <a:t> how we can achieve that goal, let’s first take a closer look at how r-</a:t>
            </a:r>
            <a:r>
              <a:rPr lang="en-US" baseline="0" dirty="0" err="1" smtClean="0"/>
              <a:t>cnn</a:t>
            </a:r>
            <a:r>
              <a:rPr lang="en-US" baseline="0" dirty="0" smtClean="0"/>
              <a:t> works</a:t>
            </a:r>
            <a:endParaRPr lang="en-US" dirty="0" smtClean="0"/>
          </a:p>
          <a:p>
            <a:endParaRPr lang="en-US" dirty="0" smtClean="0"/>
          </a:p>
          <a:p>
            <a:r>
              <a:rPr lang="en-US" dirty="0" smtClean="0"/>
              <a:t>first,</a:t>
            </a:r>
            <a:r>
              <a:rPr lang="en-US" baseline="0" dirty="0" smtClean="0"/>
              <a:t> It uses image level labels to train </a:t>
            </a:r>
            <a:r>
              <a:rPr lang="en-US" baseline="0" dirty="0" err="1" smtClean="0"/>
              <a:t>convnets</a:t>
            </a:r>
            <a:r>
              <a:rPr lang="en-US" baseline="0" dirty="0" smtClean="0"/>
              <a:t>, then it uses the feature representation in those </a:t>
            </a:r>
            <a:r>
              <a:rPr lang="en-US" baseline="0" dirty="0" err="1" smtClean="0"/>
              <a:t>convnets</a:t>
            </a:r>
            <a:r>
              <a:rPr lang="en-US" baseline="0" dirty="0" smtClean="0"/>
              <a:t> together with </a:t>
            </a:r>
            <a:r>
              <a:rPr lang="en-US" baseline="0" dirty="0" err="1" smtClean="0"/>
              <a:t>bboxes</a:t>
            </a:r>
            <a:r>
              <a:rPr lang="en-US" baseline="0" dirty="0" smtClean="0"/>
              <a:t> annotations to train object detectors</a:t>
            </a:r>
          </a:p>
          <a:p>
            <a:endParaRPr lang="en-US" baseline="0" dirty="0" smtClean="0"/>
          </a:p>
          <a:p>
            <a:r>
              <a:rPr lang="en-US" baseline="0" dirty="0" smtClean="0"/>
              <a:t>therefore, we will shift our attention to how we can use web data directly for these two things</a:t>
            </a:r>
          </a:p>
          <a:p>
            <a:endParaRPr lang="en-US" baseline="0" dirty="0" smtClean="0"/>
          </a:p>
          <a:p>
            <a:r>
              <a:rPr lang="en-US" baseline="0" dirty="0" smtClean="0"/>
              <a:t>note that previous work only focuses on getting the </a:t>
            </a:r>
            <a:r>
              <a:rPr lang="en-US" baseline="0" dirty="0" err="1" smtClean="0"/>
              <a:t>bboxes</a:t>
            </a:r>
            <a:r>
              <a:rPr lang="en-US" baseline="0" dirty="0" smtClean="0"/>
              <a:t>, and used manually designed feature representations, here we want to explore how can learn features automatically from the web as well.</a:t>
            </a:r>
          </a:p>
          <a:p>
            <a:endParaRPr lang="en-US" baseline="0" dirty="0" smtClean="0"/>
          </a:p>
          <a:p>
            <a:r>
              <a:rPr lang="en-US" baseline="0" dirty="0" smtClean="0"/>
              <a:t>[here we want to explore both the features and object models can be learned sly]</a:t>
            </a:r>
          </a:p>
        </p:txBody>
      </p:sp>
      <p:sp>
        <p:nvSpPr>
          <p:cNvPr id="4" name="Slide Number Placeholder 3"/>
          <p:cNvSpPr>
            <a:spLocks noGrp="1"/>
          </p:cNvSpPr>
          <p:nvPr>
            <p:ph type="sldNum" sz="quarter" idx="10"/>
          </p:nvPr>
        </p:nvSpPr>
        <p:spPr/>
        <p:txBody>
          <a:bodyPr/>
          <a:lstStyle/>
          <a:p>
            <a:fld id="{7093E454-C35E-424A-976D-7C4F79B2D406}" type="slidenum">
              <a:rPr lang="en-US" smtClean="0"/>
              <a:t>4</a:t>
            </a:fld>
            <a:endParaRPr lang="en-US"/>
          </a:p>
        </p:txBody>
      </p:sp>
    </p:spTree>
    <p:extLst>
      <p:ext uri="{BB962C8B-B14F-4D97-AF65-F5344CB8AC3E}">
        <p14:creationId xmlns:p14="http://schemas.microsoft.com/office/powerpoint/2010/main" val="2870256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a:t>
            </a:r>
            <a:r>
              <a:rPr lang="en-US" baseline="0" dirty="0" smtClean="0"/>
              <a:t> how we can achieve that goal, let’s first take a closer look at how r-</a:t>
            </a:r>
            <a:r>
              <a:rPr lang="en-US" baseline="0" dirty="0" err="1" smtClean="0"/>
              <a:t>cnn</a:t>
            </a:r>
            <a:r>
              <a:rPr lang="en-US" baseline="0" dirty="0" smtClean="0"/>
              <a:t> works</a:t>
            </a:r>
            <a:endParaRPr lang="en-US" dirty="0" smtClean="0"/>
          </a:p>
          <a:p>
            <a:endParaRPr lang="en-US" dirty="0" smtClean="0"/>
          </a:p>
          <a:p>
            <a:r>
              <a:rPr lang="en-US" dirty="0" smtClean="0"/>
              <a:t>first,</a:t>
            </a:r>
            <a:r>
              <a:rPr lang="en-US" baseline="0" dirty="0" smtClean="0"/>
              <a:t> It uses image level labels to train </a:t>
            </a:r>
            <a:r>
              <a:rPr lang="en-US" baseline="0" dirty="0" err="1" smtClean="0"/>
              <a:t>convnets</a:t>
            </a:r>
            <a:r>
              <a:rPr lang="en-US" baseline="0" dirty="0" smtClean="0"/>
              <a:t>, then it uses the feature representation in those </a:t>
            </a:r>
            <a:r>
              <a:rPr lang="en-US" baseline="0" dirty="0" err="1" smtClean="0"/>
              <a:t>convnets</a:t>
            </a:r>
            <a:r>
              <a:rPr lang="en-US" baseline="0" dirty="0" smtClean="0"/>
              <a:t> together with </a:t>
            </a:r>
            <a:r>
              <a:rPr lang="en-US" baseline="0" dirty="0" err="1" smtClean="0"/>
              <a:t>bboxes</a:t>
            </a:r>
            <a:r>
              <a:rPr lang="en-US" baseline="0" dirty="0" smtClean="0"/>
              <a:t> annotations to train object detectors</a:t>
            </a:r>
          </a:p>
          <a:p>
            <a:endParaRPr lang="en-US" baseline="0" dirty="0" smtClean="0"/>
          </a:p>
          <a:p>
            <a:r>
              <a:rPr lang="en-US" baseline="0" dirty="0" smtClean="0"/>
              <a:t>therefore, we will shift our attention to how we can use web data directly for these two things</a:t>
            </a:r>
          </a:p>
          <a:p>
            <a:endParaRPr lang="en-US" baseline="0" dirty="0" smtClean="0"/>
          </a:p>
          <a:p>
            <a:r>
              <a:rPr lang="en-US" baseline="0" dirty="0" smtClean="0"/>
              <a:t>note that previous work only focuses on getting the </a:t>
            </a:r>
            <a:r>
              <a:rPr lang="en-US" baseline="0" dirty="0" err="1" smtClean="0"/>
              <a:t>bboxes</a:t>
            </a:r>
            <a:r>
              <a:rPr lang="en-US" baseline="0" dirty="0" smtClean="0"/>
              <a:t>, and used manually designed feature representations, here we want to explore how can learn features automatically from the web as well.</a:t>
            </a:r>
          </a:p>
          <a:p>
            <a:endParaRPr lang="en-US" baseline="0" dirty="0" smtClean="0"/>
          </a:p>
          <a:p>
            <a:r>
              <a:rPr lang="en-US" baseline="0" dirty="0" smtClean="0"/>
              <a:t>[here we want to explore both the features and object models can be learned sly]</a:t>
            </a:r>
          </a:p>
        </p:txBody>
      </p:sp>
      <p:sp>
        <p:nvSpPr>
          <p:cNvPr id="4" name="Slide Number Placeholder 3"/>
          <p:cNvSpPr>
            <a:spLocks noGrp="1"/>
          </p:cNvSpPr>
          <p:nvPr>
            <p:ph type="sldNum" sz="quarter" idx="10"/>
          </p:nvPr>
        </p:nvSpPr>
        <p:spPr/>
        <p:txBody>
          <a:bodyPr/>
          <a:lstStyle/>
          <a:p>
            <a:fld id="{7093E454-C35E-424A-976D-7C4F79B2D406}" type="slidenum">
              <a:rPr lang="en-US" smtClean="0"/>
              <a:t>44</a:t>
            </a:fld>
            <a:endParaRPr lang="en-US"/>
          </a:p>
        </p:txBody>
      </p:sp>
    </p:spTree>
    <p:extLst>
      <p:ext uri="{BB962C8B-B14F-4D97-AF65-F5344CB8AC3E}">
        <p14:creationId xmlns:p14="http://schemas.microsoft.com/office/powerpoint/2010/main" val="287025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fact, this is what</a:t>
            </a:r>
            <a:r>
              <a:rPr lang="en-US" baseline="0" dirty="0" smtClean="0"/>
              <a:t> we will talk about first, namely training </a:t>
            </a:r>
            <a:r>
              <a:rPr lang="en-US" baseline="0" dirty="0" err="1" smtClean="0"/>
              <a:t>convnets</a:t>
            </a:r>
            <a:r>
              <a:rPr lang="en-US" baseline="0" dirty="0" smtClean="0"/>
              <a:t> directly from the web data.</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5</a:t>
            </a:fld>
            <a:endParaRPr lang="en-US"/>
          </a:p>
        </p:txBody>
      </p:sp>
    </p:spTree>
    <p:extLst>
      <p:ext uri="{BB962C8B-B14F-4D97-AF65-F5344CB8AC3E}">
        <p14:creationId xmlns:p14="http://schemas.microsoft.com/office/powerpoint/2010/main" val="14737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first introduce the basic settings of our representation learning experiments</a:t>
            </a:r>
          </a:p>
          <a:p>
            <a:endParaRPr lang="en-US" baseline="0" dirty="0" smtClean="0"/>
          </a:p>
          <a:p>
            <a:r>
              <a:rPr lang="en-US" baseline="0" dirty="0" smtClean="0"/>
              <a:t>we get the list of classes by combining </a:t>
            </a:r>
            <a:r>
              <a:rPr lang="en-US" baseline="0" dirty="0" err="1" smtClean="0"/>
              <a:t>imagenet</a:t>
            </a:r>
            <a:r>
              <a:rPr lang="en-US" baseline="0" dirty="0" smtClean="0"/>
              <a:t> challenge categories and objects/attributes from NEIL</a:t>
            </a:r>
          </a:p>
          <a:p>
            <a:endParaRPr lang="en-US" baseline="0" dirty="0" smtClean="0"/>
          </a:p>
          <a:p>
            <a:r>
              <a:rPr lang="en-US" baseline="0" dirty="0" smtClean="0"/>
              <a:t>use class names as queries to </a:t>
            </a:r>
            <a:r>
              <a:rPr lang="en-US" baseline="0" dirty="0" err="1" smtClean="0"/>
              <a:t>retieve</a:t>
            </a:r>
            <a:r>
              <a:rPr lang="en-US" baseline="0" dirty="0" smtClean="0"/>
              <a:t> images and use them as labels to train CNNs</a:t>
            </a:r>
          </a:p>
          <a:p>
            <a:endParaRPr lang="en-US" baseline="0" dirty="0" smtClean="0"/>
          </a:p>
          <a:p>
            <a:endParaRPr lang="en-US" baseline="0" dirty="0" smtClean="0"/>
          </a:p>
          <a:p>
            <a:endParaRPr lang="en-US" baseline="0" dirty="0" smtClean="0"/>
          </a:p>
          <a:p>
            <a:r>
              <a:rPr lang="en-US" baseline="0" dirty="0" smtClean="0"/>
              <a:t>to verify whether a feature is good or not … we trained R-CNN on top of the VOC 2007 data for detection, without further fine-tuning it</a:t>
            </a:r>
          </a:p>
          <a:p>
            <a:endParaRPr lang="en-US" baseline="0" dirty="0" smtClean="0"/>
          </a:p>
          <a:p>
            <a:r>
              <a:rPr lang="en-US" baseline="0" dirty="0" smtClean="0"/>
              <a:t>and note that the same network trained on </a:t>
            </a:r>
            <a:r>
              <a:rPr lang="en-US" baseline="0" dirty="0" err="1" smtClean="0"/>
              <a:t>ImageNet</a:t>
            </a:r>
            <a:r>
              <a:rPr lang="en-US" baseline="0" dirty="0" smtClean="0"/>
              <a:t> achieved an </a:t>
            </a:r>
            <a:r>
              <a:rPr lang="en-US" baseline="0" dirty="0" err="1" smtClean="0"/>
              <a:t>mAP</a:t>
            </a:r>
            <a:r>
              <a:rPr lang="en-US" baseline="0" dirty="0" smtClean="0"/>
              <a:t> of 44.7</a:t>
            </a:r>
          </a:p>
        </p:txBody>
      </p:sp>
      <p:sp>
        <p:nvSpPr>
          <p:cNvPr id="4" name="Slide Number Placeholder 3"/>
          <p:cNvSpPr>
            <a:spLocks noGrp="1"/>
          </p:cNvSpPr>
          <p:nvPr>
            <p:ph type="sldNum" sz="quarter" idx="10"/>
          </p:nvPr>
        </p:nvSpPr>
        <p:spPr/>
        <p:txBody>
          <a:bodyPr/>
          <a:lstStyle/>
          <a:p>
            <a:fld id="{7093E454-C35E-424A-976D-7C4F79B2D406}" type="slidenum">
              <a:rPr lang="en-US" smtClean="0"/>
              <a:t>6</a:t>
            </a:fld>
            <a:endParaRPr lang="en-US"/>
          </a:p>
        </p:txBody>
      </p:sp>
    </p:spTree>
    <p:extLst>
      <p:ext uri="{BB962C8B-B14F-4D97-AF65-F5344CB8AC3E}">
        <p14:creationId xmlns:p14="http://schemas.microsoft.com/office/powerpoint/2010/main" val="225917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thing we tried is to train the network directly,</a:t>
            </a:r>
          </a:p>
          <a:p>
            <a:endParaRPr lang="en-US" baseline="0" dirty="0" smtClean="0"/>
          </a:p>
          <a:p>
            <a:r>
              <a:rPr lang="en-US" baseline="0" dirty="0" smtClean="0"/>
              <a:t>and since most </a:t>
            </a:r>
            <a:r>
              <a:rPr lang="en-US" baseline="0" dirty="0" err="1" smtClean="0"/>
              <a:t>pascal</a:t>
            </a:r>
            <a:r>
              <a:rPr lang="en-US" baseline="0" dirty="0" smtClean="0"/>
              <a:t> </a:t>
            </a:r>
            <a:r>
              <a:rPr lang="en-US" baseline="0" dirty="0" err="1" smtClean="0"/>
              <a:t>voc</a:t>
            </a:r>
            <a:r>
              <a:rPr lang="en-US" baseline="0" dirty="0" smtClean="0"/>
              <a:t> data is collected from Flickr, we used 1.2M images from Flickr to train the network</a:t>
            </a:r>
            <a:endParaRPr lang="en-US" dirty="0" smtClean="0"/>
          </a:p>
          <a:p>
            <a:endParaRPr lang="en-US" dirty="0" smtClean="0"/>
          </a:p>
          <a:p>
            <a:r>
              <a:rPr lang="en-US" dirty="0" err="1" smtClean="0"/>
              <a:t>pascal</a:t>
            </a:r>
            <a:r>
              <a:rPr lang="en-US" baseline="0" dirty="0" smtClean="0"/>
              <a:t> </a:t>
            </a:r>
            <a:r>
              <a:rPr lang="en-US" baseline="0" dirty="0" err="1" smtClean="0"/>
              <a:t>voc</a:t>
            </a:r>
            <a:r>
              <a:rPr lang="en-US" baseline="0" dirty="0" smtClean="0"/>
              <a:t> data</a:t>
            </a:r>
          </a:p>
          <a:p>
            <a:r>
              <a:rPr lang="en-US" baseline="0" dirty="0" smtClean="0"/>
              <a:t>….</a:t>
            </a:r>
          </a:p>
          <a:p>
            <a:endParaRPr lang="en-US" baseline="0" dirty="0" smtClean="0"/>
          </a:p>
          <a:p>
            <a:r>
              <a:rPr lang="en-US" baseline="0" dirty="0" smtClean="0"/>
              <a:t>so clearly it does not work as expected</a:t>
            </a:r>
          </a:p>
        </p:txBody>
      </p:sp>
      <p:sp>
        <p:nvSpPr>
          <p:cNvPr id="4" name="Slide Number Placeholder 3"/>
          <p:cNvSpPr>
            <a:spLocks noGrp="1"/>
          </p:cNvSpPr>
          <p:nvPr>
            <p:ph type="sldNum" sz="quarter" idx="10"/>
          </p:nvPr>
        </p:nvSpPr>
        <p:spPr/>
        <p:txBody>
          <a:bodyPr/>
          <a:lstStyle/>
          <a:p>
            <a:fld id="{7093E454-C35E-424A-976D-7C4F79B2D406}" type="slidenum">
              <a:rPr lang="en-US" smtClean="0"/>
              <a:t>7</a:t>
            </a:fld>
            <a:endParaRPr lang="en-US"/>
          </a:p>
        </p:txBody>
      </p:sp>
    </p:spTree>
    <p:extLst>
      <p:ext uri="{BB962C8B-B14F-4D97-AF65-F5344CB8AC3E}">
        <p14:creationId xmlns:p14="http://schemas.microsoft.com/office/powerpoint/2010/main" val="36037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that</a:t>
            </a:r>
            <a:r>
              <a:rPr lang="en-US" baseline="0" dirty="0" smtClean="0"/>
              <a:t> is the case</a:t>
            </a:r>
            <a:r>
              <a:rPr lang="en-US" dirty="0" smtClean="0"/>
              <a:t>? one observation that</a:t>
            </a:r>
            <a:r>
              <a:rPr lang="en-US" baseline="0" dirty="0" smtClean="0"/>
              <a:t> can potentially explain this is that Flickr images </a:t>
            </a:r>
            <a:r>
              <a:rPr lang="en-US" dirty="0" smtClean="0"/>
              <a:t>it</a:t>
            </a:r>
            <a:r>
              <a:rPr lang="en-US" baseline="0" dirty="0" smtClean="0"/>
              <a:t> is hard to train with… for example, cluttered background…</a:t>
            </a:r>
            <a:endParaRPr lang="en-US" dirty="0" smtClean="0"/>
          </a:p>
          <a:p>
            <a:endParaRPr lang="en-US" dirty="0" smtClean="0"/>
          </a:p>
          <a:p>
            <a:r>
              <a:rPr lang="en-US" dirty="0" smtClean="0"/>
              <a:t>cluttered background, difficult</a:t>
            </a:r>
            <a:r>
              <a:rPr lang="en-US" baseline="0" dirty="0" smtClean="0"/>
              <a:t> view points, </a:t>
            </a:r>
          </a:p>
          <a:p>
            <a:endParaRPr lang="en-US" baseline="0" dirty="0" smtClean="0"/>
          </a:p>
          <a:p>
            <a:r>
              <a:rPr lang="en-US" baseline="0" dirty="0" smtClean="0"/>
              <a:t>but on the other hand, there are images online, in particular search engines</a:t>
            </a:r>
          </a:p>
          <a:p>
            <a:endParaRPr lang="en-US" baseline="0" dirty="0" smtClean="0"/>
          </a:p>
          <a:p>
            <a:r>
              <a:rPr lang="en-US" baseline="0" dirty="0" smtClean="0"/>
              <a:t>white/easy background, </a:t>
            </a:r>
            <a:r>
              <a:rPr lang="en-US" baseline="0" dirty="0" err="1" smtClean="0"/>
              <a:t>cannonical</a:t>
            </a:r>
            <a:r>
              <a:rPr lang="en-US" baseline="0" dirty="0" smtClean="0"/>
              <a:t> view points, limited generalization power but easier to learn</a:t>
            </a:r>
          </a:p>
          <a:p>
            <a:endParaRPr lang="en-US" baseline="0" dirty="0" smtClean="0"/>
          </a:p>
          <a:p>
            <a:r>
              <a:rPr lang="en-US" baseline="0" dirty="0" smtClean="0"/>
              <a:t>these two types of data are complementary to each other</a:t>
            </a:r>
            <a:endParaRPr lang="en-US" dirty="0"/>
          </a:p>
        </p:txBody>
      </p:sp>
      <p:sp>
        <p:nvSpPr>
          <p:cNvPr id="4" name="Slide Number Placeholder 3"/>
          <p:cNvSpPr>
            <a:spLocks noGrp="1"/>
          </p:cNvSpPr>
          <p:nvPr>
            <p:ph type="sldNum" sz="quarter" idx="10"/>
          </p:nvPr>
        </p:nvSpPr>
        <p:spPr/>
        <p:txBody>
          <a:bodyPr/>
          <a:lstStyle/>
          <a:p>
            <a:fld id="{7093E454-C35E-424A-976D-7C4F79B2D406}" type="slidenum">
              <a:rPr lang="en-US" smtClean="0"/>
              <a:t>8</a:t>
            </a:fld>
            <a:endParaRPr lang="en-US"/>
          </a:p>
        </p:txBody>
      </p:sp>
    </p:spTree>
    <p:extLst>
      <p:ext uri="{BB962C8B-B14F-4D97-AF65-F5344CB8AC3E}">
        <p14:creationId xmlns:p14="http://schemas.microsoft.com/office/powerpoint/2010/main" val="65717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complementary,</a:t>
            </a:r>
            <a:r>
              <a:rPr lang="en-US" baseline="0" dirty="0" smtClean="0"/>
              <a:t> so as the next step toward our goal, we added another 1.5M images from </a:t>
            </a:r>
            <a:r>
              <a:rPr lang="en-US" baseline="0" dirty="0" err="1" smtClean="0"/>
              <a:t>google</a:t>
            </a:r>
            <a:r>
              <a:rPr lang="en-US" baseline="0" dirty="0" smtClean="0"/>
              <a:t> and trained our network</a:t>
            </a:r>
            <a:endParaRPr lang="en-US" dirty="0" smtClean="0"/>
          </a:p>
          <a:p>
            <a:endParaRPr lang="en-US" dirty="0" smtClean="0"/>
          </a:p>
          <a:p>
            <a:r>
              <a:rPr lang="en-US" dirty="0" smtClean="0"/>
              <a:t>still not as good</a:t>
            </a:r>
            <a:r>
              <a:rPr lang="en-US" dirty="0" smtClean="0"/>
              <a:t>,</a:t>
            </a:r>
            <a:r>
              <a:rPr lang="en-US" baseline="0" dirty="0" smtClean="0"/>
              <a:t> but did see a performance gain</a:t>
            </a:r>
            <a:endParaRPr lang="en-US" dirty="0" smtClean="0"/>
          </a:p>
        </p:txBody>
      </p:sp>
      <p:sp>
        <p:nvSpPr>
          <p:cNvPr id="4" name="Slide Number Placeholder 3"/>
          <p:cNvSpPr>
            <a:spLocks noGrp="1"/>
          </p:cNvSpPr>
          <p:nvPr>
            <p:ph type="sldNum" sz="quarter" idx="10"/>
          </p:nvPr>
        </p:nvSpPr>
        <p:spPr/>
        <p:txBody>
          <a:bodyPr/>
          <a:lstStyle/>
          <a:p>
            <a:fld id="{7093E454-C35E-424A-976D-7C4F79B2D406}" type="slidenum">
              <a:rPr lang="en-US" smtClean="0"/>
              <a:t>9</a:t>
            </a:fld>
            <a:endParaRPr lang="en-US"/>
          </a:p>
        </p:txBody>
      </p:sp>
    </p:spTree>
    <p:extLst>
      <p:ext uri="{BB962C8B-B14F-4D97-AF65-F5344CB8AC3E}">
        <p14:creationId xmlns:p14="http://schemas.microsoft.com/office/powerpoint/2010/main" val="230817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244726"/>
            <a:ext cx="15544800" cy="4775200"/>
          </a:xfrm>
        </p:spPr>
        <p:txBody>
          <a:bodyPr anchor="b"/>
          <a:lstStyle>
            <a:lvl1pPr algn="ctr">
              <a:defRPr sz="12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286000" y="7204076"/>
            <a:ext cx="13716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396365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178280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730250"/>
            <a:ext cx="3943350" cy="11623676"/>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257305" y="730250"/>
            <a:ext cx="11601450" cy="1162367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336135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231098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3419483"/>
            <a:ext cx="15773400" cy="5705474"/>
          </a:xfrm>
        </p:spPr>
        <p:txBody>
          <a:bodyPr anchor="b"/>
          <a:lstStyle>
            <a:lvl1pPr>
              <a:defRPr sz="12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47776" y="9178933"/>
            <a:ext cx="15773400"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1313015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257300" y="3651250"/>
            <a:ext cx="7772400" cy="87026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9258300" y="3651250"/>
            <a:ext cx="7772400" cy="87026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276467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730257"/>
            <a:ext cx="15773400" cy="2651126"/>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59684" y="3362326"/>
            <a:ext cx="7736680"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smtClean="0"/>
              <a:t>单击此处编辑母版文本样式</a:t>
            </a:r>
          </a:p>
        </p:txBody>
      </p:sp>
      <p:sp>
        <p:nvSpPr>
          <p:cNvPr id="4" name="Content Placeholder 3"/>
          <p:cNvSpPr>
            <a:spLocks noGrp="1"/>
          </p:cNvSpPr>
          <p:nvPr>
            <p:ph sz="half" idx="2"/>
          </p:nvPr>
        </p:nvSpPr>
        <p:spPr>
          <a:xfrm>
            <a:off x="1259684" y="5010150"/>
            <a:ext cx="7736680" cy="73691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9258305" y="3362326"/>
            <a:ext cx="777478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smtClean="0"/>
              <a:t>单击此处编辑母版文本样式</a:t>
            </a:r>
          </a:p>
        </p:txBody>
      </p:sp>
      <p:sp>
        <p:nvSpPr>
          <p:cNvPr id="6" name="Content Placeholder 5"/>
          <p:cNvSpPr>
            <a:spLocks noGrp="1"/>
          </p:cNvSpPr>
          <p:nvPr>
            <p:ph sz="quarter" idx="4"/>
          </p:nvPr>
        </p:nvSpPr>
        <p:spPr>
          <a:xfrm>
            <a:off x="9258305" y="5010150"/>
            <a:ext cx="7774782" cy="73691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1581142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342150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60397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914400"/>
            <a:ext cx="5898356" cy="3200400"/>
          </a:xfrm>
        </p:spPr>
        <p:txBody>
          <a:bodyPr anchor="b"/>
          <a:lstStyle>
            <a:lvl1pPr>
              <a:defRPr sz="6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774782" y="1974857"/>
            <a:ext cx="92583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1259682" y="4114800"/>
            <a:ext cx="5898356"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275766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914400"/>
            <a:ext cx="5898356" cy="3200400"/>
          </a:xfrm>
        </p:spPr>
        <p:txBody>
          <a:bodyPr anchor="b"/>
          <a:lstStyle>
            <a:lvl1pPr>
              <a:defRPr sz="6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7774782" y="1974857"/>
            <a:ext cx="92583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259682" y="4114800"/>
            <a:ext cx="5898356"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6ECC173-29EE-452F-820B-10F9CE22DA03}" type="datetimeFigureOut">
              <a:rPr lang="zh-CN" altLang="en-US" smtClean="0"/>
              <a:t>12/13/15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1798034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730257"/>
            <a:ext cx="15773400" cy="2651126"/>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57300" y="3651250"/>
            <a:ext cx="15773400" cy="870267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1257300" y="12712707"/>
            <a:ext cx="41148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6ECC173-29EE-452F-820B-10F9CE22DA03}" type="datetimeFigureOut">
              <a:rPr lang="zh-CN" altLang="en-US" smtClean="0"/>
              <a:t>12/13/15</a:t>
            </a:fld>
            <a:endParaRPr lang="zh-CN" altLang="en-US"/>
          </a:p>
        </p:txBody>
      </p:sp>
      <p:sp>
        <p:nvSpPr>
          <p:cNvPr id="5" name="Footer Placeholder 4"/>
          <p:cNvSpPr>
            <a:spLocks noGrp="1"/>
          </p:cNvSpPr>
          <p:nvPr>
            <p:ph type="ftr" sz="quarter" idx="3"/>
          </p:nvPr>
        </p:nvSpPr>
        <p:spPr>
          <a:xfrm>
            <a:off x="6057900" y="12712707"/>
            <a:ext cx="61722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12712707"/>
            <a:ext cx="41148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61A814E3-179E-422F-B25E-24DDAAF7360E}" type="slidenum">
              <a:rPr lang="zh-CN" altLang="en-US" smtClean="0"/>
              <a:t>‹#›</a:t>
            </a:fld>
            <a:endParaRPr lang="zh-CN" altLang="en-US"/>
          </a:p>
        </p:txBody>
      </p:sp>
    </p:spTree>
    <p:extLst>
      <p:ext uri="{BB962C8B-B14F-4D97-AF65-F5344CB8AC3E}">
        <p14:creationId xmlns:p14="http://schemas.microsoft.com/office/powerpoint/2010/main" val="100972025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jpeg"/><Relationship Id="rId13"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34.png"/><Relationship Id="rId9" Type="http://schemas.openxmlformats.org/officeDocument/2006/relationships/image" Target="../media/image35.jpeg"/><Relationship Id="rId10"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g"/><Relationship Id="rId8" Type="http://schemas.openxmlformats.org/officeDocument/2006/relationships/image" Target="../media/image67.jpg"/><Relationship Id="rId9" Type="http://schemas.openxmlformats.org/officeDocument/2006/relationships/image" Target="../media/image68.jpg"/><Relationship Id="rId10" Type="http://schemas.openxmlformats.org/officeDocument/2006/relationships/image" Target="../media/image69.jpg"/><Relationship Id="rId11"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jpeg"/><Relationship Id="rId13"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56.pn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34.png"/><Relationship Id="rId10" Type="http://schemas.openxmlformats.org/officeDocument/2006/relationships/image" Target="../media/image35.jpeg"/></Relationships>
</file>

<file path=ppt/slides/_rels/slide14.xml.rels><?xml version="1.0" encoding="UTF-8" standalone="yes"?>
<Relationships xmlns="http://schemas.openxmlformats.org/package/2006/relationships"><Relationship Id="rId46" Type="http://schemas.openxmlformats.org/officeDocument/2006/relationships/image" Target="../media/image115.jpeg"/><Relationship Id="rId47" Type="http://schemas.openxmlformats.org/officeDocument/2006/relationships/image" Target="../media/image116.jpeg"/><Relationship Id="rId20" Type="http://schemas.openxmlformats.org/officeDocument/2006/relationships/image" Target="../media/image89.jpeg"/><Relationship Id="rId21" Type="http://schemas.openxmlformats.org/officeDocument/2006/relationships/image" Target="../media/image90.jpeg"/><Relationship Id="rId22" Type="http://schemas.openxmlformats.org/officeDocument/2006/relationships/image" Target="../media/image91.jpeg"/><Relationship Id="rId23" Type="http://schemas.openxmlformats.org/officeDocument/2006/relationships/image" Target="../media/image92.jpeg"/><Relationship Id="rId24" Type="http://schemas.openxmlformats.org/officeDocument/2006/relationships/image" Target="../media/image93.jpeg"/><Relationship Id="rId25" Type="http://schemas.openxmlformats.org/officeDocument/2006/relationships/image" Target="../media/image94.jpeg"/><Relationship Id="rId26" Type="http://schemas.openxmlformats.org/officeDocument/2006/relationships/image" Target="../media/image95.jpeg"/><Relationship Id="rId27" Type="http://schemas.openxmlformats.org/officeDocument/2006/relationships/image" Target="../media/image96.jpeg"/><Relationship Id="rId28" Type="http://schemas.openxmlformats.org/officeDocument/2006/relationships/image" Target="../media/image97.jpeg"/><Relationship Id="rId29"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30" Type="http://schemas.openxmlformats.org/officeDocument/2006/relationships/image" Target="../media/image99.jpeg"/><Relationship Id="rId31" Type="http://schemas.openxmlformats.org/officeDocument/2006/relationships/image" Target="../media/image100.jpeg"/><Relationship Id="rId32" Type="http://schemas.openxmlformats.org/officeDocument/2006/relationships/image" Target="../media/image101.jpeg"/><Relationship Id="rId9" Type="http://schemas.openxmlformats.org/officeDocument/2006/relationships/image" Target="../media/image78.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33" Type="http://schemas.openxmlformats.org/officeDocument/2006/relationships/image" Target="../media/image102.jpeg"/><Relationship Id="rId34" Type="http://schemas.openxmlformats.org/officeDocument/2006/relationships/image" Target="../media/image103.jpeg"/><Relationship Id="rId35" Type="http://schemas.openxmlformats.org/officeDocument/2006/relationships/image" Target="../media/image104.jpeg"/><Relationship Id="rId36" Type="http://schemas.openxmlformats.org/officeDocument/2006/relationships/image" Target="../media/image105.jpeg"/><Relationship Id="rId10" Type="http://schemas.openxmlformats.org/officeDocument/2006/relationships/image" Target="../media/image79.jpeg"/><Relationship Id="rId11" Type="http://schemas.openxmlformats.org/officeDocument/2006/relationships/image" Target="../media/image80.jpeg"/><Relationship Id="rId12" Type="http://schemas.openxmlformats.org/officeDocument/2006/relationships/image" Target="../media/image81.jpeg"/><Relationship Id="rId13" Type="http://schemas.openxmlformats.org/officeDocument/2006/relationships/image" Target="../media/image82.jpeg"/><Relationship Id="rId14" Type="http://schemas.openxmlformats.org/officeDocument/2006/relationships/image" Target="../media/image83.jpeg"/><Relationship Id="rId15" Type="http://schemas.openxmlformats.org/officeDocument/2006/relationships/image" Target="../media/image84.jpeg"/><Relationship Id="rId16" Type="http://schemas.openxmlformats.org/officeDocument/2006/relationships/image" Target="../media/image85.jpeg"/><Relationship Id="rId17" Type="http://schemas.openxmlformats.org/officeDocument/2006/relationships/image" Target="../media/image86.jpeg"/><Relationship Id="rId18" Type="http://schemas.openxmlformats.org/officeDocument/2006/relationships/image" Target="../media/image87.jpeg"/><Relationship Id="rId19" Type="http://schemas.openxmlformats.org/officeDocument/2006/relationships/image" Target="../media/image88.jpeg"/><Relationship Id="rId37" Type="http://schemas.openxmlformats.org/officeDocument/2006/relationships/image" Target="../media/image106.jpeg"/><Relationship Id="rId38" Type="http://schemas.openxmlformats.org/officeDocument/2006/relationships/image" Target="../media/image107.jpeg"/><Relationship Id="rId39" Type="http://schemas.openxmlformats.org/officeDocument/2006/relationships/image" Target="../media/image108.jpeg"/><Relationship Id="rId40" Type="http://schemas.openxmlformats.org/officeDocument/2006/relationships/image" Target="../media/image109.jpeg"/><Relationship Id="rId41" Type="http://schemas.openxmlformats.org/officeDocument/2006/relationships/image" Target="../media/image110.jpeg"/><Relationship Id="rId42" Type="http://schemas.openxmlformats.org/officeDocument/2006/relationships/image" Target="../media/image111.jpeg"/><Relationship Id="rId43" Type="http://schemas.openxmlformats.org/officeDocument/2006/relationships/image" Target="../media/image112.jpeg"/><Relationship Id="rId44" Type="http://schemas.openxmlformats.org/officeDocument/2006/relationships/image" Target="../media/image113.jpeg"/><Relationship Id="rId45" Type="http://schemas.openxmlformats.org/officeDocument/2006/relationships/image" Target="../media/image114.jpeg"/></Relationships>
</file>

<file path=ppt/slides/_rels/slide15.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34.png"/><Relationship Id="rId9" Type="http://schemas.openxmlformats.org/officeDocument/2006/relationships/image" Target="../media/image35.jpeg"/><Relationship Id="rId10"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9" Type="http://schemas.openxmlformats.org/officeDocument/2006/relationships/image" Target="../media/image128.jpeg"/><Relationship Id="rId20" Type="http://schemas.openxmlformats.org/officeDocument/2006/relationships/image" Target="../media/image139.jpeg"/><Relationship Id="rId21" Type="http://schemas.openxmlformats.org/officeDocument/2006/relationships/image" Target="../media/image140.jpeg"/><Relationship Id="rId22" Type="http://schemas.openxmlformats.org/officeDocument/2006/relationships/image" Target="../media/image141.jpeg"/><Relationship Id="rId23" Type="http://schemas.openxmlformats.org/officeDocument/2006/relationships/image" Target="../media/image142.jpeg"/><Relationship Id="rId24" Type="http://schemas.openxmlformats.org/officeDocument/2006/relationships/image" Target="../media/image143.jpeg"/><Relationship Id="rId25" Type="http://schemas.openxmlformats.org/officeDocument/2006/relationships/image" Target="../media/image144.png"/><Relationship Id="rId26" Type="http://schemas.openxmlformats.org/officeDocument/2006/relationships/image" Target="../media/image145.png"/><Relationship Id="rId27" Type="http://schemas.openxmlformats.org/officeDocument/2006/relationships/image" Target="../media/image117.jpeg"/><Relationship Id="rId28" Type="http://schemas.openxmlformats.org/officeDocument/2006/relationships/image" Target="../media/image118.jpeg"/><Relationship Id="rId29" Type="http://schemas.openxmlformats.org/officeDocument/2006/relationships/image" Target="../media/image119.jpeg"/><Relationship Id="rId30" Type="http://schemas.openxmlformats.org/officeDocument/2006/relationships/image" Target="../media/image120.jpeg"/><Relationship Id="rId10" Type="http://schemas.openxmlformats.org/officeDocument/2006/relationships/image" Target="../media/image129.jpeg"/><Relationship Id="rId11" Type="http://schemas.openxmlformats.org/officeDocument/2006/relationships/image" Target="../media/image130.jpeg"/><Relationship Id="rId12" Type="http://schemas.openxmlformats.org/officeDocument/2006/relationships/image" Target="../media/image131.jpeg"/><Relationship Id="rId13" Type="http://schemas.openxmlformats.org/officeDocument/2006/relationships/image" Target="../media/image132.jpeg"/><Relationship Id="rId14" Type="http://schemas.openxmlformats.org/officeDocument/2006/relationships/image" Target="../media/image133.jpeg"/><Relationship Id="rId15" Type="http://schemas.openxmlformats.org/officeDocument/2006/relationships/image" Target="../media/image134.jpeg"/><Relationship Id="rId16" Type="http://schemas.openxmlformats.org/officeDocument/2006/relationships/image" Target="../media/image135.jpeg"/><Relationship Id="rId17" Type="http://schemas.openxmlformats.org/officeDocument/2006/relationships/image" Target="../media/image136.jpeg"/><Relationship Id="rId18" Type="http://schemas.openxmlformats.org/officeDocument/2006/relationships/image" Target="../media/image137.jpeg"/><Relationship Id="rId19"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124.jpeg"/><Relationship Id="rId12" Type="http://schemas.openxmlformats.org/officeDocument/2006/relationships/image" Target="../media/image126.jpeg"/><Relationship Id="rId13" Type="http://schemas.openxmlformats.org/officeDocument/2006/relationships/image" Target="../media/image134.jpeg"/><Relationship Id="rId14" Type="http://schemas.openxmlformats.org/officeDocument/2006/relationships/image" Target="../media/image135.jpeg"/><Relationship Id="rId15" Type="http://schemas.openxmlformats.org/officeDocument/2006/relationships/image" Target="../media/image136.jpeg"/><Relationship Id="rId16" Type="http://schemas.openxmlformats.org/officeDocument/2006/relationships/image" Target="../media/image137.jpeg"/><Relationship Id="rId17"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131.jpeg"/><Relationship Id="rId8" Type="http://schemas.openxmlformats.org/officeDocument/2006/relationships/image" Target="../media/image132.jpeg"/><Relationship Id="rId9" Type="http://schemas.openxmlformats.org/officeDocument/2006/relationships/image" Target="../media/image133.jpeg"/><Relationship Id="rId10" Type="http://schemas.openxmlformats.org/officeDocument/2006/relationships/image" Target="../media/image123.jpeg"/></Relationships>
</file>

<file path=ppt/slides/_rels/slide21.xml.rels><?xml version="1.0" encoding="UTF-8" standalone="yes"?>
<Relationships xmlns="http://schemas.openxmlformats.org/package/2006/relationships"><Relationship Id="rId20" Type="http://schemas.openxmlformats.org/officeDocument/2006/relationships/image" Target="../media/image163.jpeg"/><Relationship Id="rId21" Type="http://schemas.openxmlformats.org/officeDocument/2006/relationships/image" Target="../media/image164.png"/><Relationship Id="rId22" Type="http://schemas.openxmlformats.org/officeDocument/2006/relationships/image" Target="../media/image165.png"/><Relationship Id="rId23" Type="http://schemas.openxmlformats.org/officeDocument/2006/relationships/image" Target="../media/image166.png"/><Relationship Id="rId24" Type="http://schemas.openxmlformats.org/officeDocument/2006/relationships/image" Target="../media/image167.png"/><Relationship Id="rId25" Type="http://schemas.openxmlformats.org/officeDocument/2006/relationships/image" Target="../media/image168.png"/><Relationship Id="rId26" Type="http://schemas.openxmlformats.org/officeDocument/2006/relationships/image" Target="../media/image169.png"/><Relationship Id="rId27" Type="http://schemas.openxmlformats.org/officeDocument/2006/relationships/image" Target="../media/image170.png"/><Relationship Id="rId28" Type="http://schemas.openxmlformats.org/officeDocument/2006/relationships/image" Target="../media/image171.png"/><Relationship Id="rId29"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30" Type="http://schemas.openxmlformats.org/officeDocument/2006/relationships/image" Target="../media/image173.png"/><Relationship Id="rId31" Type="http://schemas.openxmlformats.org/officeDocument/2006/relationships/image" Target="../media/image174.png"/><Relationship Id="rId32" Type="http://schemas.openxmlformats.org/officeDocument/2006/relationships/image" Target="../media/image175.png"/><Relationship Id="rId9" Type="http://schemas.openxmlformats.org/officeDocument/2006/relationships/image" Target="../media/image152.jpeg"/><Relationship Id="rId6" Type="http://schemas.openxmlformats.org/officeDocument/2006/relationships/image" Target="../media/image149.jpeg"/><Relationship Id="rId7" Type="http://schemas.openxmlformats.org/officeDocument/2006/relationships/image" Target="../media/image150.jpeg"/><Relationship Id="rId8" Type="http://schemas.openxmlformats.org/officeDocument/2006/relationships/image" Target="../media/image151.jpeg"/><Relationship Id="rId33" Type="http://schemas.openxmlformats.org/officeDocument/2006/relationships/image" Target="../media/image176.png"/><Relationship Id="rId34" Type="http://schemas.openxmlformats.org/officeDocument/2006/relationships/image" Target="../media/image177.png"/><Relationship Id="rId35" Type="http://schemas.openxmlformats.org/officeDocument/2006/relationships/image" Target="../media/image178.png"/><Relationship Id="rId36" Type="http://schemas.openxmlformats.org/officeDocument/2006/relationships/image" Target="../media/image179.png"/><Relationship Id="rId10" Type="http://schemas.openxmlformats.org/officeDocument/2006/relationships/image" Target="../media/image153.jpeg"/><Relationship Id="rId11" Type="http://schemas.openxmlformats.org/officeDocument/2006/relationships/image" Target="../media/image154.jpeg"/><Relationship Id="rId12" Type="http://schemas.openxmlformats.org/officeDocument/2006/relationships/image" Target="../media/image155.jpeg"/><Relationship Id="rId13" Type="http://schemas.openxmlformats.org/officeDocument/2006/relationships/image" Target="../media/image156.jpeg"/><Relationship Id="rId14" Type="http://schemas.openxmlformats.org/officeDocument/2006/relationships/image" Target="../media/image157.jpeg"/><Relationship Id="rId15" Type="http://schemas.openxmlformats.org/officeDocument/2006/relationships/image" Target="../media/image158.jpeg"/><Relationship Id="rId16" Type="http://schemas.openxmlformats.org/officeDocument/2006/relationships/image" Target="../media/image159.jpeg"/><Relationship Id="rId17" Type="http://schemas.openxmlformats.org/officeDocument/2006/relationships/image" Target="../media/image160.jpeg"/><Relationship Id="rId18" Type="http://schemas.openxmlformats.org/officeDocument/2006/relationships/image" Target="../media/image161.jpeg"/><Relationship Id="rId19" Type="http://schemas.openxmlformats.org/officeDocument/2006/relationships/image" Target="../media/image162.jpeg"/><Relationship Id="rId37" Type="http://schemas.openxmlformats.org/officeDocument/2006/relationships/image" Target="../media/image180.png"/><Relationship Id="rId38" Type="http://schemas.openxmlformats.org/officeDocument/2006/relationships/image" Target="../media/image181.png"/><Relationship Id="rId39" Type="http://schemas.openxmlformats.org/officeDocument/2006/relationships/image" Target="../media/image1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9" Type="http://schemas.openxmlformats.org/officeDocument/2006/relationships/image" Target="../media/image191.png"/><Relationship Id="rId20" Type="http://schemas.openxmlformats.org/officeDocument/2006/relationships/image" Target="../media/image202.png"/><Relationship Id="rId21" Type="http://schemas.openxmlformats.org/officeDocument/2006/relationships/image" Target="../media/image203.png"/><Relationship Id="rId22" Type="http://schemas.openxmlformats.org/officeDocument/2006/relationships/image" Target="../media/image204.png"/><Relationship Id="rId10" Type="http://schemas.openxmlformats.org/officeDocument/2006/relationships/image" Target="../media/image192.png"/><Relationship Id="rId11" Type="http://schemas.openxmlformats.org/officeDocument/2006/relationships/image" Target="../media/image193.png"/><Relationship Id="rId12" Type="http://schemas.openxmlformats.org/officeDocument/2006/relationships/image" Target="../media/image194.png"/><Relationship Id="rId13" Type="http://schemas.openxmlformats.org/officeDocument/2006/relationships/image" Target="../media/image195.png"/><Relationship Id="rId14" Type="http://schemas.openxmlformats.org/officeDocument/2006/relationships/image" Target="../media/image196.png"/><Relationship Id="rId15" Type="http://schemas.openxmlformats.org/officeDocument/2006/relationships/image" Target="../media/image197.png"/><Relationship Id="rId16" Type="http://schemas.openxmlformats.org/officeDocument/2006/relationships/image" Target="../media/image198.png"/><Relationship Id="rId17" Type="http://schemas.openxmlformats.org/officeDocument/2006/relationships/image" Target="../media/image199.png"/><Relationship Id="rId18" Type="http://schemas.openxmlformats.org/officeDocument/2006/relationships/image" Target="../media/image200.png"/><Relationship Id="rId19" Type="http://schemas.openxmlformats.org/officeDocument/2006/relationships/image" Target="../media/image201.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png"/><Relationship Id="rId6" Type="http://schemas.openxmlformats.org/officeDocument/2006/relationships/image" Target="../media/image188.png"/><Relationship Id="rId7" Type="http://schemas.openxmlformats.org/officeDocument/2006/relationships/image" Target="../media/image189.png"/><Relationship Id="rId8" Type="http://schemas.openxmlformats.org/officeDocument/2006/relationships/image" Target="../media/image190.png"/></Relationships>
</file>

<file path=ppt/slides/_rels/slide25.xml.rels><?xml version="1.0" encoding="UTF-8" standalone="yes"?>
<Relationships xmlns="http://schemas.openxmlformats.org/package/2006/relationships"><Relationship Id="rId9" Type="http://schemas.openxmlformats.org/officeDocument/2006/relationships/image" Target="../media/image152.jpeg"/><Relationship Id="rId20" Type="http://schemas.openxmlformats.org/officeDocument/2006/relationships/image" Target="../media/image163.jpeg"/><Relationship Id="rId21" Type="http://schemas.openxmlformats.org/officeDocument/2006/relationships/image" Target="../media/image17.png"/><Relationship Id="rId22" Type="http://schemas.openxmlformats.org/officeDocument/2006/relationships/image" Target="../media/image33.png"/><Relationship Id="rId10" Type="http://schemas.openxmlformats.org/officeDocument/2006/relationships/image" Target="../media/image153.jpeg"/><Relationship Id="rId11" Type="http://schemas.openxmlformats.org/officeDocument/2006/relationships/image" Target="../media/image154.jpeg"/><Relationship Id="rId12" Type="http://schemas.openxmlformats.org/officeDocument/2006/relationships/image" Target="../media/image155.jpeg"/><Relationship Id="rId13" Type="http://schemas.openxmlformats.org/officeDocument/2006/relationships/image" Target="../media/image156.jpeg"/><Relationship Id="rId14" Type="http://schemas.openxmlformats.org/officeDocument/2006/relationships/image" Target="../media/image157.jpeg"/><Relationship Id="rId15" Type="http://schemas.openxmlformats.org/officeDocument/2006/relationships/image" Target="../media/image158.jpeg"/><Relationship Id="rId16" Type="http://schemas.openxmlformats.org/officeDocument/2006/relationships/image" Target="../media/image159.jpeg"/><Relationship Id="rId17" Type="http://schemas.openxmlformats.org/officeDocument/2006/relationships/image" Target="../media/image160.jpeg"/><Relationship Id="rId18" Type="http://schemas.openxmlformats.org/officeDocument/2006/relationships/image" Target="../media/image161.jpeg"/><Relationship Id="rId19" Type="http://schemas.openxmlformats.org/officeDocument/2006/relationships/image" Target="../media/image162.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jpeg"/><Relationship Id="rId7" Type="http://schemas.openxmlformats.org/officeDocument/2006/relationships/image" Target="../media/image150.jpeg"/><Relationship Id="rId8" Type="http://schemas.openxmlformats.org/officeDocument/2006/relationships/image" Target="../media/image1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57.jpeg"/><Relationship Id="rId13" Type="http://schemas.openxmlformats.org/officeDocument/2006/relationships/image" Target="../media/image205.jpeg"/><Relationship Id="rId14" Type="http://schemas.openxmlformats.org/officeDocument/2006/relationships/image" Target="../media/image206.gif"/><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56.png"/><Relationship Id="rId5" Type="http://schemas.openxmlformats.org/officeDocument/2006/relationships/image" Target="../media/image38.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58.jpeg"/><Relationship Id="rId10"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32.png"/><Relationship Id="rId7" Type="http://schemas.openxmlformats.org/officeDocument/2006/relationships/image" Target="../media/image18.png"/><Relationship Id="rId8" Type="http://schemas.microsoft.com/office/2007/relationships/hdphoto" Target="../media/hdphoto1.wdp"/><Relationship Id="rId9" Type="http://schemas.openxmlformats.org/officeDocument/2006/relationships/image" Target="../media/image209.png"/><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7.png"/><Relationship Id="rId5"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5" Type="http://schemas.openxmlformats.org/officeDocument/2006/relationships/image" Target="../media/image32.png"/><Relationship Id="rId6" Type="http://schemas.openxmlformats.org/officeDocument/2006/relationships/image" Target="../media/image18.png"/><Relationship Id="rId7" Type="http://schemas.microsoft.com/office/2007/relationships/hdphoto" Target="../media/hdphoto1.wdp"/><Relationship Id="rId8" Type="http://schemas.openxmlformats.org/officeDocument/2006/relationships/image" Target="../media/image209.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8.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57.jpeg"/><Relationship Id="rId13" Type="http://schemas.openxmlformats.org/officeDocument/2006/relationships/image" Target="../media/image205.jpeg"/><Relationship Id="rId14" Type="http://schemas.openxmlformats.org/officeDocument/2006/relationships/image" Target="../media/image206.gif"/><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56.png"/><Relationship Id="rId5" Type="http://schemas.openxmlformats.org/officeDocument/2006/relationships/image" Target="../media/image38.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58.jpeg"/><Relationship Id="rId10"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57.jpeg"/><Relationship Id="rId8" Type="http://schemas.openxmlformats.org/officeDocument/2006/relationships/image" Target="../media/image205.jpeg"/><Relationship Id="rId9" Type="http://schemas.openxmlformats.org/officeDocument/2006/relationships/image" Target="../media/image206.gi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1" Type="http://schemas.openxmlformats.org/officeDocument/2006/relationships/image" Target="../media/image38.jpeg"/><Relationship Id="rId12" Type="http://schemas.openxmlformats.org/officeDocument/2006/relationships/image" Target="../media/image35.jpeg"/><Relationship Id="rId13" Type="http://schemas.openxmlformats.org/officeDocument/2006/relationships/image" Target="../media/image36.jpeg"/><Relationship Id="rId1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57.jpeg"/><Relationship Id="rId8" Type="http://schemas.openxmlformats.org/officeDocument/2006/relationships/image" Target="../media/image205.jpeg"/><Relationship Id="rId9" Type="http://schemas.openxmlformats.org/officeDocument/2006/relationships/image" Target="../media/image206.gif"/><Relationship Id="rId10"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6" Type="http://schemas.openxmlformats.org/officeDocument/2006/relationships/image" Target="../media/image69.jpg"/><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3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microsoft.com/office/2007/relationships/hdphoto" Target="../media/hdphoto1.wdp"/><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20" Type="http://schemas.openxmlformats.org/officeDocument/2006/relationships/image" Target="../media/image155.jpeg"/><Relationship Id="rId21" Type="http://schemas.openxmlformats.org/officeDocument/2006/relationships/image" Target="../media/image156.jpeg"/><Relationship Id="rId22" Type="http://schemas.openxmlformats.org/officeDocument/2006/relationships/image" Target="../media/image157.jpeg"/><Relationship Id="rId23" Type="http://schemas.openxmlformats.org/officeDocument/2006/relationships/image" Target="../media/image158.jpeg"/><Relationship Id="rId24" Type="http://schemas.openxmlformats.org/officeDocument/2006/relationships/image" Target="../media/image159.jpeg"/><Relationship Id="rId25" Type="http://schemas.openxmlformats.org/officeDocument/2006/relationships/image" Target="../media/image160.jpeg"/><Relationship Id="rId26" Type="http://schemas.openxmlformats.org/officeDocument/2006/relationships/image" Target="../media/image161.jpeg"/><Relationship Id="rId27" Type="http://schemas.openxmlformats.org/officeDocument/2006/relationships/image" Target="../media/image162.jpeg"/><Relationship Id="rId28" Type="http://schemas.openxmlformats.org/officeDocument/2006/relationships/image" Target="../media/image163.jpeg"/><Relationship Id="rId29"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30" Type="http://schemas.openxmlformats.org/officeDocument/2006/relationships/image" Target="../media/image221.png"/><Relationship Id="rId31" Type="http://schemas.openxmlformats.org/officeDocument/2006/relationships/image" Target="../media/image222.png"/><Relationship Id="rId32" Type="http://schemas.openxmlformats.org/officeDocument/2006/relationships/image" Target="../media/image223.png"/><Relationship Id="rId9" Type="http://schemas.openxmlformats.org/officeDocument/2006/relationships/image" Target="../media/image152.jpeg"/><Relationship Id="rId6" Type="http://schemas.openxmlformats.org/officeDocument/2006/relationships/image" Target="../media/image149.jpeg"/><Relationship Id="rId7" Type="http://schemas.openxmlformats.org/officeDocument/2006/relationships/image" Target="../media/image150.jpeg"/><Relationship Id="rId8" Type="http://schemas.openxmlformats.org/officeDocument/2006/relationships/image" Target="../media/image151.jpeg"/><Relationship Id="rId33" Type="http://schemas.openxmlformats.org/officeDocument/2006/relationships/image" Target="../media/image224.png"/><Relationship Id="rId34" Type="http://schemas.openxmlformats.org/officeDocument/2006/relationships/image" Target="../media/image225.png"/><Relationship Id="rId35" Type="http://schemas.openxmlformats.org/officeDocument/2006/relationships/image" Target="../media/image226.png"/><Relationship Id="rId36" Type="http://schemas.openxmlformats.org/officeDocument/2006/relationships/image" Target="../media/image227.png"/><Relationship Id="rId10" Type="http://schemas.openxmlformats.org/officeDocument/2006/relationships/image" Target="../media/image153.jpeg"/><Relationship Id="rId11" Type="http://schemas.openxmlformats.org/officeDocument/2006/relationships/image" Target="../media/image154.jpeg"/><Relationship Id="rId12" Type="http://schemas.openxmlformats.org/officeDocument/2006/relationships/image" Target="../media/image212.jpeg"/><Relationship Id="rId13" Type="http://schemas.openxmlformats.org/officeDocument/2006/relationships/image" Target="../media/image213.jpeg"/><Relationship Id="rId14" Type="http://schemas.openxmlformats.org/officeDocument/2006/relationships/image" Target="../media/image214.jpeg"/><Relationship Id="rId15" Type="http://schemas.openxmlformats.org/officeDocument/2006/relationships/image" Target="../media/image215.jpeg"/><Relationship Id="rId16" Type="http://schemas.openxmlformats.org/officeDocument/2006/relationships/image" Target="../media/image216.jpeg"/><Relationship Id="rId17" Type="http://schemas.openxmlformats.org/officeDocument/2006/relationships/image" Target="../media/image217.jpeg"/><Relationship Id="rId18" Type="http://schemas.openxmlformats.org/officeDocument/2006/relationships/image" Target="../media/image218.jpeg"/><Relationship Id="rId19" Type="http://schemas.openxmlformats.org/officeDocument/2006/relationships/image" Target="../media/image219.jpeg"/><Relationship Id="rId37" Type="http://schemas.openxmlformats.org/officeDocument/2006/relationships/image" Target="../media/image228.png"/></Relationships>
</file>

<file path=ppt/slides/_rels/slide42.xml.rels><?xml version="1.0" encoding="UTF-8" standalone="yes"?>
<Relationships xmlns="http://schemas.openxmlformats.org/package/2006/relationships"><Relationship Id="rId20" Type="http://schemas.openxmlformats.org/officeDocument/2006/relationships/image" Target="../media/image237.png"/><Relationship Id="rId21" Type="http://schemas.openxmlformats.org/officeDocument/2006/relationships/image" Target="../media/image238.png"/><Relationship Id="rId22" Type="http://schemas.openxmlformats.org/officeDocument/2006/relationships/image" Target="../media/image239.png"/><Relationship Id="rId23" Type="http://schemas.openxmlformats.org/officeDocument/2006/relationships/image" Target="../media/image173.png"/><Relationship Id="rId24" Type="http://schemas.openxmlformats.org/officeDocument/2006/relationships/image" Target="../media/image174.png"/><Relationship Id="rId25" Type="http://schemas.openxmlformats.org/officeDocument/2006/relationships/image" Target="../media/image175.png"/><Relationship Id="rId26" Type="http://schemas.openxmlformats.org/officeDocument/2006/relationships/image" Target="../media/image176.png"/><Relationship Id="rId27" Type="http://schemas.openxmlformats.org/officeDocument/2006/relationships/image" Target="../media/image177.png"/><Relationship Id="rId28" Type="http://schemas.openxmlformats.org/officeDocument/2006/relationships/image" Target="../media/image178.png"/><Relationship Id="rId29"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30" Type="http://schemas.openxmlformats.org/officeDocument/2006/relationships/image" Target="../media/image180.png"/><Relationship Id="rId31" Type="http://schemas.openxmlformats.org/officeDocument/2006/relationships/image" Target="../media/image181.png"/><Relationship Id="rId32" Type="http://schemas.openxmlformats.org/officeDocument/2006/relationships/image" Target="../media/image182.png"/><Relationship Id="rId9" Type="http://schemas.openxmlformats.org/officeDocument/2006/relationships/image" Target="../media/image170.png"/><Relationship Id="rId6" Type="http://schemas.openxmlformats.org/officeDocument/2006/relationships/image" Target="../media/image167.png"/><Relationship Id="rId7" Type="http://schemas.openxmlformats.org/officeDocument/2006/relationships/image" Target="../media/image168.png"/><Relationship Id="rId8" Type="http://schemas.openxmlformats.org/officeDocument/2006/relationships/image" Target="../media/image169.png"/><Relationship Id="rId33" Type="http://schemas.openxmlformats.org/officeDocument/2006/relationships/image" Target="../media/image240.png"/><Relationship Id="rId34" Type="http://schemas.openxmlformats.org/officeDocument/2006/relationships/image" Target="../media/image241.png"/><Relationship Id="rId35" Type="http://schemas.openxmlformats.org/officeDocument/2006/relationships/image" Target="../media/image242.png"/><Relationship Id="rId36" Type="http://schemas.openxmlformats.org/officeDocument/2006/relationships/image" Target="../media/image243.png"/><Relationship Id="rId10" Type="http://schemas.openxmlformats.org/officeDocument/2006/relationships/image" Target="../media/image171.png"/><Relationship Id="rId11" Type="http://schemas.openxmlformats.org/officeDocument/2006/relationships/image" Target="../media/image172.png"/><Relationship Id="rId12" Type="http://schemas.openxmlformats.org/officeDocument/2006/relationships/image" Target="../media/image229.png"/><Relationship Id="rId13" Type="http://schemas.openxmlformats.org/officeDocument/2006/relationships/image" Target="../media/image230.png"/><Relationship Id="rId14" Type="http://schemas.openxmlformats.org/officeDocument/2006/relationships/image" Target="../media/image231.png"/><Relationship Id="rId15" Type="http://schemas.openxmlformats.org/officeDocument/2006/relationships/image" Target="../media/image232.png"/><Relationship Id="rId16" Type="http://schemas.openxmlformats.org/officeDocument/2006/relationships/image" Target="../media/image233.png"/><Relationship Id="rId17" Type="http://schemas.openxmlformats.org/officeDocument/2006/relationships/image" Target="../media/image234.png"/><Relationship Id="rId18" Type="http://schemas.openxmlformats.org/officeDocument/2006/relationships/image" Target="../media/image235.png"/><Relationship Id="rId19" Type="http://schemas.openxmlformats.org/officeDocument/2006/relationships/image" Target="../media/image236.png"/><Relationship Id="rId37" Type="http://schemas.openxmlformats.org/officeDocument/2006/relationships/image" Target="../media/image244.png"/><Relationship Id="rId38" Type="http://schemas.openxmlformats.org/officeDocument/2006/relationships/image" Target="../media/image245.png"/><Relationship Id="rId39" Type="http://schemas.openxmlformats.org/officeDocument/2006/relationships/image" Target="../media/image246.png"/><Relationship Id="rId40" Type="http://schemas.openxmlformats.org/officeDocument/2006/relationships/image" Target="../media/image247.png"/><Relationship Id="rId41" Type="http://schemas.openxmlformats.org/officeDocument/2006/relationships/image" Target="../media/image248.png"/><Relationship Id="rId42" Type="http://schemas.openxmlformats.org/officeDocument/2006/relationships/image" Target="../media/image249.png"/><Relationship Id="rId43" Type="http://schemas.openxmlformats.org/officeDocument/2006/relationships/image" Target="../media/image250.png"/><Relationship Id="rId44" Type="http://schemas.openxmlformats.org/officeDocument/2006/relationships/image" Target="../media/image251.png"/></Relationships>
</file>

<file path=ppt/slides/_rels/slide43.xml.rels><?xml version="1.0" encoding="UTF-8" standalone="yes"?>
<Relationships xmlns="http://schemas.openxmlformats.org/package/2006/relationships"><Relationship Id="rId11" Type="http://schemas.openxmlformats.org/officeDocument/2006/relationships/image" Target="../media/image38.jpeg"/><Relationship Id="rId12" Type="http://schemas.openxmlformats.org/officeDocument/2006/relationships/image" Target="../media/image35.jpeg"/><Relationship Id="rId13" Type="http://schemas.openxmlformats.org/officeDocument/2006/relationships/image" Target="../media/image36.jpeg"/><Relationship Id="rId1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57.jpeg"/><Relationship Id="rId8" Type="http://schemas.openxmlformats.org/officeDocument/2006/relationships/image" Target="../media/image205.jpeg"/><Relationship Id="rId9" Type="http://schemas.openxmlformats.org/officeDocument/2006/relationships/image" Target="../media/image206.gif"/><Relationship Id="rId10" Type="http://schemas.openxmlformats.org/officeDocument/2006/relationships/image" Target="../media/image34.png"/></Relationships>
</file>

<file path=ppt/slides/_rels/slide44.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3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8.png"/><Relationship Id="rId4" Type="http://schemas.microsoft.com/office/2007/relationships/hdphoto" Target="../media/hdphoto1.wdp"/><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9" Type="http://schemas.openxmlformats.org/officeDocument/2006/relationships/image" Target="../media/image45.jpeg"/><Relationship Id="rId20" Type="http://schemas.openxmlformats.org/officeDocument/2006/relationships/image" Target="../media/image55.png"/><Relationship Id="rId21" Type="http://schemas.openxmlformats.org/officeDocument/2006/relationships/image" Target="../media/image56.png"/><Relationship Id="rId10" Type="http://schemas.openxmlformats.org/officeDocument/2006/relationships/image" Target="../media/image46.jpeg"/><Relationship Id="rId11" Type="http://schemas.openxmlformats.org/officeDocument/2006/relationships/image" Target="../media/image47.jpeg"/><Relationship Id="rId12" Type="http://schemas.openxmlformats.org/officeDocument/2006/relationships/image" Target="../media/image34.png"/><Relationship Id="rId13" Type="http://schemas.openxmlformats.org/officeDocument/2006/relationships/image" Target="../media/image48.jpeg"/><Relationship Id="rId14" Type="http://schemas.openxmlformats.org/officeDocument/2006/relationships/image" Target="../media/image49.jpeg"/><Relationship Id="rId15" Type="http://schemas.openxmlformats.org/officeDocument/2006/relationships/image" Target="../media/image50.jpeg"/><Relationship Id="rId16" Type="http://schemas.openxmlformats.org/officeDocument/2006/relationships/image" Target="../media/image51.jpeg"/><Relationship Id="rId17" Type="http://schemas.openxmlformats.org/officeDocument/2006/relationships/image" Target="../media/image52.jpeg"/><Relationship Id="rId18" Type="http://schemas.openxmlformats.org/officeDocument/2006/relationships/image" Target="../media/image53.jpeg"/><Relationship Id="rId19"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s>
</file>

<file path=ppt/slides/_rels/slide9.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60.jpeg"/><Relationship Id="rId13"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56.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57.jpeg"/><Relationship Id="rId10"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400" y="4258493"/>
            <a:ext cx="17983200" cy="2462354"/>
          </a:xfrm>
        </p:spPr>
        <p:txBody>
          <a:bodyPr>
            <a:noAutofit/>
          </a:bodyPr>
          <a:lstStyle/>
          <a:p>
            <a:r>
              <a:rPr lang="en-US" sz="8800" b="1" dirty="0" err="1">
                <a:solidFill>
                  <a:srgbClr val="C4C403"/>
                </a:solidFill>
                <a:latin typeface="Segoe UI" panose="020B0502040204020203" pitchFamily="34" charset="0"/>
                <a:ea typeface="Segoe UI" panose="020B0502040204020203" pitchFamily="34" charset="0"/>
                <a:cs typeface="Segoe UI" panose="020B0502040204020203" pitchFamily="34" charset="0"/>
              </a:rPr>
              <a:t>Webly</a:t>
            </a:r>
            <a:r>
              <a:rPr lang="en-US" sz="8800" b="1" dirty="0">
                <a:solidFill>
                  <a:srgbClr val="C4C403"/>
                </a:solidFill>
                <a:latin typeface="Segoe UI" panose="020B0502040204020203" pitchFamily="34" charset="0"/>
                <a:ea typeface="Segoe UI" panose="020B0502040204020203" pitchFamily="34" charset="0"/>
                <a:cs typeface="Segoe UI" panose="020B0502040204020203" pitchFamily="34" charset="0"/>
              </a:rPr>
              <a:t> Supervised Training of Convolutional Networks</a:t>
            </a:r>
          </a:p>
        </p:txBody>
      </p:sp>
      <p:sp>
        <p:nvSpPr>
          <p:cNvPr id="7" name="Subtitle 2"/>
          <p:cNvSpPr>
            <a:spLocks noGrp="1"/>
          </p:cNvSpPr>
          <p:nvPr>
            <p:ph type="subTitle" idx="1"/>
          </p:nvPr>
        </p:nvSpPr>
        <p:spPr>
          <a:xfrm>
            <a:off x="609600" y="7086600"/>
            <a:ext cx="17068800" cy="3271520"/>
          </a:xfrm>
        </p:spPr>
        <p:txBody>
          <a:bodyPr/>
          <a:lstStyle/>
          <a:p>
            <a:r>
              <a:rPr lang="en-US" sz="5400" dirty="0">
                <a:latin typeface="Segoe UI Symbol" panose="020B0502040204020203" pitchFamily="34" charset="0"/>
                <a:ea typeface="Segoe UI Symbol" panose="020B0502040204020203" pitchFamily="34" charset="0"/>
              </a:rPr>
              <a:t>Xinlei Chen, </a:t>
            </a:r>
            <a:r>
              <a:rPr lang="en-US" sz="5400" dirty="0" err="1">
                <a:latin typeface="Segoe UI Symbol" panose="020B0502040204020203" pitchFamily="34" charset="0"/>
                <a:ea typeface="Segoe UI Symbol" panose="020B0502040204020203" pitchFamily="34" charset="0"/>
              </a:rPr>
              <a:t>Abhinav</a:t>
            </a:r>
            <a:r>
              <a:rPr lang="en-US" sz="5400" dirty="0">
                <a:latin typeface="Segoe UI Symbol" panose="020B0502040204020203" pitchFamily="34" charset="0"/>
                <a:ea typeface="Segoe UI Symbol" panose="020B0502040204020203" pitchFamily="34" charset="0"/>
              </a:rPr>
              <a:t> Gupta</a:t>
            </a:r>
          </a:p>
          <a:p>
            <a:r>
              <a:rPr lang="en-US" sz="4400" dirty="0">
                <a:latin typeface="Segoe UI Symbol" panose="020B0502040204020203" pitchFamily="34" charset="0"/>
                <a:ea typeface="Segoe UI Symbol" panose="020B0502040204020203" pitchFamily="34" charset="0"/>
              </a:rPr>
              <a:t>Carnegie Mellon University</a:t>
            </a:r>
          </a:p>
        </p:txBody>
      </p:sp>
    </p:spTree>
    <p:extLst>
      <p:ext uri="{BB962C8B-B14F-4D97-AF65-F5344CB8AC3E}">
        <p14:creationId xmlns:p14="http://schemas.microsoft.com/office/powerpoint/2010/main" val="39532608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3: Google Alone</a:t>
            </a:r>
            <a:endParaRPr lang="en-US" sz="8000" b="1" dirty="0">
              <a:solidFill>
                <a:srgbClr val="C4C403"/>
              </a:solidFill>
              <a:latin typeface="Helvetica"/>
              <a:cs typeface="Helvetica"/>
            </a:endParaRPr>
          </a:p>
        </p:txBody>
      </p:sp>
      <p:graphicFrame>
        <p:nvGraphicFramePr>
          <p:cNvPr id="127" name="Table 126"/>
          <p:cNvGraphicFramePr>
            <a:graphicFrameLocks noGrp="1"/>
          </p:cNvGraphicFramePr>
          <p:nvPr>
            <p:extLst>
              <p:ext uri="{D42A27DB-BD31-4B8C-83A1-F6EECF244321}">
                <p14:modId xmlns:p14="http://schemas.microsoft.com/office/powerpoint/2010/main" val="2099566293"/>
              </p:ext>
            </p:extLst>
          </p:nvPr>
        </p:nvGraphicFramePr>
        <p:xfrm>
          <a:off x="5029200" y="9636493"/>
          <a:ext cx="8229600" cy="1574547"/>
        </p:xfrm>
        <a:graphic>
          <a:graphicData uri="http://schemas.openxmlformats.org/drawingml/2006/table">
            <a:tbl>
              <a:tblPr firstRow="1" bandRow="1">
                <a:tableStyleId>{10A1B5D5-9B99-4C35-A422-299274C87663}</a:tableStyleId>
              </a:tblPr>
              <a:tblGrid>
                <a:gridCol w="2743200"/>
                <a:gridCol w="2743200"/>
                <a:gridCol w="2743200"/>
              </a:tblGrid>
              <a:tr h="575320">
                <a:tc>
                  <a:txBody>
                    <a:bodyPr/>
                    <a:lstStyle/>
                    <a:p>
                      <a:pPr algn="ctr"/>
                      <a:r>
                        <a:rPr lang="en-US" sz="4400" dirty="0" err="1" smtClean="0"/>
                        <a:t>ImageNet</a:t>
                      </a:r>
                      <a:endParaRPr lang="en-US" sz="4400" dirty="0"/>
                    </a:p>
                  </a:txBody>
                  <a:tcPr marL="112998" marR="112998" marT="56499" marB="56499"/>
                </a:tc>
                <a:tc>
                  <a:txBody>
                    <a:bodyPr/>
                    <a:lstStyle/>
                    <a:p>
                      <a:pPr algn="ctr"/>
                      <a:r>
                        <a:rPr lang="en-US" sz="4400" dirty="0" err="1" smtClean="0"/>
                        <a:t>GFAll</a:t>
                      </a:r>
                      <a:endParaRPr lang="en-US" sz="4400" dirty="0">
                        <a:solidFill>
                          <a:srgbClr val="C4C403"/>
                        </a:solidFill>
                      </a:endParaRPr>
                    </a:p>
                  </a:txBody>
                  <a:tcPr marL="112998" marR="112998" marT="56499" marB="56499"/>
                </a:tc>
                <a:tc>
                  <a:txBody>
                    <a:bodyPr/>
                    <a:lstStyle/>
                    <a:p>
                      <a:pPr algn="ctr"/>
                      <a:r>
                        <a:rPr lang="en-US" sz="4400" dirty="0" err="1" smtClean="0"/>
                        <a:t>GoogleO</a:t>
                      </a:r>
                      <a:endParaRPr lang="en-US" sz="4400" dirty="0">
                        <a:solidFill>
                          <a:srgbClr val="C4C403"/>
                        </a:solidFill>
                      </a:endParaRPr>
                    </a:p>
                  </a:txBody>
                  <a:tcPr marL="112998" marR="112998" marT="56499" marB="56499"/>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40.5</a:t>
                      </a:r>
                      <a:endParaRPr lang="en-US" sz="4400" dirty="0">
                        <a:solidFill>
                          <a:srgbClr val="FF0000"/>
                        </a:solidFill>
                      </a:endParaRPr>
                    </a:p>
                  </a:txBody>
                  <a:tcPr marL="112998" marR="112998" marT="56499" marB="56499"/>
                </a:tc>
                <a:tc>
                  <a:txBody>
                    <a:bodyPr/>
                    <a:lstStyle/>
                    <a:p>
                      <a:pPr algn="ctr"/>
                      <a:r>
                        <a:rPr lang="en-US" sz="4400" b="1" dirty="0" smtClean="0"/>
                        <a:t>42.7</a:t>
                      </a:r>
                      <a:endParaRPr lang="en-US" sz="4400" b="1" dirty="0">
                        <a:solidFill>
                          <a:srgbClr val="FF0000"/>
                        </a:solidFill>
                      </a:endParaRPr>
                    </a:p>
                  </a:txBody>
                  <a:tcPr marL="112998" marR="112998" marT="56499" marB="56499"/>
                </a:tc>
              </a:tr>
            </a:tbl>
          </a:graphicData>
        </a:graphic>
      </p:graphicFrame>
      <p:pic>
        <p:nvPicPr>
          <p:cNvPr id="132" name="Picture 131"/>
          <p:cNvPicPr>
            <a:picLocks noChangeAspect="1"/>
          </p:cNvPicPr>
          <p:nvPr/>
        </p:nvPicPr>
        <p:blipFill>
          <a:blip r:embed="rId3"/>
          <a:stretch>
            <a:fillRect/>
          </a:stretch>
        </p:blipFill>
        <p:spPr>
          <a:xfrm>
            <a:off x="1546845" y="7500931"/>
            <a:ext cx="2318704" cy="784268"/>
          </a:xfrm>
          <a:prstGeom prst="rect">
            <a:avLst/>
          </a:prstGeom>
        </p:spPr>
      </p:pic>
      <p:grpSp>
        <p:nvGrpSpPr>
          <p:cNvPr id="2" name="Group 1"/>
          <p:cNvGrpSpPr/>
          <p:nvPr/>
        </p:nvGrpSpPr>
        <p:grpSpPr>
          <a:xfrm>
            <a:off x="4157582" y="4257243"/>
            <a:ext cx="12724923" cy="2999232"/>
            <a:chOff x="4157582" y="4257243"/>
            <a:chExt cx="12724923" cy="2999232"/>
          </a:xfrm>
        </p:grpSpPr>
        <p:sp>
          <p:nvSpPr>
            <p:cNvPr id="144" name="TextBox 143"/>
            <p:cNvSpPr txBox="1"/>
            <p:nvPr/>
          </p:nvSpPr>
          <p:spPr>
            <a:xfrm>
              <a:off x="15585756" y="5126216"/>
              <a:ext cx="1296749" cy="1569660"/>
            </a:xfrm>
            <a:prstGeom prst="rect">
              <a:avLst/>
            </a:prstGeom>
            <a:noFill/>
          </p:spPr>
          <p:txBody>
            <a:bodyPr wrap="none" rtlCol="0">
              <a:spAutoFit/>
            </a:bodyPr>
            <a:lstStyle/>
            <a:p>
              <a:pPr algn="ctr"/>
              <a:r>
                <a:rPr lang="en-US" sz="2400" dirty="0" smtClean="0"/>
                <a:t>cat</a:t>
              </a:r>
            </a:p>
            <a:p>
              <a:pPr algn="ctr"/>
              <a:r>
                <a:rPr lang="en-US" sz="2400" dirty="0" smtClean="0"/>
                <a:t>bill gates</a:t>
              </a:r>
            </a:p>
            <a:p>
              <a:pPr algn="ctr"/>
              <a:r>
                <a:rPr lang="en-US" sz="2400" dirty="0" smtClean="0"/>
                <a:t>bus</a:t>
              </a:r>
            </a:p>
            <a:p>
              <a:pPr algn="ctr"/>
              <a:r>
                <a:rPr lang="en-US" sz="2400" dirty="0" smtClean="0"/>
                <a:t>yellow</a:t>
              </a:r>
            </a:p>
          </p:txBody>
        </p:sp>
        <p:cxnSp>
          <p:nvCxnSpPr>
            <p:cNvPr id="145" name="Straight Arrow Connector 144"/>
            <p:cNvCxnSpPr/>
            <p:nvPr/>
          </p:nvCxnSpPr>
          <p:spPr>
            <a:xfrm>
              <a:off x="14539070" y="5931085"/>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46" name="Parallelogram 65"/>
            <p:cNvSpPr/>
            <p:nvPr/>
          </p:nvSpPr>
          <p:spPr>
            <a:xfrm>
              <a:off x="13081744"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7" name="Cube 146"/>
            <p:cNvSpPr/>
            <p:nvPr/>
          </p:nvSpPr>
          <p:spPr>
            <a:xfrm>
              <a:off x="5081807" y="42572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8" name="Cube 147"/>
            <p:cNvSpPr/>
            <p:nvPr/>
          </p:nvSpPr>
          <p:spPr>
            <a:xfrm>
              <a:off x="6035083" y="47955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9" name="Cube 148"/>
            <p:cNvSpPr/>
            <p:nvPr/>
          </p:nvSpPr>
          <p:spPr>
            <a:xfrm>
              <a:off x="7164346"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50" name="Cube 149"/>
            <p:cNvSpPr/>
            <p:nvPr/>
          </p:nvSpPr>
          <p:spPr>
            <a:xfrm>
              <a:off x="8601590"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51" name="Cube 150"/>
            <p:cNvSpPr/>
            <p:nvPr/>
          </p:nvSpPr>
          <p:spPr>
            <a:xfrm>
              <a:off x="10068166" y="51225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52" name="Parallelogram 151"/>
            <p:cNvSpPr/>
            <p:nvPr/>
          </p:nvSpPr>
          <p:spPr>
            <a:xfrm>
              <a:off x="11681399"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53" name="Straight Arrow Connector 152"/>
            <p:cNvCxnSpPr/>
            <p:nvPr/>
          </p:nvCxnSpPr>
          <p:spPr>
            <a:xfrm>
              <a:off x="11681399" y="59310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13143321" y="59310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4157582" y="5931085"/>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291551" y="4230064"/>
            <a:ext cx="2829292" cy="3026411"/>
            <a:chOff x="1340427" y="2285517"/>
            <a:chExt cx="2829292" cy="3026411"/>
          </a:xfrm>
        </p:grpSpPr>
        <p:pic>
          <p:nvPicPr>
            <p:cNvPr id="26" name="Picture 26" descr="http://wallpaperlepi.com/wp-content/uploads/2014/08/Yellow-Wallpaper-for-Deskt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719" y="2285517"/>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8" descr="http://www.metrotransit.org/Data/Sites/1/media/buses/MetroTransit-Hybridbus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2621" y="2532321"/>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6" descr="http://images.boomsbeat.com/data/images/full/595/bill-gates-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1524" y="277912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14" descr="http://static-ams.ebayclassifieds.com/1412170820/img/category_info/pets/cats-kittens/tabb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0427" y="302592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9839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4: Staged Training</a:t>
            </a:r>
            <a:endParaRPr lang="en-US" sz="8000" b="1" dirty="0">
              <a:solidFill>
                <a:srgbClr val="C4C403"/>
              </a:solidFill>
              <a:latin typeface="Helvetica"/>
              <a:cs typeface="Helvetica"/>
            </a:endParaRPr>
          </a:p>
        </p:txBody>
      </p:sp>
      <p:graphicFrame>
        <p:nvGraphicFramePr>
          <p:cNvPr id="150" name="Table 149"/>
          <p:cNvGraphicFramePr>
            <a:graphicFrameLocks noGrp="1"/>
          </p:cNvGraphicFramePr>
          <p:nvPr>
            <p:extLst>
              <p:ext uri="{D42A27DB-BD31-4B8C-83A1-F6EECF244321}">
                <p14:modId xmlns:p14="http://schemas.microsoft.com/office/powerpoint/2010/main" val="3339146627"/>
              </p:ext>
            </p:extLst>
          </p:nvPr>
        </p:nvGraphicFramePr>
        <p:xfrm>
          <a:off x="5029200" y="10601693"/>
          <a:ext cx="8229600" cy="1574547"/>
        </p:xfrm>
        <a:graphic>
          <a:graphicData uri="http://schemas.openxmlformats.org/drawingml/2006/table">
            <a:tbl>
              <a:tblPr firstRow="1" bandRow="1">
                <a:tableStyleId>{10A1B5D5-9B99-4C35-A422-299274C87663}</a:tableStyleId>
              </a:tblPr>
              <a:tblGrid>
                <a:gridCol w="2743200"/>
                <a:gridCol w="2743200"/>
                <a:gridCol w="2743200"/>
              </a:tblGrid>
              <a:tr h="575320">
                <a:tc>
                  <a:txBody>
                    <a:bodyPr/>
                    <a:lstStyle/>
                    <a:p>
                      <a:pPr algn="ctr"/>
                      <a:r>
                        <a:rPr lang="en-US" sz="4400" dirty="0" err="1" smtClean="0"/>
                        <a:t>ImageNet</a:t>
                      </a:r>
                      <a:endParaRPr lang="en-US" sz="4400" dirty="0"/>
                    </a:p>
                  </a:txBody>
                  <a:tcPr marL="112998" marR="112998" marT="56499" marB="56499"/>
                </a:tc>
                <a:tc>
                  <a:txBody>
                    <a:bodyPr/>
                    <a:lstStyle/>
                    <a:p>
                      <a:pPr algn="ctr"/>
                      <a:r>
                        <a:rPr lang="en-US" sz="4400" dirty="0" err="1" smtClean="0"/>
                        <a:t>GoogleO</a:t>
                      </a:r>
                      <a:endParaRPr lang="en-US" sz="4400" dirty="0">
                        <a:solidFill>
                          <a:srgbClr val="C4C403"/>
                        </a:solidFill>
                      </a:endParaRPr>
                    </a:p>
                  </a:txBody>
                  <a:tcPr marL="112998" marR="112998" marT="56499" marB="56499"/>
                </a:tc>
                <a:tc>
                  <a:txBody>
                    <a:bodyPr/>
                    <a:lstStyle/>
                    <a:p>
                      <a:pPr algn="ctr"/>
                      <a:r>
                        <a:rPr lang="en-US" sz="4400" dirty="0" err="1" smtClean="0"/>
                        <a:t>FlickrF</a:t>
                      </a:r>
                      <a:endParaRPr lang="en-US" sz="4400" dirty="0">
                        <a:solidFill>
                          <a:srgbClr val="C4C403"/>
                        </a:solidFill>
                      </a:endParaRPr>
                    </a:p>
                  </a:txBody>
                  <a:tcPr marL="112998" marR="112998" marT="56499" marB="56499"/>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42.7</a:t>
                      </a:r>
                      <a:endParaRPr lang="en-US" sz="4400" dirty="0">
                        <a:solidFill>
                          <a:srgbClr val="FF0000"/>
                        </a:solidFill>
                      </a:endParaRPr>
                    </a:p>
                  </a:txBody>
                  <a:tcPr marL="112998" marR="112998" marT="56499" marB="56499"/>
                </a:tc>
                <a:tc>
                  <a:txBody>
                    <a:bodyPr/>
                    <a:lstStyle/>
                    <a:p>
                      <a:pPr algn="ctr"/>
                      <a:r>
                        <a:rPr lang="en-US" sz="4400" b="1" dirty="0" smtClean="0"/>
                        <a:t>43.4</a:t>
                      </a:r>
                      <a:endParaRPr lang="en-US" sz="4400" b="1" dirty="0">
                        <a:solidFill>
                          <a:srgbClr val="FF0000"/>
                        </a:solidFill>
                      </a:endParaRPr>
                    </a:p>
                  </a:txBody>
                  <a:tcPr marL="112998" marR="112998" marT="56499" marB="56499"/>
                </a:tc>
              </a:tr>
            </a:tbl>
          </a:graphicData>
        </a:graphic>
      </p:graphicFrame>
      <p:grpSp>
        <p:nvGrpSpPr>
          <p:cNvPr id="10" name="Group 9"/>
          <p:cNvGrpSpPr/>
          <p:nvPr/>
        </p:nvGrpSpPr>
        <p:grpSpPr>
          <a:xfrm>
            <a:off x="4157582" y="2263363"/>
            <a:ext cx="12724923" cy="2999232"/>
            <a:chOff x="4157582" y="2580843"/>
            <a:chExt cx="12724923" cy="2999232"/>
          </a:xfrm>
        </p:grpSpPr>
        <p:sp>
          <p:nvSpPr>
            <p:cNvPr id="199" name="TextBox 198"/>
            <p:cNvSpPr txBox="1"/>
            <p:nvPr/>
          </p:nvSpPr>
          <p:spPr>
            <a:xfrm>
              <a:off x="15585756" y="3449816"/>
              <a:ext cx="1296749" cy="1569660"/>
            </a:xfrm>
            <a:prstGeom prst="rect">
              <a:avLst/>
            </a:prstGeom>
            <a:noFill/>
          </p:spPr>
          <p:txBody>
            <a:bodyPr wrap="none" rtlCol="0">
              <a:spAutoFit/>
            </a:bodyPr>
            <a:lstStyle/>
            <a:p>
              <a:pPr algn="ctr"/>
              <a:r>
                <a:rPr lang="en-US" sz="2400" dirty="0" smtClean="0"/>
                <a:t>cat</a:t>
              </a:r>
            </a:p>
            <a:p>
              <a:pPr algn="ctr"/>
              <a:r>
                <a:rPr lang="en-US" sz="2400" dirty="0" smtClean="0"/>
                <a:t>bill gates</a:t>
              </a:r>
            </a:p>
            <a:p>
              <a:pPr algn="ctr"/>
              <a:r>
                <a:rPr lang="en-US" sz="2400" dirty="0" smtClean="0"/>
                <a:t>bus</a:t>
              </a:r>
            </a:p>
            <a:p>
              <a:pPr algn="ctr"/>
              <a:r>
                <a:rPr lang="en-US" sz="2400" dirty="0" smtClean="0"/>
                <a:t>yellow</a:t>
              </a:r>
            </a:p>
          </p:txBody>
        </p:sp>
        <p:cxnSp>
          <p:nvCxnSpPr>
            <p:cNvPr id="200" name="Straight Arrow Connector 199"/>
            <p:cNvCxnSpPr/>
            <p:nvPr/>
          </p:nvCxnSpPr>
          <p:spPr>
            <a:xfrm>
              <a:off x="14539070" y="4254685"/>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01" name="Parallelogram 65"/>
            <p:cNvSpPr/>
            <p:nvPr/>
          </p:nvSpPr>
          <p:spPr>
            <a:xfrm>
              <a:off x="13081744" y="33472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202" name="Cube 201"/>
            <p:cNvSpPr/>
            <p:nvPr/>
          </p:nvSpPr>
          <p:spPr>
            <a:xfrm>
              <a:off x="5081807" y="25808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203" name="Cube 202"/>
            <p:cNvSpPr/>
            <p:nvPr/>
          </p:nvSpPr>
          <p:spPr>
            <a:xfrm>
              <a:off x="6035083" y="31191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204" name="Cube 203"/>
            <p:cNvSpPr/>
            <p:nvPr/>
          </p:nvSpPr>
          <p:spPr>
            <a:xfrm>
              <a:off x="7164346" y="34607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205" name="Cube 204"/>
            <p:cNvSpPr/>
            <p:nvPr/>
          </p:nvSpPr>
          <p:spPr>
            <a:xfrm>
              <a:off x="8601590" y="34607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206" name="Cube 205"/>
            <p:cNvSpPr/>
            <p:nvPr/>
          </p:nvSpPr>
          <p:spPr>
            <a:xfrm>
              <a:off x="10068166" y="34461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207" name="Parallelogram 206"/>
            <p:cNvSpPr/>
            <p:nvPr/>
          </p:nvSpPr>
          <p:spPr>
            <a:xfrm>
              <a:off x="11681399" y="33472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208" name="Straight Arrow Connector 207"/>
            <p:cNvCxnSpPr/>
            <p:nvPr/>
          </p:nvCxnSpPr>
          <p:spPr>
            <a:xfrm>
              <a:off x="11681399" y="42546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a:off x="13143321" y="42546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4157582" y="4254685"/>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219" name="Picture 218"/>
          <p:cNvPicPr>
            <a:picLocks noChangeAspect="1"/>
          </p:cNvPicPr>
          <p:nvPr/>
        </p:nvPicPr>
        <p:blipFill>
          <a:blip r:embed="rId3"/>
          <a:stretch>
            <a:fillRect/>
          </a:stretch>
        </p:blipFill>
        <p:spPr>
          <a:xfrm>
            <a:off x="1595721" y="5445785"/>
            <a:ext cx="2318704" cy="784268"/>
          </a:xfrm>
          <a:prstGeom prst="rect">
            <a:avLst/>
          </a:prstGeom>
        </p:spPr>
      </p:pic>
      <p:grpSp>
        <p:nvGrpSpPr>
          <p:cNvPr id="4" name="Group 3"/>
          <p:cNvGrpSpPr/>
          <p:nvPr/>
        </p:nvGrpSpPr>
        <p:grpSpPr>
          <a:xfrm>
            <a:off x="1340427" y="2236184"/>
            <a:ext cx="2829292" cy="3026411"/>
            <a:chOff x="1340427" y="2285517"/>
            <a:chExt cx="2829292" cy="3026411"/>
          </a:xfrm>
        </p:grpSpPr>
        <p:pic>
          <p:nvPicPr>
            <p:cNvPr id="48" name="Picture 26" descr="http://wallpaperlepi.com/wp-content/uploads/2014/08/Yellow-Wallpaper-for-Deskt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719" y="2285517"/>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9" name="Picture 8" descr="http://www.metrotransit.org/Data/Sites/1/media/buses/MetroTransit-Hybridbus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2621" y="2532321"/>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 name="Picture 6" descr="http://images.boomsbeat.com/data/images/full/595/bill-gates-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1524" y="277912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14" descr="http://static-ams.ebayclassifieds.com/1412170820/img/category_info/pets/cats-kittens/tabb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0427" y="302592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1340427" y="5864467"/>
            <a:ext cx="15542078" cy="4510367"/>
            <a:chOff x="1340427" y="5864467"/>
            <a:chExt cx="15542078" cy="4510367"/>
          </a:xfrm>
        </p:grpSpPr>
        <p:pic>
          <p:nvPicPr>
            <p:cNvPr id="216" name="Picture 215"/>
            <p:cNvPicPr>
              <a:picLocks noChangeAspect="1"/>
            </p:cNvPicPr>
            <p:nvPr/>
          </p:nvPicPr>
          <p:blipFill>
            <a:blip r:embed="rId8"/>
            <a:stretch>
              <a:fillRect/>
            </a:stretch>
          </p:blipFill>
          <p:spPr>
            <a:xfrm>
              <a:off x="1659288" y="9726844"/>
              <a:ext cx="2137699" cy="647990"/>
            </a:xfrm>
            <a:prstGeom prst="rect">
              <a:avLst/>
            </a:prstGeom>
          </p:spPr>
        </p:pic>
        <p:sp>
          <p:nvSpPr>
            <p:cNvPr id="105" name="Up-Down Arrow 114"/>
            <p:cNvSpPr/>
            <p:nvPr/>
          </p:nvSpPr>
          <p:spPr>
            <a:xfrm>
              <a:off x="8711395" y="5864467"/>
              <a:ext cx="2137561" cy="618142"/>
            </a:xfrm>
            <a:prstGeom prst="downArrow">
              <a:avLst/>
            </a:prstGeom>
            <a:ln>
              <a:headEnd type="none" w="med" len="med"/>
              <a:tailEnd type="triangle" w="lg" len="lg"/>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 name="Group 1"/>
            <p:cNvGrpSpPr/>
            <p:nvPr/>
          </p:nvGrpSpPr>
          <p:grpSpPr>
            <a:xfrm>
              <a:off x="4157582" y="6504167"/>
              <a:ext cx="12724923" cy="2999232"/>
              <a:chOff x="4157582" y="5818367"/>
              <a:chExt cx="12724923" cy="2999232"/>
            </a:xfrm>
          </p:grpSpPr>
          <p:sp>
            <p:nvSpPr>
              <p:cNvPr id="181" name="TextBox 180"/>
              <p:cNvSpPr txBox="1"/>
              <p:nvPr/>
            </p:nvSpPr>
            <p:spPr>
              <a:xfrm>
                <a:off x="15585756" y="6738140"/>
                <a:ext cx="1296749" cy="1569660"/>
              </a:xfrm>
              <a:prstGeom prst="rect">
                <a:avLst/>
              </a:prstGeom>
              <a:noFill/>
            </p:spPr>
            <p:txBody>
              <a:bodyPr wrap="none" rtlCol="0">
                <a:spAutoFit/>
              </a:bodyPr>
              <a:lstStyle/>
              <a:p>
                <a:pPr algn="ctr"/>
                <a:r>
                  <a:rPr lang="en-US" sz="2400" dirty="0" smtClean="0"/>
                  <a:t>bus</a:t>
                </a:r>
              </a:p>
              <a:p>
                <a:pPr algn="ctr"/>
                <a:r>
                  <a:rPr lang="en-US" sz="2400" dirty="0" smtClean="0"/>
                  <a:t>tree</a:t>
                </a:r>
              </a:p>
              <a:p>
                <a:pPr algn="ctr"/>
                <a:r>
                  <a:rPr lang="en-US" sz="2400" dirty="0" smtClean="0"/>
                  <a:t>lemon</a:t>
                </a:r>
              </a:p>
              <a:p>
                <a:pPr algn="ctr"/>
                <a:r>
                  <a:rPr lang="en-US" sz="2400" dirty="0" smtClean="0"/>
                  <a:t>bill gates</a:t>
                </a:r>
              </a:p>
            </p:txBody>
          </p:sp>
          <p:cxnSp>
            <p:nvCxnSpPr>
              <p:cNvPr id="182" name="Straight Arrow Connector 181"/>
              <p:cNvCxnSpPr/>
              <p:nvPr/>
            </p:nvCxnSpPr>
            <p:spPr>
              <a:xfrm>
                <a:off x="14539070" y="7492209"/>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3" name="Parallelogram 65"/>
              <p:cNvSpPr/>
              <p:nvPr/>
            </p:nvSpPr>
            <p:spPr>
              <a:xfrm>
                <a:off x="13081744" y="6584764"/>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4" name="Cube 183"/>
              <p:cNvSpPr/>
              <p:nvPr/>
            </p:nvSpPr>
            <p:spPr>
              <a:xfrm>
                <a:off x="5081807" y="5818367"/>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5" name="Cube 184"/>
              <p:cNvSpPr/>
              <p:nvPr/>
            </p:nvSpPr>
            <p:spPr>
              <a:xfrm>
                <a:off x="6035083" y="6356629"/>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6" name="Cube 185"/>
              <p:cNvSpPr/>
              <p:nvPr/>
            </p:nvSpPr>
            <p:spPr>
              <a:xfrm>
                <a:off x="7164346" y="6698310"/>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7" name="Cube 186"/>
              <p:cNvSpPr/>
              <p:nvPr/>
            </p:nvSpPr>
            <p:spPr>
              <a:xfrm>
                <a:off x="8601590" y="6698310"/>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8" name="Cube 187"/>
              <p:cNvSpPr/>
              <p:nvPr/>
            </p:nvSpPr>
            <p:spPr>
              <a:xfrm>
                <a:off x="10068166" y="6683643"/>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9" name="Parallelogram 188"/>
              <p:cNvSpPr/>
              <p:nvPr/>
            </p:nvSpPr>
            <p:spPr>
              <a:xfrm>
                <a:off x="11681399" y="6584764"/>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90" name="Straight Arrow Connector 189"/>
              <p:cNvCxnSpPr/>
              <p:nvPr/>
            </p:nvCxnSpPr>
            <p:spPr>
              <a:xfrm>
                <a:off x="11681399" y="7492209"/>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13143321" y="7492209"/>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4157582" y="7492209"/>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340427" y="6476988"/>
              <a:ext cx="2775421" cy="3026411"/>
              <a:chOff x="1340427" y="5791188"/>
              <a:chExt cx="2775421" cy="3026411"/>
            </a:xfrm>
          </p:grpSpPr>
          <p:pic>
            <p:nvPicPr>
              <p:cNvPr id="53" name="Picture 38" descr="https://c1.staticflickr.com/5/4107/5093737688_2dfa8f0e7e_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9848" y="579118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4" name="Picture 32" descr="https://c1.staticflickr.com/5/4106/4832796059_354b538c3a_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6707" y="6037992"/>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5" name="Picture 30" descr="https://c1.staticflickr.com/5/4146/5076017115_d19f22919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567" y="6284796"/>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6" name="Picture 36" descr="https://c1.staticflickr.com/5/4118/4902394649_956d9006a8_z.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0427" y="6531599"/>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grpSp>
      <p:pic>
        <p:nvPicPr>
          <p:cNvPr id="44" name="Picture 43"/>
          <p:cNvPicPr>
            <a:picLocks noChangeAspect="1"/>
          </p:cNvPicPr>
          <p:nvPr/>
        </p:nvPicPr>
        <p:blipFill>
          <a:blip r:embed="rId13"/>
          <a:stretch>
            <a:fillRect/>
          </a:stretch>
        </p:blipFill>
        <p:spPr>
          <a:xfrm>
            <a:off x="13073288" y="10467540"/>
            <a:ext cx="1942905" cy="2072432"/>
          </a:xfrm>
          <a:prstGeom prst="rect">
            <a:avLst/>
          </a:prstGeom>
        </p:spPr>
      </p:pic>
      <p:sp>
        <p:nvSpPr>
          <p:cNvPr id="3" name="Rectangle 2"/>
          <p:cNvSpPr/>
          <p:nvPr/>
        </p:nvSpPr>
        <p:spPr>
          <a:xfrm>
            <a:off x="1651000" y="12605435"/>
            <a:ext cx="16636999" cy="646331"/>
          </a:xfrm>
          <a:prstGeom prst="rect">
            <a:avLst/>
          </a:prstGeom>
        </p:spPr>
        <p:txBody>
          <a:bodyPr wrap="square">
            <a:spAutoFit/>
          </a:bodyPr>
          <a:lstStyle/>
          <a:p>
            <a:pPr algn="r"/>
            <a:r>
              <a:rPr lang="en-US" dirty="0" smtClean="0"/>
              <a:t>[</a:t>
            </a:r>
            <a:r>
              <a:rPr lang="en-US" dirty="0" err="1" smtClean="0"/>
              <a:t>Bengio</a:t>
            </a:r>
            <a:r>
              <a:rPr lang="en-US" dirty="0" smtClean="0"/>
              <a:t> et al., ICML’09]</a:t>
            </a:r>
            <a:endParaRPr lang="en-US" dirty="0"/>
          </a:p>
        </p:txBody>
      </p:sp>
    </p:spTree>
    <p:extLst>
      <p:ext uri="{BB962C8B-B14F-4D97-AF65-F5344CB8AC3E}">
        <p14:creationId xmlns:p14="http://schemas.microsoft.com/office/powerpoint/2010/main" val="2550925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Higher-Order Constraints</a:t>
            </a:r>
            <a:endParaRPr lang="en-US" sz="8000" b="1" dirty="0">
              <a:solidFill>
                <a:srgbClr val="C4C403"/>
              </a:solidFill>
              <a:latin typeface="Helvetica"/>
              <a:cs typeface="Helvetica"/>
            </a:endParaRPr>
          </a:p>
        </p:txBody>
      </p:sp>
      <p:sp>
        <p:nvSpPr>
          <p:cNvPr id="278" name="Rectangle 277"/>
          <p:cNvSpPr/>
          <p:nvPr/>
        </p:nvSpPr>
        <p:spPr>
          <a:xfrm>
            <a:off x="0" y="12628584"/>
            <a:ext cx="18288000" cy="1077218"/>
          </a:xfrm>
          <a:prstGeom prst="rect">
            <a:avLst/>
          </a:prstGeom>
        </p:spPr>
        <p:txBody>
          <a:bodyPr wrap="square">
            <a:spAutoFit/>
          </a:bodyPr>
          <a:lstStyle/>
          <a:p>
            <a:pPr algn="r"/>
            <a:r>
              <a:rPr lang="en-US" sz="3200" dirty="0" smtClean="0"/>
              <a:t>[</a:t>
            </a:r>
            <a:r>
              <a:rPr lang="en-US" sz="3200" dirty="0" err="1"/>
              <a:t>Marszalek</a:t>
            </a:r>
            <a:r>
              <a:rPr lang="en-US" sz="3200" dirty="0"/>
              <a:t> &amp; </a:t>
            </a:r>
            <a:r>
              <a:rPr lang="en-US" sz="3200" dirty="0" err="1" smtClean="0"/>
              <a:t>Schmid</a:t>
            </a:r>
            <a:r>
              <a:rPr lang="en-US" sz="3200" dirty="0" smtClean="0"/>
              <a:t>, </a:t>
            </a:r>
            <a:r>
              <a:rPr lang="en-US" sz="3200" dirty="0"/>
              <a:t>CVPR’07</a:t>
            </a:r>
            <a:r>
              <a:rPr lang="en-US" sz="3200" dirty="0" smtClean="0"/>
              <a:t>] </a:t>
            </a:r>
            <a:r>
              <a:rPr lang="en-US" sz="3200" dirty="0"/>
              <a:t>[Gupta et al. ECCV’08]</a:t>
            </a:r>
            <a:r>
              <a:rPr lang="en-US" sz="3200" dirty="0" smtClean="0"/>
              <a:t> [</a:t>
            </a:r>
            <a:r>
              <a:rPr lang="en-US" sz="3200" dirty="0" err="1" smtClean="0"/>
              <a:t>Lampert</a:t>
            </a:r>
            <a:r>
              <a:rPr lang="en-US" sz="3200" dirty="0" smtClean="0"/>
              <a:t> et al., CVPR’09] [Lee &amp; </a:t>
            </a:r>
            <a:r>
              <a:rPr lang="en-US" sz="3200" dirty="0" err="1" smtClean="0"/>
              <a:t>Grauman</a:t>
            </a:r>
            <a:r>
              <a:rPr lang="en-US" sz="3200" dirty="0" smtClean="0"/>
              <a:t>, TPAMI’12] [</a:t>
            </a:r>
            <a:r>
              <a:rPr lang="en-US" sz="3200" dirty="0" err="1" smtClean="0"/>
              <a:t>Shrivastava</a:t>
            </a:r>
            <a:r>
              <a:rPr lang="en-US" sz="3200" dirty="0" smtClean="0"/>
              <a:t> et al., ECCV’12] [Zhu et al., ECCV’14] [</a:t>
            </a:r>
            <a:r>
              <a:rPr lang="en-US" sz="3200" dirty="0" err="1" smtClean="0"/>
              <a:t>Feng</a:t>
            </a:r>
            <a:r>
              <a:rPr lang="en-US" sz="3200" dirty="0" smtClean="0"/>
              <a:t> et al., AAAI’15] [</a:t>
            </a:r>
            <a:r>
              <a:rPr lang="en-US" sz="3200" dirty="0" err="1" smtClean="0"/>
              <a:t>Ramanathan</a:t>
            </a:r>
            <a:r>
              <a:rPr lang="en-US" sz="3200" dirty="0" smtClean="0"/>
              <a:t> et al., CVPR’15]</a:t>
            </a:r>
            <a:endParaRPr lang="en-US" sz="3200" dirty="0"/>
          </a:p>
        </p:txBody>
      </p:sp>
      <p:grpSp>
        <p:nvGrpSpPr>
          <p:cNvPr id="12" name="Group 11"/>
          <p:cNvGrpSpPr/>
          <p:nvPr/>
        </p:nvGrpSpPr>
        <p:grpSpPr>
          <a:xfrm>
            <a:off x="1422705" y="1894089"/>
            <a:ext cx="6548650" cy="5114886"/>
            <a:chOff x="1422705" y="1894089"/>
            <a:chExt cx="6548650" cy="5114886"/>
          </a:xfrm>
        </p:grpSpPr>
        <p:sp>
          <p:nvSpPr>
            <p:cNvPr id="5" name="Rectangle 4"/>
            <p:cNvSpPr/>
            <p:nvPr/>
          </p:nvSpPr>
          <p:spPr>
            <a:xfrm>
              <a:off x="2386933" y="6362644"/>
              <a:ext cx="4625711" cy="646331"/>
            </a:xfrm>
            <a:prstGeom prst="rect">
              <a:avLst/>
            </a:prstGeom>
          </p:spPr>
          <p:txBody>
            <a:bodyPr wrap="none">
              <a:spAutoFit/>
            </a:bodyPr>
            <a:lstStyle/>
            <a:p>
              <a:r>
                <a:rPr lang="en-US" dirty="0"/>
                <a:t>[Carlson et al., AAAI’10] </a:t>
              </a:r>
            </a:p>
          </p:txBody>
        </p:sp>
        <p:pic>
          <p:nvPicPr>
            <p:cNvPr id="6" name="Picture 5"/>
            <p:cNvPicPr>
              <a:picLocks noChangeAspect="1"/>
            </p:cNvPicPr>
            <p:nvPr/>
          </p:nvPicPr>
          <p:blipFill>
            <a:blip r:embed="rId3"/>
            <a:stretch>
              <a:fillRect/>
            </a:stretch>
          </p:blipFill>
          <p:spPr>
            <a:xfrm>
              <a:off x="1422705" y="1894089"/>
              <a:ext cx="6548650" cy="4433889"/>
            </a:xfrm>
            <a:prstGeom prst="rect">
              <a:avLst/>
            </a:prstGeom>
          </p:spPr>
        </p:pic>
      </p:grpSp>
      <p:grpSp>
        <p:nvGrpSpPr>
          <p:cNvPr id="10" name="Group 9"/>
          <p:cNvGrpSpPr/>
          <p:nvPr/>
        </p:nvGrpSpPr>
        <p:grpSpPr>
          <a:xfrm>
            <a:off x="1549785" y="7683063"/>
            <a:ext cx="6844883" cy="4663797"/>
            <a:chOff x="1549785" y="7683063"/>
            <a:chExt cx="6844883" cy="4663797"/>
          </a:xfrm>
        </p:grpSpPr>
        <p:grpSp>
          <p:nvGrpSpPr>
            <p:cNvPr id="7" name="Group 6"/>
            <p:cNvGrpSpPr/>
            <p:nvPr/>
          </p:nvGrpSpPr>
          <p:grpSpPr>
            <a:xfrm>
              <a:off x="1549785" y="7683063"/>
              <a:ext cx="6844883" cy="4005037"/>
              <a:chOff x="1651348" y="7984399"/>
              <a:chExt cx="7001616" cy="4096744"/>
            </a:xfrm>
          </p:grpSpPr>
          <p:grpSp>
            <p:nvGrpSpPr>
              <p:cNvPr id="281" name="Group 280"/>
              <p:cNvGrpSpPr/>
              <p:nvPr/>
            </p:nvGrpSpPr>
            <p:grpSpPr>
              <a:xfrm>
                <a:off x="2045093" y="7984399"/>
                <a:ext cx="5781862" cy="1819426"/>
                <a:chOff x="692794" y="4343400"/>
                <a:chExt cx="16881506" cy="5181600"/>
              </a:xfrm>
            </p:grpSpPr>
            <p:sp>
              <p:nvSpPr>
                <p:cNvPr id="282" name="Text Placeholder 4"/>
                <p:cNvSpPr txBox="1">
                  <a:spLocks/>
                </p:cNvSpPr>
                <p:nvPr/>
              </p:nvSpPr>
              <p:spPr>
                <a:xfrm>
                  <a:off x="692794" y="8610599"/>
                  <a:ext cx="16881506" cy="914401"/>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2000" b="1" dirty="0" smtClean="0">
                      <a:cs typeface="Times New Roman" panose="02020603050405020304" pitchFamily="18" charset="0"/>
                    </a:rPr>
                    <a:t>Wheel</a:t>
                  </a:r>
                  <a:r>
                    <a:rPr lang="en-US" sz="2000" dirty="0" smtClean="0">
                      <a:cs typeface="Times New Roman" panose="02020603050405020304" pitchFamily="18" charset="0"/>
                    </a:rPr>
                    <a:t> is/has </a:t>
                  </a:r>
                  <a:r>
                    <a:rPr lang="en-US" sz="2000" b="1" dirty="0" smtClean="0">
                      <a:cs typeface="Times New Roman" panose="02020603050405020304" pitchFamily="18" charset="0"/>
                    </a:rPr>
                    <a:t>Round shape</a:t>
                  </a:r>
                  <a:endParaRPr lang="en-US" sz="2000" b="1" dirty="0">
                    <a:cs typeface="Times New Roman" panose="02020603050405020304" pitchFamily="18" charset="0"/>
                  </a:endParaRPr>
                </a:p>
              </p:txBody>
            </p:sp>
            <p:grpSp>
              <p:nvGrpSpPr>
                <p:cNvPr id="283" name="Group 282"/>
                <p:cNvGrpSpPr>
                  <a:grpSpLocks noChangeAspect="1"/>
                </p:cNvGrpSpPr>
                <p:nvPr/>
              </p:nvGrpSpPr>
              <p:grpSpPr>
                <a:xfrm>
                  <a:off x="723087" y="4343400"/>
                  <a:ext cx="16841827" cy="4215384"/>
                  <a:chOff x="457200" y="5486400"/>
                  <a:chExt cx="9133316" cy="2286001"/>
                </a:xfrm>
              </p:grpSpPr>
              <p:pic>
                <p:nvPicPr>
                  <p:cNvPr id="284" name="Picture 3" descr="http://ladoga.graphics.cs.cmu.edu/xinleic/NEILWeb/Objects/wheel/wholeimages/_w_wheel_000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486401"/>
                    <a:ext cx="25667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5" descr="http://ladoga.graphics.cs.cmu.edu/xinleic/NEILWeb/Objects/wheel/cluster_2/wholeimages/w_follower0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486400"/>
                    <a:ext cx="34183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7" descr="http://ladoga.graphics.cs.cmu.edu/xinleic/NEILWeb/Objects/wheel/cluster_2/wholeimages/w_follower0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8566" y="5486400"/>
                    <a:ext cx="3048000" cy="22860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86" name="TextBox 10"/>
              <p:cNvSpPr txBox="1"/>
              <p:nvPr/>
            </p:nvSpPr>
            <p:spPr>
              <a:xfrm>
                <a:off x="4929175" y="11407579"/>
                <a:ext cx="3723789" cy="400110"/>
              </a:xfrm>
              <a:prstGeom prst="rect">
                <a:avLst/>
              </a:prstGeom>
              <a:noFill/>
            </p:spPr>
            <p:txBody>
              <a:bodyPr wrap="square" rtlCol="0">
                <a:spAutoFit/>
              </a:bodyPr>
              <a:lstStyle/>
              <a:p>
                <a:pPr algn="ctr"/>
                <a:r>
                  <a:rPr lang="en-US" sz="2000" b="1" dirty="0">
                    <a:cs typeface="Times New Roman" panose="02020603050405020304" pitchFamily="18" charset="0"/>
                  </a:rPr>
                  <a:t>Eye</a:t>
                </a:r>
                <a:r>
                  <a:rPr lang="en-US" sz="2000" dirty="0">
                    <a:cs typeface="Times New Roman" panose="02020603050405020304" pitchFamily="18" charset="0"/>
                  </a:rPr>
                  <a:t> is a part of </a:t>
                </a:r>
                <a:r>
                  <a:rPr lang="en-US" sz="2000" b="1" dirty="0" smtClean="0">
                    <a:cs typeface="Times New Roman" panose="02020603050405020304" pitchFamily="18" charset="0"/>
                  </a:rPr>
                  <a:t>Baby</a:t>
                </a:r>
                <a:endParaRPr lang="en-US" sz="2000" b="1" dirty="0">
                  <a:cs typeface="Times New Roman" panose="02020603050405020304" pitchFamily="18" charset="0"/>
                </a:endParaRPr>
              </a:p>
            </p:txBody>
          </p:sp>
          <p:grpSp>
            <p:nvGrpSpPr>
              <p:cNvPr id="387" name="Group 386"/>
              <p:cNvGrpSpPr/>
              <p:nvPr/>
            </p:nvGrpSpPr>
            <p:grpSpPr>
              <a:xfrm>
                <a:off x="4925536" y="10032836"/>
                <a:ext cx="3705903" cy="1353022"/>
                <a:chOff x="9948166" y="3994159"/>
                <a:chExt cx="10665560" cy="3893989"/>
              </a:xfrm>
            </p:grpSpPr>
            <p:pic>
              <p:nvPicPr>
                <p:cNvPr id="388" name="Picture 387" descr="0000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8166" y="3994159"/>
                  <a:ext cx="5846835" cy="3893989"/>
                </a:xfrm>
                <a:prstGeom prst="rect">
                  <a:avLst/>
                </a:prstGeom>
              </p:spPr>
            </p:pic>
            <p:pic>
              <p:nvPicPr>
                <p:cNvPr id="389" name="Picture 9" descr="00027.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33735" y="3996442"/>
                  <a:ext cx="4679991" cy="3890426"/>
                </a:xfrm>
                <a:prstGeom prst="rect">
                  <a:avLst/>
                </a:prstGeom>
              </p:spPr>
            </p:pic>
          </p:grpSp>
          <p:sp>
            <p:nvSpPr>
              <p:cNvPr id="390" name="TextBox 26"/>
              <p:cNvSpPr txBox="1"/>
              <p:nvPr/>
            </p:nvSpPr>
            <p:spPr>
              <a:xfrm>
                <a:off x="1651348" y="11357048"/>
                <a:ext cx="3082473" cy="724095"/>
              </a:xfrm>
              <a:prstGeom prst="rect">
                <a:avLst/>
              </a:prstGeom>
              <a:noFill/>
            </p:spPr>
            <p:txBody>
              <a:bodyPr wrap="square" rtlCol="0">
                <a:spAutoFit/>
              </a:bodyPr>
              <a:lstStyle/>
              <a:p>
                <a:pPr algn="ctr"/>
                <a:r>
                  <a:rPr lang="en-US" sz="2000" b="1" dirty="0">
                    <a:cs typeface="Times New Roman" panose="02020603050405020304" pitchFamily="18" charset="0"/>
                  </a:rPr>
                  <a:t>Sparrow </a:t>
                </a:r>
                <a:r>
                  <a:rPr lang="en-US" sz="2000" dirty="0">
                    <a:cs typeface="Times New Roman" panose="02020603050405020304" pitchFamily="18" charset="0"/>
                  </a:rPr>
                  <a:t>is a kind of/looks </a:t>
                </a:r>
                <a:endParaRPr lang="en-US" sz="2000" dirty="0" smtClean="0">
                  <a:cs typeface="Times New Roman" panose="02020603050405020304" pitchFamily="18" charset="0"/>
                </a:endParaRPr>
              </a:p>
              <a:p>
                <a:pPr algn="ctr"/>
                <a:r>
                  <a:rPr lang="en-US" sz="2000" dirty="0" smtClean="0">
                    <a:cs typeface="Times New Roman" panose="02020603050405020304" pitchFamily="18" charset="0"/>
                  </a:rPr>
                  <a:t>similar </a:t>
                </a:r>
                <a:r>
                  <a:rPr lang="en-US" sz="2000" dirty="0">
                    <a:cs typeface="Times New Roman" panose="02020603050405020304" pitchFamily="18" charset="0"/>
                  </a:rPr>
                  <a:t>to </a:t>
                </a:r>
                <a:r>
                  <a:rPr lang="en-US" sz="2000" b="1" dirty="0">
                    <a:cs typeface="Times New Roman" panose="02020603050405020304" pitchFamily="18" charset="0"/>
                  </a:rPr>
                  <a:t>bird</a:t>
                </a:r>
              </a:p>
            </p:txBody>
          </p:sp>
          <p:grpSp>
            <p:nvGrpSpPr>
              <p:cNvPr id="391" name="Group 390"/>
              <p:cNvGrpSpPr/>
              <p:nvPr/>
            </p:nvGrpSpPr>
            <p:grpSpPr>
              <a:xfrm>
                <a:off x="1655921" y="10036940"/>
                <a:ext cx="3079532" cy="1354169"/>
                <a:chOff x="8119675" y="10072269"/>
                <a:chExt cx="8074007" cy="3550402"/>
              </a:xfrm>
            </p:grpSpPr>
            <p:pic>
              <p:nvPicPr>
                <p:cNvPr id="392" name="Picture 391" descr="00017.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62875" y="10072269"/>
                  <a:ext cx="5330807" cy="3550402"/>
                </a:xfrm>
                <a:prstGeom prst="rect">
                  <a:avLst/>
                </a:prstGeom>
              </p:spPr>
            </p:pic>
            <p:pic>
              <p:nvPicPr>
                <p:cNvPr id="393" name="Picture 392" descr="0001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9675" y="10072269"/>
                  <a:ext cx="2645049" cy="3550402"/>
                </a:xfrm>
                <a:prstGeom prst="rect">
                  <a:avLst/>
                </a:prstGeom>
              </p:spPr>
            </p:pic>
          </p:grpSp>
        </p:grpSp>
        <p:sp>
          <p:nvSpPr>
            <p:cNvPr id="8" name="Rectangle 7"/>
            <p:cNvSpPr/>
            <p:nvPr/>
          </p:nvSpPr>
          <p:spPr>
            <a:xfrm>
              <a:off x="2618969" y="11700529"/>
              <a:ext cx="4138798" cy="646331"/>
            </a:xfrm>
            <a:prstGeom prst="rect">
              <a:avLst/>
            </a:prstGeom>
          </p:spPr>
          <p:txBody>
            <a:bodyPr wrap="none">
              <a:spAutoFit/>
            </a:bodyPr>
            <a:lstStyle/>
            <a:p>
              <a:r>
                <a:rPr lang="en-US" dirty="0"/>
                <a:t>[Chen et al., ICCV’13]</a:t>
              </a:r>
            </a:p>
          </p:txBody>
        </p:sp>
      </p:grpSp>
      <p:grpSp>
        <p:nvGrpSpPr>
          <p:cNvPr id="9" name="Group 8"/>
          <p:cNvGrpSpPr/>
          <p:nvPr/>
        </p:nvGrpSpPr>
        <p:grpSpPr>
          <a:xfrm>
            <a:off x="9221835" y="7522531"/>
            <a:ext cx="7459987" cy="4824329"/>
            <a:chOff x="9221835" y="2667246"/>
            <a:chExt cx="7459987" cy="4824329"/>
          </a:xfrm>
        </p:grpSpPr>
        <p:sp>
          <p:nvSpPr>
            <p:cNvPr id="485" name="TextBox 484"/>
            <p:cNvSpPr txBox="1"/>
            <p:nvPr/>
          </p:nvSpPr>
          <p:spPr>
            <a:xfrm>
              <a:off x="15139997" y="5243599"/>
              <a:ext cx="1388533" cy="461665"/>
            </a:xfrm>
            <a:prstGeom prst="rect">
              <a:avLst/>
            </a:prstGeom>
            <a:noFill/>
          </p:spPr>
          <p:txBody>
            <a:bodyPr wrap="square" rtlCol="0">
              <a:spAutoFit/>
            </a:bodyPr>
            <a:lstStyle/>
            <a:p>
              <a:r>
                <a:rPr lang="en-US" sz="2400" dirty="0" smtClean="0"/>
                <a:t>Corgi</a:t>
              </a:r>
              <a:endParaRPr lang="en-US" sz="2400" dirty="0"/>
            </a:p>
          </p:txBody>
        </p:sp>
        <p:sp>
          <p:nvSpPr>
            <p:cNvPr id="486" name="TextBox 485"/>
            <p:cNvSpPr txBox="1"/>
            <p:nvPr/>
          </p:nvSpPr>
          <p:spPr>
            <a:xfrm>
              <a:off x="15139997" y="5677462"/>
              <a:ext cx="1388533" cy="461665"/>
            </a:xfrm>
            <a:prstGeom prst="rect">
              <a:avLst/>
            </a:prstGeom>
            <a:noFill/>
          </p:spPr>
          <p:txBody>
            <a:bodyPr wrap="square" rtlCol="0">
              <a:spAutoFit/>
            </a:bodyPr>
            <a:lstStyle/>
            <a:p>
              <a:r>
                <a:rPr lang="en-US" sz="2400" dirty="0" smtClean="0"/>
                <a:t>Puppy</a:t>
              </a:r>
              <a:endParaRPr lang="en-US" sz="2400" dirty="0"/>
            </a:p>
          </p:txBody>
        </p:sp>
        <p:sp>
          <p:nvSpPr>
            <p:cNvPr id="487" name="TextBox 486"/>
            <p:cNvSpPr txBox="1"/>
            <p:nvPr/>
          </p:nvSpPr>
          <p:spPr>
            <a:xfrm>
              <a:off x="15139997" y="4779996"/>
              <a:ext cx="1388533" cy="461665"/>
            </a:xfrm>
            <a:prstGeom prst="rect">
              <a:avLst/>
            </a:prstGeom>
            <a:noFill/>
          </p:spPr>
          <p:txBody>
            <a:bodyPr wrap="square" rtlCol="0">
              <a:spAutoFit/>
            </a:bodyPr>
            <a:lstStyle/>
            <a:p>
              <a:r>
                <a:rPr lang="en-US" sz="2400" dirty="0" smtClean="0"/>
                <a:t>Dog</a:t>
              </a:r>
              <a:endParaRPr lang="en-US" sz="2400" dirty="0"/>
            </a:p>
          </p:txBody>
        </p:sp>
        <p:sp>
          <p:nvSpPr>
            <p:cNvPr id="488" name="TextBox 487"/>
            <p:cNvSpPr txBox="1"/>
            <p:nvPr/>
          </p:nvSpPr>
          <p:spPr>
            <a:xfrm>
              <a:off x="15156932" y="6097593"/>
              <a:ext cx="1388533" cy="461665"/>
            </a:xfrm>
            <a:prstGeom prst="rect">
              <a:avLst/>
            </a:prstGeom>
            <a:noFill/>
          </p:spPr>
          <p:txBody>
            <a:bodyPr wrap="square" rtlCol="0">
              <a:spAutoFit/>
            </a:bodyPr>
            <a:lstStyle/>
            <a:p>
              <a:r>
                <a:rPr lang="en-US" sz="2400" dirty="0" smtClean="0"/>
                <a:t>Cat</a:t>
              </a:r>
              <a:endParaRPr lang="en-US" sz="2400" dirty="0"/>
            </a:p>
          </p:txBody>
        </p:sp>
        <p:sp>
          <p:nvSpPr>
            <p:cNvPr id="489" name="Oval 488"/>
            <p:cNvSpPr/>
            <p:nvPr/>
          </p:nvSpPr>
          <p:spPr>
            <a:xfrm>
              <a:off x="10377924" y="4882273"/>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0" name="Oval 489"/>
            <p:cNvSpPr/>
            <p:nvPr/>
          </p:nvSpPr>
          <p:spPr>
            <a:xfrm>
              <a:off x="9221835" y="4704540"/>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1" name="Oval 490"/>
            <p:cNvSpPr/>
            <p:nvPr/>
          </p:nvSpPr>
          <p:spPr>
            <a:xfrm>
              <a:off x="9221835" y="5106475"/>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2" name="Oval 491"/>
            <p:cNvSpPr/>
            <p:nvPr/>
          </p:nvSpPr>
          <p:spPr>
            <a:xfrm>
              <a:off x="9221835" y="5496267"/>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3" name="Oval 492"/>
            <p:cNvSpPr/>
            <p:nvPr/>
          </p:nvSpPr>
          <p:spPr>
            <a:xfrm>
              <a:off x="9221835" y="5903604"/>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4" name="Oval 493"/>
            <p:cNvSpPr/>
            <p:nvPr/>
          </p:nvSpPr>
          <p:spPr>
            <a:xfrm>
              <a:off x="9221835" y="6305340"/>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95" name="Straight Arrow Connector 494"/>
            <p:cNvCxnSpPr>
              <a:stCxn id="490" idx="6"/>
              <a:endCxn id="489" idx="2"/>
            </p:cNvCxnSpPr>
            <p:nvPr/>
          </p:nvCxnSpPr>
          <p:spPr>
            <a:xfrm>
              <a:off x="9540036" y="4863641"/>
              <a:ext cx="837888" cy="1777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6" name="Straight Arrow Connector 495"/>
            <p:cNvCxnSpPr>
              <a:stCxn id="491" idx="6"/>
              <a:endCxn id="489" idx="2"/>
            </p:cNvCxnSpPr>
            <p:nvPr/>
          </p:nvCxnSpPr>
          <p:spPr>
            <a:xfrm flipV="1">
              <a:off x="9540036" y="5041374"/>
              <a:ext cx="837888" cy="224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7" name="Straight Arrow Connector 496"/>
            <p:cNvCxnSpPr>
              <a:stCxn id="492" idx="6"/>
              <a:endCxn id="489" idx="2"/>
            </p:cNvCxnSpPr>
            <p:nvPr/>
          </p:nvCxnSpPr>
          <p:spPr>
            <a:xfrm flipV="1">
              <a:off x="9540036" y="5041374"/>
              <a:ext cx="837888" cy="6139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8" name="Straight Arrow Connector 497"/>
            <p:cNvCxnSpPr>
              <a:stCxn id="493" idx="6"/>
              <a:endCxn id="489" idx="2"/>
            </p:cNvCxnSpPr>
            <p:nvPr/>
          </p:nvCxnSpPr>
          <p:spPr>
            <a:xfrm flipV="1">
              <a:off x="9540036" y="5041374"/>
              <a:ext cx="837888" cy="1021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9" name="Straight Arrow Connector 498"/>
            <p:cNvCxnSpPr>
              <a:stCxn id="494" idx="6"/>
              <a:endCxn id="489" idx="2"/>
            </p:cNvCxnSpPr>
            <p:nvPr/>
          </p:nvCxnSpPr>
          <p:spPr>
            <a:xfrm flipV="1">
              <a:off x="9540036" y="5041374"/>
              <a:ext cx="837888" cy="14230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0" name="Oval 499"/>
            <p:cNvSpPr/>
            <p:nvPr/>
          </p:nvSpPr>
          <p:spPr>
            <a:xfrm>
              <a:off x="10377924" y="5320250"/>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01" name="Straight Arrow Connector 500"/>
            <p:cNvCxnSpPr>
              <a:stCxn id="490" idx="6"/>
              <a:endCxn id="500" idx="2"/>
            </p:cNvCxnSpPr>
            <p:nvPr/>
          </p:nvCxnSpPr>
          <p:spPr>
            <a:xfrm>
              <a:off x="9540036" y="4863641"/>
              <a:ext cx="837888" cy="615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2" name="Straight Arrow Connector 501"/>
            <p:cNvCxnSpPr>
              <a:stCxn id="491" idx="6"/>
              <a:endCxn id="500" idx="2"/>
            </p:cNvCxnSpPr>
            <p:nvPr/>
          </p:nvCxnSpPr>
          <p:spPr>
            <a:xfrm>
              <a:off x="9540036" y="5265576"/>
              <a:ext cx="837888" cy="213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3" name="Straight Arrow Connector 502"/>
            <p:cNvCxnSpPr>
              <a:stCxn id="492" idx="6"/>
              <a:endCxn id="500" idx="2"/>
            </p:cNvCxnSpPr>
            <p:nvPr/>
          </p:nvCxnSpPr>
          <p:spPr>
            <a:xfrm flipV="1">
              <a:off x="9540036" y="5479351"/>
              <a:ext cx="837888" cy="1760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4" name="Straight Arrow Connector 503"/>
            <p:cNvCxnSpPr>
              <a:stCxn id="493" idx="6"/>
              <a:endCxn id="500" idx="2"/>
            </p:cNvCxnSpPr>
            <p:nvPr/>
          </p:nvCxnSpPr>
          <p:spPr>
            <a:xfrm flipV="1">
              <a:off x="9540036" y="5479351"/>
              <a:ext cx="837888" cy="5833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5" name="Straight Arrow Connector 504"/>
            <p:cNvCxnSpPr>
              <a:stCxn id="494" idx="6"/>
              <a:endCxn id="500" idx="2"/>
            </p:cNvCxnSpPr>
            <p:nvPr/>
          </p:nvCxnSpPr>
          <p:spPr>
            <a:xfrm flipV="1">
              <a:off x="9540036" y="5479351"/>
              <a:ext cx="837888" cy="9850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6" name="Oval 505"/>
            <p:cNvSpPr/>
            <p:nvPr/>
          </p:nvSpPr>
          <p:spPr>
            <a:xfrm>
              <a:off x="10377924" y="5735192"/>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07" name="Straight Arrow Connector 506"/>
            <p:cNvCxnSpPr>
              <a:stCxn id="490" idx="6"/>
              <a:endCxn id="506" idx="2"/>
            </p:cNvCxnSpPr>
            <p:nvPr/>
          </p:nvCxnSpPr>
          <p:spPr>
            <a:xfrm>
              <a:off x="9540036" y="4863641"/>
              <a:ext cx="837888" cy="1030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8" name="Straight Arrow Connector 507"/>
            <p:cNvCxnSpPr>
              <a:stCxn id="492" idx="6"/>
              <a:endCxn id="506" idx="2"/>
            </p:cNvCxnSpPr>
            <p:nvPr/>
          </p:nvCxnSpPr>
          <p:spPr>
            <a:xfrm>
              <a:off x="9540036" y="5655368"/>
              <a:ext cx="837888" cy="23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9" name="Straight Arrow Connector 508"/>
            <p:cNvCxnSpPr>
              <a:stCxn id="491" idx="6"/>
              <a:endCxn id="506" idx="2"/>
            </p:cNvCxnSpPr>
            <p:nvPr/>
          </p:nvCxnSpPr>
          <p:spPr>
            <a:xfrm>
              <a:off x="9540036" y="5265576"/>
              <a:ext cx="837888" cy="6287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0" name="Straight Arrow Connector 509"/>
            <p:cNvCxnSpPr>
              <a:stCxn id="493" idx="6"/>
              <a:endCxn id="506" idx="2"/>
            </p:cNvCxnSpPr>
            <p:nvPr/>
          </p:nvCxnSpPr>
          <p:spPr>
            <a:xfrm flipV="1">
              <a:off x="9540036" y="5894293"/>
              <a:ext cx="837888" cy="168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1" name="Straight Arrow Connector 510"/>
            <p:cNvCxnSpPr>
              <a:stCxn id="494" idx="6"/>
              <a:endCxn id="506" idx="2"/>
            </p:cNvCxnSpPr>
            <p:nvPr/>
          </p:nvCxnSpPr>
          <p:spPr>
            <a:xfrm flipV="1">
              <a:off x="9540036" y="5894293"/>
              <a:ext cx="837888" cy="570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 name="Oval 511"/>
            <p:cNvSpPr/>
            <p:nvPr/>
          </p:nvSpPr>
          <p:spPr>
            <a:xfrm>
              <a:off x="10377924" y="6177605"/>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13" name="Straight Arrow Connector 512"/>
            <p:cNvCxnSpPr>
              <a:stCxn id="490" idx="6"/>
              <a:endCxn id="512" idx="2"/>
            </p:cNvCxnSpPr>
            <p:nvPr/>
          </p:nvCxnSpPr>
          <p:spPr>
            <a:xfrm>
              <a:off x="9540036" y="4863641"/>
              <a:ext cx="837888" cy="14730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4" name="Straight Arrow Connector 513"/>
            <p:cNvCxnSpPr>
              <a:stCxn id="491" idx="6"/>
              <a:endCxn id="512" idx="2"/>
            </p:cNvCxnSpPr>
            <p:nvPr/>
          </p:nvCxnSpPr>
          <p:spPr>
            <a:xfrm>
              <a:off x="9540036" y="5265576"/>
              <a:ext cx="837888" cy="10711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5" name="Straight Arrow Connector 514"/>
            <p:cNvCxnSpPr>
              <a:stCxn id="492" idx="6"/>
              <a:endCxn id="512" idx="2"/>
            </p:cNvCxnSpPr>
            <p:nvPr/>
          </p:nvCxnSpPr>
          <p:spPr>
            <a:xfrm>
              <a:off x="9540036" y="5655368"/>
              <a:ext cx="837888" cy="681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6" name="Straight Arrow Connector 515"/>
            <p:cNvCxnSpPr>
              <a:stCxn id="493" idx="6"/>
              <a:endCxn id="512" idx="2"/>
            </p:cNvCxnSpPr>
            <p:nvPr/>
          </p:nvCxnSpPr>
          <p:spPr>
            <a:xfrm>
              <a:off x="9540036" y="6062705"/>
              <a:ext cx="837888" cy="274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 name="Straight Arrow Connector 516"/>
            <p:cNvCxnSpPr>
              <a:stCxn id="494" idx="6"/>
              <a:endCxn id="512" idx="2"/>
            </p:cNvCxnSpPr>
            <p:nvPr/>
          </p:nvCxnSpPr>
          <p:spPr>
            <a:xfrm flipV="1">
              <a:off x="9540036" y="6336706"/>
              <a:ext cx="837888" cy="127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8" name="Rectangle 517"/>
            <p:cNvSpPr/>
            <p:nvPr/>
          </p:nvSpPr>
          <p:spPr>
            <a:xfrm>
              <a:off x="10162837" y="4670263"/>
              <a:ext cx="4502422" cy="2070001"/>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519" name="Straight Arrow Connector 518"/>
            <p:cNvCxnSpPr/>
            <p:nvPr/>
          </p:nvCxnSpPr>
          <p:spPr>
            <a:xfrm>
              <a:off x="14071566" y="5085574"/>
              <a:ext cx="10684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0" name="Straight Arrow Connector 519"/>
            <p:cNvCxnSpPr/>
            <p:nvPr/>
          </p:nvCxnSpPr>
          <p:spPr>
            <a:xfrm>
              <a:off x="14088501" y="5523551"/>
              <a:ext cx="10684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1" name="Straight Arrow Connector 520"/>
            <p:cNvCxnSpPr/>
            <p:nvPr/>
          </p:nvCxnSpPr>
          <p:spPr>
            <a:xfrm>
              <a:off x="14088501" y="5938493"/>
              <a:ext cx="10684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2" name="Straight Arrow Connector 521"/>
            <p:cNvCxnSpPr/>
            <p:nvPr/>
          </p:nvCxnSpPr>
          <p:spPr>
            <a:xfrm>
              <a:off x="14088501" y="6349540"/>
              <a:ext cx="10684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3" name="TextBox 522"/>
            <p:cNvSpPr txBox="1"/>
            <p:nvPr/>
          </p:nvSpPr>
          <p:spPr>
            <a:xfrm>
              <a:off x="16060855" y="4781343"/>
              <a:ext cx="590949" cy="400110"/>
            </a:xfrm>
            <a:prstGeom prst="rect">
              <a:avLst/>
            </a:prstGeom>
            <a:noFill/>
          </p:spPr>
          <p:txBody>
            <a:bodyPr wrap="square" rtlCol="0">
              <a:spAutoFit/>
            </a:bodyPr>
            <a:lstStyle/>
            <a:p>
              <a:r>
                <a:rPr lang="en-US" sz="2000" b="1" dirty="0" smtClean="0">
                  <a:solidFill>
                    <a:srgbClr val="008000"/>
                  </a:solidFill>
                </a:rPr>
                <a:t>0.9</a:t>
              </a:r>
              <a:endParaRPr lang="en-US" sz="2000" b="1" dirty="0">
                <a:solidFill>
                  <a:srgbClr val="008000"/>
                </a:solidFill>
              </a:endParaRPr>
            </a:p>
          </p:txBody>
        </p:sp>
        <p:sp>
          <p:nvSpPr>
            <p:cNvPr id="524" name="TextBox 523"/>
            <p:cNvSpPr txBox="1"/>
            <p:nvPr/>
          </p:nvSpPr>
          <p:spPr>
            <a:xfrm>
              <a:off x="16069604" y="5295555"/>
              <a:ext cx="590949" cy="400110"/>
            </a:xfrm>
            <a:prstGeom prst="rect">
              <a:avLst/>
            </a:prstGeom>
            <a:noFill/>
          </p:spPr>
          <p:txBody>
            <a:bodyPr wrap="square" rtlCol="0">
              <a:spAutoFit/>
            </a:bodyPr>
            <a:lstStyle/>
            <a:p>
              <a:r>
                <a:rPr lang="en-US" sz="2000" b="1" dirty="0" smtClean="0">
                  <a:solidFill>
                    <a:srgbClr val="008000"/>
                  </a:solidFill>
                </a:rPr>
                <a:t>0.8</a:t>
              </a:r>
              <a:endParaRPr lang="en-US" sz="2000" b="1" dirty="0">
                <a:solidFill>
                  <a:srgbClr val="008000"/>
                </a:solidFill>
              </a:endParaRPr>
            </a:p>
          </p:txBody>
        </p:sp>
        <p:sp>
          <p:nvSpPr>
            <p:cNvPr id="525" name="TextBox 524"/>
            <p:cNvSpPr txBox="1"/>
            <p:nvPr/>
          </p:nvSpPr>
          <p:spPr>
            <a:xfrm>
              <a:off x="16078300" y="5737573"/>
              <a:ext cx="590949" cy="400110"/>
            </a:xfrm>
            <a:prstGeom prst="rect">
              <a:avLst/>
            </a:prstGeom>
            <a:noFill/>
          </p:spPr>
          <p:txBody>
            <a:bodyPr wrap="square" rtlCol="0">
              <a:spAutoFit/>
            </a:bodyPr>
            <a:lstStyle/>
            <a:p>
              <a:r>
                <a:rPr lang="en-US" sz="2000" b="1" dirty="0" smtClean="0">
                  <a:solidFill>
                    <a:srgbClr val="008000"/>
                  </a:solidFill>
                </a:rPr>
                <a:t>0.9</a:t>
              </a:r>
              <a:endParaRPr lang="en-US" sz="2000" b="1" dirty="0">
                <a:solidFill>
                  <a:srgbClr val="008000"/>
                </a:solidFill>
              </a:endParaRPr>
            </a:p>
          </p:txBody>
        </p:sp>
        <p:sp>
          <p:nvSpPr>
            <p:cNvPr id="526" name="TextBox 525"/>
            <p:cNvSpPr txBox="1"/>
            <p:nvPr/>
          </p:nvSpPr>
          <p:spPr>
            <a:xfrm>
              <a:off x="16090873" y="6176823"/>
              <a:ext cx="590949" cy="400110"/>
            </a:xfrm>
            <a:prstGeom prst="rect">
              <a:avLst/>
            </a:prstGeom>
            <a:noFill/>
          </p:spPr>
          <p:txBody>
            <a:bodyPr wrap="square" rtlCol="0">
              <a:spAutoFit/>
            </a:bodyPr>
            <a:lstStyle/>
            <a:p>
              <a:r>
                <a:rPr lang="en-US" sz="2000" b="1" dirty="0" smtClean="0">
                  <a:solidFill>
                    <a:schemeClr val="accent2"/>
                  </a:solidFill>
                </a:rPr>
                <a:t>0.1</a:t>
              </a:r>
              <a:endParaRPr lang="en-US" sz="2000" b="1" dirty="0">
                <a:solidFill>
                  <a:schemeClr val="accent2"/>
                </a:solidFill>
              </a:endParaRPr>
            </a:p>
          </p:txBody>
        </p:sp>
        <p:sp>
          <p:nvSpPr>
            <p:cNvPr id="527" name="TextBox 526"/>
            <p:cNvSpPr txBox="1"/>
            <p:nvPr/>
          </p:nvSpPr>
          <p:spPr>
            <a:xfrm>
              <a:off x="10935437" y="6256160"/>
              <a:ext cx="1388533" cy="461665"/>
            </a:xfrm>
            <a:prstGeom prst="rect">
              <a:avLst/>
            </a:prstGeom>
            <a:noFill/>
          </p:spPr>
          <p:txBody>
            <a:bodyPr wrap="square" rtlCol="0">
              <a:spAutoFit/>
            </a:bodyPr>
            <a:lstStyle/>
            <a:p>
              <a:r>
                <a:rPr lang="en-US" sz="2400" dirty="0" smtClean="0"/>
                <a:t>Corgi</a:t>
              </a:r>
              <a:endParaRPr lang="en-US" sz="2400" dirty="0"/>
            </a:p>
          </p:txBody>
        </p:sp>
        <p:sp>
          <p:nvSpPr>
            <p:cNvPr id="528" name="TextBox 527"/>
            <p:cNvSpPr txBox="1"/>
            <p:nvPr/>
          </p:nvSpPr>
          <p:spPr>
            <a:xfrm>
              <a:off x="12174837" y="6264937"/>
              <a:ext cx="1388533" cy="461665"/>
            </a:xfrm>
            <a:prstGeom prst="rect">
              <a:avLst/>
            </a:prstGeom>
            <a:noFill/>
          </p:spPr>
          <p:txBody>
            <a:bodyPr wrap="square" rtlCol="0">
              <a:spAutoFit/>
            </a:bodyPr>
            <a:lstStyle/>
            <a:p>
              <a:r>
                <a:rPr lang="en-US" sz="2400" dirty="0" smtClean="0"/>
                <a:t>Puppy</a:t>
              </a:r>
              <a:endParaRPr lang="en-US" sz="2400" dirty="0"/>
            </a:p>
          </p:txBody>
        </p:sp>
        <p:sp>
          <p:nvSpPr>
            <p:cNvPr id="529" name="TextBox 528"/>
            <p:cNvSpPr txBox="1"/>
            <p:nvPr/>
          </p:nvSpPr>
          <p:spPr>
            <a:xfrm>
              <a:off x="11564659" y="4633474"/>
              <a:ext cx="1388533" cy="461665"/>
            </a:xfrm>
            <a:prstGeom prst="rect">
              <a:avLst/>
            </a:prstGeom>
            <a:noFill/>
          </p:spPr>
          <p:txBody>
            <a:bodyPr wrap="square" rtlCol="0">
              <a:spAutoFit/>
            </a:bodyPr>
            <a:lstStyle/>
            <a:p>
              <a:r>
                <a:rPr lang="en-US" sz="2400" dirty="0" smtClean="0"/>
                <a:t>Dog</a:t>
              </a:r>
              <a:endParaRPr lang="en-US" sz="2400" dirty="0"/>
            </a:p>
          </p:txBody>
        </p:sp>
        <p:sp>
          <p:nvSpPr>
            <p:cNvPr id="530" name="TextBox 529"/>
            <p:cNvSpPr txBox="1"/>
            <p:nvPr/>
          </p:nvSpPr>
          <p:spPr>
            <a:xfrm>
              <a:off x="13304788" y="4649351"/>
              <a:ext cx="1388533" cy="461665"/>
            </a:xfrm>
            <a:prstGeom prst="rect">
              <a:avLst/>
            </a:prstGeom>
            <a:noFill/>
          </p:spPr>
          <p:txBody>
            <a:bodyPr wrap="square" rtlCol="0">
              <a:spAutoFit/>
            </a:bodyPr>
            <a:lstStyle/>
            <a:p>
              <a:r>
                <a:rPr lang="en-US" sz="2400" dirty="0" smtClean="0"/>
                <a:t>Cat</a:t>
              </a:r>
              <a:endParaRPr lang="en-US" sz="2400" dirty="0"/>
            </a:p>
          </p:txBody>
        </p:sp>
        <p:sp>
          <p:nvSpPr>
            <p:cNvPr id="531" name="Oval 530"/>
            <p:cNvSpPr/>
            <p:nvPr/>
          </p:nvSpPr>
          <p:spPr>
            <a:xfrm>
              <a:off x="11821356" y="5264968"/>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32" name="Oval 531"/>
            <p:cNvSpPr/>
            <p:nvPr/>
          </p:nvSpPr>
          <p:spPr>
            <a:xfrm>
              <a:off x="11394070" y="5973241"/>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33" name="Oval 532"/>
            <p:cNvSpPr/>
            <p:nvPr/>
          </p:nvSpPr>
          <p:spPr>
            <a:xfrm>
              <a:off x="12335643" y="5936289"/>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34" name="Oval 533"/>
            <p:cNvSpPr/>
            <p:nvPr/>
          </p:nvSpPr>
          <p:spPr>
            <a:xfrm>
              <a:off x="13386289" y="5264968"/>
              <a:ext cx="318201" cy="3182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35" name="Straight Arrow Connector 534"/>
            <p:cNvCxnSpPr>
              <a:stCxn id="531" idx="3"/>
              <a:endCxn id="532" idx="0"/>
            </p:cNvCxnSpPr>
            <p:nvPr/>
          </p:nvCxnSpPr>
          <p:spPr>
            <a:xfrm flipH="1">
              <a:off x="11553171" y="5536570"/>
              <a:ext cx="314784" cy="436671"/>
            </a:xfrm>
            <a:prstGeom prst="straightConnector1">
              <a:avLst/>
            </a:prstGeom>
            <a:ln w="57150" cmpd="sng">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6" name="Straight Arrow Connector 535"/>
            <p:cNvCxnSpPr>
              <a:stCxn id="531" idx="5"/>
              <a:endCxn id="533" idx="0"/>
            </p:cNvCxnSpPr>
            <p:nvPr/>
          </p:nvCxnSpPr>
          <p:spPr>
            <a:xfrm>
              <a:off x="12092958" y="5536570"/>
              <a:ext cx="401786" cy="399719"/>
            </a:xfrm>
            <a:prstGeom prst="straightConnector1">
              <a:avLst/>
            </a:prstGeom>
            <a:ln w="57150" cmpd="sng">
              <a:solidFill>
                <a:srgbClr val="F79646"/>
              </a:solidFill>
              <a:tailEnd type="arrow"/>
            </a:ln>
          </p:spPr>
          <p:style>
            <a:lnRef idx="1">
              <a:schemeClr val="accent1"/>
            </a:lnRef>
            <a:fillRef idx="0">
              <a:schemeClr val="accent1"/>
            </a:fillRef>
            <a:effectRef idx="0">
              <a:schemeClr val="accent1"/>
            </a:effectRef>
            <a:fontRef idx="minor">
              <a:schemeClr val="tx1"/>
            </a:fontRef>
          </p:style>
        </p:cxnSp>
        <p:cxnSp>
          <p:nvCxnSpPr>
            <p:cNvPr id="537" name="Straight Arrow Connector 536"/>
            <p:cNvCxnSpPr>
              <a:stCxn id="531" idx="6"/>
              <a:endCxn id="534" idx="2"/>
            </p:cNvCxnSpPr>
            <p:nvPr/>
          </p:nvCxnSpPr>
          <p:spPr>
            <a:xfrm>
              <a:off x="12139557" y="5424069"/>
              <a:ext cx="1246732" cy="0"/>
            </a:xfrm>
            <a:prstGeom prst="straightConnector1">
              <a:avLst/>
            </a:prstGeom>
            <a:ln w="57150" cmpd="sng">
              <a:headEnd type="none"/>
              <a:tailEnd type="none"/>
            </a:ln>
          </p:spPr>
          <p:style>
            <a:lnRef idx="1">
              <a:schemeClr val="accent3"/>
            </a:lnRef>
            <a:fillRef idx="0">
              <a:schemeClr val="accent3"/>
            </a:fillRef>
            <a:effectRef idx="0">
              <a:schemeClr val="accent3"/>
            </a:effectRef>
            <a:fontRef idx="minor">
              <a:schemeClr val="tx1"/>
            </a:fontRef>
          </p:style>
        </p:cxnSp>
        <p:cxnSp>
          <p:nvCxnSpPr>
            <p:cNvPr id="538" name="Straight Arrow Connector 537"/>
            <p:cNvCxnSpPr>
              <a:stCxn id="489" idx="6"/>
              <a:endCxn id="531" idx="1"/>
            </p:cNvCxnSpPr>
            <p:nvPr/>
          </p:nvCxnSpPr>
          <p:spPr>
            <a:xfrm>
              <a:off x="10696125" y="5041374"/>
              <a:ext cx="1171830" cy="2701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9" name="Straight Arrow Connector 538"/>
            <p:cNvCxnSpPr>
              <a:stCxn id="500" idx="6"/>
              <a:endCxn id="534" idx="3"/>
            </p:cNvCxnSpPr>
            <p:nvPr/>
          </p:nvCxnSpPr>
          <p:spPr>
            <a:xfrm>
              <a:off x="10696125" y="5479351"/>
              <a:ext cx="2736763" cy="572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0" name="Straight Arrow Connector 539"/>
            <p:cNvCxnSpPr>
              <a:stCxn id="506" idx="6"/>
              <a:endCxn id="533" idx="2"/>
            </p:cNvCxnSpPr>
            <p:nvPr/>
          </p:nvCxnSpPr>
          <p:spPr>
            <a:xfrm>
              <a:off x="10696125" y="5894293"/>
              <a:ext cx="1639518" cy="2010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1" name="Straight Arrow Connector 540"/>
            <p:cNvCxnSpPr>
              <a:stCxn id="512" idx="6"/>
              <a:endCxn id="532" idx="2"/>
            </p:cNvCxnSpPr>
            <p:nvPr/>
          </p:nvCxnSpPr>
          <p:spPr>
            <a:xfrm flipV="1">
              <a:off x="10696125" y="6132342"/>
              <a:ext cx="697945" cy="204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2" name="Rectangle 541"/>
            <p:cNvSpPr/>
            <p:nvPr/>
          </p:nvSpPr>
          <p:spPr>
            <a:xfrm>
              <a:off x="10804852" y="6845244"/>
              <a:ext cx="4260526" cy="646331"/>
            </a:xfrm>
            <a:prstGeom prst="rect">
              <a:avLst/>
            </a:prstGeom>
          </p:spPr>
          <p:txBody>
            <a:bodyPr wrap="none">
              <a:spAutoFit/>
            </a:bodyPr>
            <a:lstStyle/>
            <a:p>
              <a:r>
                <a:rPr lang="en-US" dirty="0" smtClean="0"/>
                <a:t>[Deng et </a:t>
              </a:r>
              <a:r>
                <a:rPr lang="en-US" dirty="0"/>
                <a:t>al., </a:t>
              </a:r>
              <a:r>
                <a:rPr lang="en-US" dirty="0" smtClean="0"/>
                <a:t>ECCV’14] </a:t>
              </a:r>
              <a:endParaRPr lang="en-US" dirty="0"/>
            </a:p>
          </p:txBody>
        </p:sp>
        <p:sp>
          <p:nvSpPr>
            <p:cNvPr id="551" name="Oval 550"/>
            <p:cNvSpPr/>
            <p:nvPr/>
          </p:nvSpPr>
          <p:spPr>
            <a:xfrm>
              <a:off x="10304704" y="2667246"/>
              <a:ext cx="2475461" cy="1776997"/>
            </a:xfrm>
            <a:prstGeom prst="ellipse">
              <a:avLst/>
            </a:prstGeom>
            <a:solidFill>
              <a:sysClr val="window" lastClr="FFFFFF">
                <a:lumMod val="75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2" name="Oval 551"/>
            <p:cNvSpPr/>
            <p:nvPr/>
          </p:nvSpPr>
          <p:spPr>
            <a:xfrm>
              <a:off x="12974203" y="2935139"/>
              <a:ext cx="1677565" cy="1120660"/>
            </a:xfrm>
            <a:prstGeom prst="ellipse">
              <a:avLst/>
            </a:prstGeom>
            <a:solidFill>
              <a:srgbClr val="1F497D">
                <a:lumMod val="40000"/>
                <a:lumOff val="6000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3" name="Oval 552"/>
            <p:cNvSpPr/>
            <p:nvPr/>
          </p:nvSpPr>
          <p:spPr>
            <a:xfrm>
              <a:off x="10497306" y="3163533"/>
              <a:ext cx="1324416" cy="950725"/>
            </a:xfrm>
            <a:prstGeom prst="ellipse">
              <a:avLst/>
            </a:prstGeom>
            <a:solidFill>
              <a:srgbClr val="4F81BD">
                <a:lumMod val="60000"/>
                <a:lumOff val="40000"/>
                <a:alpha val="5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4" name="Oval 553"/>
            <p:cNvSpPr/>
            <p:nvPr/>
          </p:nvSpPr>
          <p:spPr>
            <a:xfrm>
              <a:off x="11367549" y="3161565"/>
              <a:ext cx="1324416" cy="950725"/>
            </a:xfrm>
            <a:prstGeom prst="ellipse">
              <a:avLst/>
            </a:prstGeom>
            <a:solidFill>
              <a:srgbClr val="8064A2">
                <a:lumMod val="60000"/>
                <a:lumOff val="40000"/>
                <a:alpha val="4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5" name="TextBox 554"/>
            <p:cNvSpPr txBox="1"/>
            <p:nvPr/>
          </p:nvSpPr>
          <p:spPr>
            <a:xfrm>
              <a:off x="11271337" y="2731818"/>
              <a:ext cx="6622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Dog</a:t>
              </a:r>
              <a:endParaRPr kumimoji="0" lang="en-US" sz="1800" b="0" i="0" u="none" strike="noStrike" kern="0" cap="none" spc="0" normalizeH="0" baseline="0" noProof="0" dirty="0">
                <a:ln>
                  <a:noFill/>
                </a:ln>
                <a:solidFill>
                  <a:srgbClr val="FFFFFF"/>
                </a:solidFill>
                <a:effectLst/>
                <a:uLnTx/>
                <a:uFillTx/>
              </a:endParaRPr>
            </a:p>
          </p:txBody>
        </p:sp>
        <p:sp>
          <p:nvSpPr>
            <p:cNvPr id="556" name="TextBox 555"/>
            <p:cNvSpPr txBox="1"/>
            <p:nvPr/>
          </p:nvSpPr>
          <p:spPr>
            <a:xfrm>
              <a:off x="13581085" y="3310803"/>
              <a:ext cx="6622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rPr>
                <a:t>Cat</a:t>
              </a:r>
              <a:endParaRPr kumimoji="0" lang="en-US" sz="1800" b="0" i="0" u="none" strike="noStrike" kern="0" cap="none" spc="0" normalizeH="0" baseline="0" noProof="0" dirty="0">
                <a:ln>
                  <a:noFill/>
                </a:ln>
                <a:effectLst/>
                <a:uLnTx/>
                <a:uFillTx/>
              </a:endParaRPr>
            </a:p>
          </p:txBody>
        </p:sp>
        <p:sp>
          <p:nvSpPr>
            <p:cNvPr id="557" name="TextBox 556"/>
            <p:cNvSpPr txBox="1"/>
            <p:nvPr/>
          </p:nvSpPr>
          <p:spPr>
            <a:xfrm>
              <a:off x="10590431" y="3407605"/>
              <a:ext cx="6622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rPr>
                <a:t>Corgi</a:t>
              </a:r>
              <a:endParaRPr kumimoji="0" lang="en-US" sz="1800" b="0" i="0" u="none" strike="noStrike" kern="0" cap="none" spc="0" normalizeH="0" baseline="0" noProof="0" dirty="0">
                <a:ln>
                  <a:noFill/>
                </a:ln>
                <a:effectLst/>
                <a:uLnTx/>
                <a:uFillTx/>
              </a:endParaRPr>
            </a:p>
          </p:txBody>
        </p:sp>
        <p:sp>
          <p:nvSpPr>
            <p:cNvPr id="558" name="TextBox 557"/>
            <p:cNvSpPr txBox="1"/>
            <p:nvPr/>
          </p:nvSpPr>
          <p:spPr>
            <a:xfrm>
              <a:off x="11821722" y="3422571"/>
              <a:ext cx="9584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rPr>
                <a:t>Puppy</a:t>
              </a:r>
              <a:endParaRPr kumimoji="0" lang="en-US" sz="1800" b="0" i="0" u="none" strike="noStrike" kern="0" cap="none" spc="0" normalizeH="0" baseline="0" noProof="0" dirty="0">
                <a:ln>
                  <a:noFill/>
                </a:ln>
                <a:effectLst/>
                <a:uLnTx/>
                <a:uFillTx/>
              </a:endParaRPr>
            </a:p>
          </p:txBody>
        </p:sp>
      </p:grpSp>
      <p:pic>
        <p:nvPicPr>
          <p:cNvPr id="11" name="Picture 10"/>
          <p:cNvPicPr>
            <a:picLocks noChangeAspect="1"/>
          </p:cNvPicPr>
          <p:nvPr/>
        </p:nvPicPr>
        <p:blipFill>
          <a:blip r:embed="rId11"/>
          <a:stretch>
            <a:fillRect/>
          </a:stretch>
        </p:blipFill>
        <p:spPr>
          <a:xfrm>
            <a:off x="9017000" y="3416300"/>
            <a:ext cx="7772400" cy="2224850"/>
          </a:xfrm>
          <a:prstGeom prst="rect">
            <a:avLst/>
          </a:prstGeom>
        </p:spPr>
      </p:pic>
      <p:sp>
        <p:nvSpPr>
          <p:cNvPr id="559" name="Rectangle 558"/>
          <p:cNvSpPr/>
          <p:nvPr/>
        </p:nvSpPr>
        <p:spPr>
          <a:xfrm>
            <a:off x="10068605" y="6362644"/>
            <a:ext cx="5669190" cy="646331"/>
          </a:xfrm>
          <a:prstGeom prst="rect">
            <a:avLst/>
          </a:prstGeom>
        </p:spPr>
        <p:txBody>
          <a:bodyPr wrap="none">
            <a:spAutoFit/>
          </a:bodyPr>
          <a:lstStyle/>
          <a:p>
            <a:r>
              <a:rPr lang="en-US" dirty="0" smtClean="0"/>
              <a:t>[</a:t>
            </a:r>
            <a:r>
              <a:rPr lang="en-US" dirty="0" err="1" smtClean="0"/>
              <a:t>Farhadi</a:t>
            </a:r>
            <a:r>
              <a:rPr lang="en-US" dirty="0"/>
              <a:t> </a:t>
            </a:r>
            <a:r>
              <a:rPr lang="en-US" dirty="0" smtClean="0"/>
              <a:t>&amp; </a:t>
            </a:r>
            <a:r>
              <a:rPr lang="en-US" dirty="0" err="1" smtClean="0"/>
              <a:t>Sadeghi</a:t>
            </a:r>
            <a:r>
              <a:rPr lang="en-US" dirty="0" smtClean="0"/>
              <a:t>, CVPR’11] </a:t>
            </a:r>
            <a:endParaRPr lang="en-US" dirty="0"/>
          </a:p>
        </p:txBody>
      </p:sp>
    </p:spTree>
    <p:extLst>
      <p:ext uri="{BB962C8B-B14F-4D97-AF65-F5344CB8AC3E}">
        <p14:creationId xmlns:p14="http://schemas.microsoft.com/office/powerpoint/2010/main" val="224069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Final Approach: Staged + Graph</a:t>
            </a:r>
            <a:endParaRPr lang="en-US" sz="8000" b="1" dirty="0">
              <a:solidFill>
                <a:srgbClr val="C4C403"/>
              </a:solidFill>
              <a:latin typeface="Helvetica"/>
              <a:cs typeface="Helvetica"/>
            </a:endParaRPr>
          </a:p>
        </p:txBody>
      </p:sp>
      <p:pic>
        <p:nvPicPr>
          <p:cNvPr id="14" name="Picture 13"/>
          <p:cNvPicPr>
            <a:picLocks noChangeAspect="1"/>
          </p:cNvPicPr>
          <p:nvPr/>
        </p:nvPicPr>
        <p:blipFill rotWithShape="1">
          <a:blip r:embed="rId3"/>
          <a:srcRect l="1402"/>
          <a:stretch/>
        </p:blipFill>
        <p:spPr>
          <a:xfrm>
            <a:off x="5300938" y="10603694"/>
            <a:ext cx="7686124" cy="1552603"/>
          </a:xfrm>
          <a:prstGeom prst="rect">
            <a:avLst/>
          </a:prstGeom>
        </p:spPr>
      </p:pic>
      <p:grpSp>
        <p:nvGrpSpPr>
          <p:cNvPr id="128" name="组合 87"/>
          <p:cNvGrpSpPr/>
          <p:nvPr/>
        </p:nvGrpSpPr>
        <p:grpSpPr>
          <a:xfrm>
            <a:off x="14806128" y="7333617"/>
            <a:ext cx="3202472" cy="2158750"/>
            <a:chOff x="8683856" y="3183665"/>
            <a:chExt cx="2280523" cy="1537275"/>
          </a:xfrm>
        </p:grpSpPr>
        <p:cxnSp>
          <p:nvCxnSpPr>
            <p:cNvPr id="129" name="曲线连接符 20"/>
            <p:cNvCxnSpPr>
              <a:stCxn id="138" idx="0"/>
              <a:endCxn id="137" idx="2"/>
            </p:cNvCxnSpPr>
            <p:nvPr/>
          </p:nvCxnSpPr>
          <p:spPr>
            <a:xfrm rot="16200000" flipV="1">
              <a:off x="9551727" y="3740821"/>
              <a:ext cx="967428" cy="422963"/>
            </a:xfrm>
            <a:prstGeom prst="curvedConnector3">
              <a:avLst>
                <a:gd name="adj1" fmla="val 50000"/>
              </a:avLst>
            </a:prstGeom>
            <a:ln w="38100" cmpd="sng">
              <a:solidFill>
                <a:schemeClr val="accent6">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130" name="曲线连接符 153"/>
            <p:cNvCxnSpPr>
              <a:stCxn id="133" idx="2"/>
              <a:endCxn id="134" idx="0"/>
            </p:cNvCxnSpPr>
            <p:nvPr/>
          </p:nvCxnSpPr>
          <p:spPr>
            <a:xfrm rot="16200000" flipH="1">
              <a:off x="9290936" y="3916678"/>
              <a:ext cx="237402" cy="413148"/>
            </a:xfrm>
            <a:prstGeom prst="curvedConnector3">
              <a:avLst>
                <a:gd name="adj1" fmla="val 50000"/>
              </a:avLst>
            </a:prstGeom>
            <a:ln w="38100" cmpd="sng">
              <a:solidFill>
                <a:schemeClr val="accent4">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131" name="曲线连接符 154"/>
            <p:cNvCxnSpPr/>
            <p:nvPr/>
          </p:nvCxnSpPr>
          <p:spPr>
            <a:xfrm rot="5400000" flipH="1" flipV="1">
              <a:off x="9810438" y="3405236"/>
              <a:ext cx="120612" cy="1652440"/>
            </a:xfrm>
            <a:prstGeom prst="curvedConnector3">
              <a:avLst>
                <a:gd name="adj1" fmla="val -63177"/>
              </a:avLst>
            </a:prstGeom>
            <a:ln w="38100" cmpd="sng">
              <a:solidFill>
                <a:srgbClr val="CCFFCC"/>
              </a:solidFill>
            </a:ln>
          </p:spPr>
          <p:style>
            <a:lnRef idx="2">
              <a:schemeClr val="dk1"/>
            </a:lnRef>
            <a:fillRef idx="0">
              <a:schemeClr val="dk1"/>
            </a:fillRef>
            <a:effectRef idx="1">
              <a:schemeClr val="dk1"/>
            </a:effectRef>
            <a:fontRef idx="minor">
              <a:schemeClr val="tx1"/>
            </a:fontRef>
          </p:style>
        </p:cxnSp>
        <p:sp>
          <p:nvSpPr>
            <p:cNvPr id="132" name="文本框 144"/>
            <p:cNvSpPr txBox="1"/>
            <p:nvPr/>
          </p:nvSpPr>
          <p:spPr>
            <a:xfrm>
              <a:off x="10425960" y="3494155"/>
              <a:ext cx="481896"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t</a:t>
              </a:r>
              <a:r>
                <a:rPr lang="en-US" altLang="zh-CN" sz="2000" b="1" dirty="0" smtClean="0"/>
                <a:t>iger</a:t>
              </a:r>
              <a:endParaRPr lang="zh-CN" altLang="en-US" sz="2000" b="1" dirty="0"/>
            </a:p>
          </p:txBody>
        </p:sp>
        <p:sp>
          <p:nvSpPr>
            <p:cNvPr id="133" name="文本框 145"/>
            <p:cNvSpPr txBox="1"/>
            <p:nvPr/>
          </p:nvSpPr>
          <p:spPr>
            <a:xfrm>
              <a:off x="8893044" y="3500456"/>
              <a:ext cx="620038" cy="504095"/>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s</a:t>
              </a:r>
              <a:r>
                <a:rPr lang="en-US" altLang="zh-CN" sz="2000" b="1" dirty="0" smtClean="0"/>
                <a:t>chool </a:t>
              </a:r>
              <a:endParaRPr lang="en-US" altLang="zh-CN" sz="2000" b="1" dirty="0"/>
            </a:p>
            <a:p>
              <a:pPr algn="ctr"/>
              <a:r>
                <a:rPr lang="en-US" altLang="zh-CN" sz="2000" b="1" dirty="0"/>
                <a:t>bus</a:t>
              </a:r>
              <a:endParaRPr lang="zh-CN" altLang="en-US" sz="2000" b="1" dirty="0"/>
            </a:p>
          </p:txBody>
        </p:sp>
        <p:sp>
          <p:nvSpPr>
            <p:cNvPr id="134" name="文本框 146"/>
            <p:cNvSpPr txBox="1"/>
            <p:nvPr/>
          </p:nvSpPr>
          <p:spPr>
            <a:xfrm>
              <a:off x="9416019" y="4241953"/>
              <a:ext cx="400384"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b</a:t>
              </a:r>
              <a:r>
                <a:rPr lang="en-US" altLang="zh-CN" sz="2000" b="1" dirty="0" smtClean="0"/>
                <a:t>us</a:t>
              </a:r>
              <a:endParaRPr lang="zh-CN" altLang="en-US" sz="2000" b="1" dirty="0"/>
            </a:p>
          </p:txBody>
        </p:sp>
        <p:sp>
          <p:nvSpPr>
            <p:cNvPr id="135" name="文本框 147"/>
            <p:cNvSpPr txBox="1"/>
            <p:nvPr/>
          </p:nvSpPr>
          <p:spPr>
            <a:xfrm>
              <a:off x="9831721" y="3874015"/>
              <a:ext cx="361412"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smtClean="0"/>
                <a:t>cat</a:t>
              </a:r>
              <a:endParaRPr lang="zh-CN" altLang="en-US" sz="2000" b="1" dirty="0"/>
            </a:p>
          </p:txBody>
        </p:sp>
        <p:sp>
          <p:nvSpPr>
            <p:cNvPr id="136" name="文本框 148"/>
            <p:cNvSpPr txBox="1"/>
            <p:nvPr/>
          </p:nvSpPr>
          <p:spPr>
            <a:xfrm>
              <a:off x="8683856" y="4155511"/>
              <a:ext cx="643083"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y</a:t>
              </a:r>
              <a:r>
                <a:rPr lang="en-US" altLang="zh-CN" sz="2000" b="1" dirty="0" smtClean="0"/>
                <a:t>ellow</a:t>
              </a:r>
              <a:endParaRPr lang="zh-CN" altLang="en-US" sz="2000" b="1" dirty="0"/>
            </a:p>
          </p:txBody>
        </p:sp>
        <p:sp>
          <p:nvSpPr>
            <p:cNvPr id="137" name="文本框 149"/>
            <p:cNvSpPr txBox="1"/>
            <p:nvPr/>
          </p:nvSpPr>
          <p:spPr>
            <a:xfrm>
              <a:off x="9418829" y="3183665"/>
              <a:ext cx="810261"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b</a:t>
              </a:r>
              <a:r>
                <a:rPr lang="en-US" altLang="zh-CN" sz="2000" b="1" dirty="0" smtClean="0"/>
                <a:t>ill </a:t>
              </a:r>
              <a:r>
                <a:rPr lang="en-US" altLang="zh-CN" sz="2000" b="1" dirty="0"/>
                <a:t>g</a:t>
              </a:r>
              <a:r>
                <a:rPr lang="en-US" altLang="zh-CN" sz="2000" b="1" dirty="0" smtClean="0"/>
                <a:t>ates</a:t>
              </a:r>
              <a:endParaRPr lang="zh-CN" altLang="en-US" sz="2000" b="1" dirty="0"/>
            </a:p>
          </p:txBody>
        </p:sp>
        <p:sp>
          <p:nvSpPr>
            <p:cNvPr id="138" name="文本框 150"/>
            <p:cNvSpPr txBox="1"/>
            <p:nvPr/>
          </p:nvSpPr>
          <p:spPr>
            <a:xfrm>
              <a:off x="9919200" y="4436016"/>
              <a:ext cx="655443"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p</a:t>
              </a:r>
              <a:r>
                <a:rPr lang="en-US" altLang="zh-CN" sz="2000" b="1" dirty="0" smtClean="0"/>
                <a:t>erson</a:t>
              </a:r>
              <a:endParaRPr lang="zh-CN" altLang="en-US" sz="2000" b="1" dirty="0"/>
            </a:p>
          </p:txBody>
        </p:sp>
        <p:sp>
          <p:nvSpPr>
            <p:cNvPr id="139" name="文本框 151"/>
            <p:cNvSpPr txBox="1"/>
            <p:nvPr/>
          </p:nvSpPr>
          <p:spPr>
            <a:xfrm>
              <a:off x="10351297" y="4034899"/>
              <a:ext cx="613082"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defPPr>
                <a:defRPr lang="en-US"/>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2000" dirty="0"/>
                <a:t>l</a:t>
              </a:r>
              <a:r>
                <a:rPr lang="en-US" altLang="zh-CN" sz="2000" dirty="0" smtClean="0"/>
                <a:t>emon</a:t>
              </a:r>
              <a:endParaRPr lang="zh-CN" altLang="en-US" sz="2000" dirty="0"/>
            </a:p>
          </p:txBody>
        </p:sp>
        <p:cxnSp>
          <p:nvCxnSpPr>
            <p:cNvPr id="140" name="曲线连接符 152"/>
            <p:cNvCxnSpPr>
              <a:stCxn id="132" idx="1"/>
              <a:endCxn id="135" idx="0"/>
            </p:cNvCxnSpPr>
            <p:nvPr/>
          </p:nvCxnSpPr>
          <p:spPr>
            <a:xfrm rot="10800000" flipV="1">
              <a:off x="10012427" y="3636616"/>
              <a:ext cx="413533" cy="237398"/>
            </a:xfrm>
            <a:prstGeom prst="curvedConnector2">
              <a:avLst/>
            </a:prstGeom>
            <a:ln w="38100" cmpd="sng">
              <a:solidFill>
                <a:srgbClr val="C4C403"/>
              </a:solidFill>
            </a:ln>
          </p:spPr>
          <p:style>
            <a:lnRef idx="2">
              <a:schemeClr val="dk1"/>
            </a:lnRef>
            <a:fillRef idx="0">
              <a:schemeClr val="dk1"/>
            </a:fillRef>
            <a:effectRef idx="1">
              <a:schemeClr val="dk1"/>
            </a:effectRef>
            <a:fontRef idx="minor">
              <a:schemeClr val="tx1"/>
            </a:fontRef>
          </p:style>
        </p:cxnSp>
      </p:grpSp>
      <p:sp>
        <p:nvSpPr>
          <p:cNvPr id="180" name="TextBox 179"/>
          <p:cNvSpPr txBox="1"/>
          <p:nvPr/>
        </p:nvSpPr>
        <p:spPr>
          <a:xfrm>
            <a:off x="15603343" y="9774416"/>
            <a:ext cx="1296749" cy="1569660"/>
          </a:xfrm>
          <a:prstGeom prst="rect">
            <a:avLst/>
          </a:prstGeom>
          <a:noFill/>
        </p:spPr>
        <p:txBody>
          <a:bodyPr wrap="none" rtlCol="0">
            <a:spAutoFit/>
          </a:bodyPr>
          <a:lstStyle/>
          <a:p>
            <a:pPr algn="ctr"/>
            <a:r>
              <a:rPr lang="en-US" sz="2400" dirty="0" smtClean="0"/>
              <a:t>bus</a:t>
            </a:r>
          </a:p>
          <a:p>
            <a:pPr algn="ctr"/>
            <a:r>
              <a:rPr lang="en-US" sz="2400" dirty="0" smtClean="0"/>
              <a:t>tree</a:t>
            </a:r>
          </a:p>
          <a:p>
            <a:pPr algn="ctr"/>
            <a:r>
              <a:rPr lang="en-US" sz="2400" dirty="0" smtClean="0"/>
              <a:t>lemon</a:t>
            </a:r>
          </a:p>
          <a:p>
            <a:pPr algn="ctr"/>
            <a:r>
              <a:rPr lang="en-US" sz="2400" dirty="0" smtClean="0"/>
              <a:t>bill gates</a:t>
            </a:r>
          </a:p>
        </p:txBody>
      </p:sp>
      <p:cxnSp>
        <p:nvCxnSpPr>
          <p:cNvPr id="199" name="Straight Arrow Connector 198"/>
          <p:cNvCxnSpPr/>
          <p:nvPr/>
        </p:nvCxnSpPr>
        <p:spPr>
          <a:xfrm>
            <a:off x="14561439" y="8191685"/>
            <a:ext cx="344079"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16257479" y="9372603"/>
            <a:ext cx="0" cy="515122"/>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4157582" y="2263363"/>
            <a:ext cx="12724923" cy="2999232"/>
            <a:chOff x="4157582" y="2580843"/>
            <a:chExt cx="12724923" cy="2999232"/>
          </a:xfrm>
        </p:grpSpPr>
        <p:sp>
          <p:nvSpPr>
            <p:cNvPr id="61" name="TextBox 60"/>
            <p:cNvSpPr txBox="1"/>
            <p:nvPr/>
          </p:nvSpPr>
          <p:spPr>
            <a:xfrm>
              <a:off x="15585756" y="3449816"/>
              <a:ext cx="1296749" cy="1569660"/>
            </a:xfrm>
            <a:prstGeom prst="rect">
              <a:avLst/>
            </a:prstGeom>
            <a:noFill/>
          </p:spPr>
          <p:txBody>
            <a:bodyPr wrap="none" rtlCol="0">
              <a:spAutoFit/>
            </a:bodyPr>
            <a:lstStyle/>
            <a:p>
              <a:pPr algn="ctr"/>
              <a:r>
                <a:rPr lang="en-US" sz="2400" dirty="0" smtClean="0"/>
                <a:t>cat</a:t>
              </a:r>
            </a:p>
            <a:p>
              <a:pPr algn="ctr"/>
              <a:r>
                <a:rPr lang="en-US" sz="2400" dirty="0" smtClean="0"/>
                <a:t>bill gates</a:t>
              </a:r>
            </a:p>
            <a:p>
              <a:pPr algn="ctr"/>
              <a:r>
                <a:rPr lang="en-US" sz="2400" dirty="0" smtClean="0"/>
                <a:t>bus</a:t>
              </a:r>
            </a:p>
            <a:p>
              <a:pPr algn="ctr"/>
              <a:r>
                <a:rPr lang="en-US" sz="2400" dirty="0" smtClean="0"/>
                <a:t>yellow</a:t>
              </a:r>
            </a:p>
          </p:txBody>
        </p:sp>
        <p:cxnSp>
          <p:nvCxnSpPr>
            <p:cNvPr id="62" name="Straight Arrow Connector 61"/>
            <p:cNvCxnSpPr/>
            <p:nvPr/>
          </p:nvCxnSpPr>
          <p:spPr>
            <a:xfrm>
              <a:off x="14539070" y="4254685"/>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3" name="Parallelogram 65"/>
            <p:cNvSpPr/>
            <p:nvPr/>
          </p:nvSpPr>
          <p:spPr>
            <a:xfrm>
              <a:off x="13081744" y="33472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4" name="Cube 63"/>
            <p:cNvSpPr/>
            <p:nvPr/>
          </p:nvSpPr>
          <p:spPr>
            <a:xfrm>
              <a:off x="5081807" y="25808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5" name="Cube 64"/>
            <p:cNvSpPr/>
            <p:nvPr/>
          </p:nvSpPr>
          <p:spPr>
            <a:xfrm>
              <a:off x="6035083" y="31191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6" name="Cube 65"/>
            <p:cNvSpPr/>
            <p:nvPr/>
          </p:nvSpPr>
          <p:spPr>
            <a:xfrm>
              <a:off x="7164346" y="34607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7" name="Cube 66"/>
            <p:cNvSpPr/>
            <p:nvPr/>
          </p:nvSpPr>
          <p:spPr>
            <a:xfrm>
              <a:off x="8601590" y="34607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8" name="Cube 67"/>
            <p:cNvSpPr/>
            <p:nvPr/>
          </p:nvSpPr>
          <p:spPr>
            <a:xfrm>
              <a:off x="10068166" y="34461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9" name="Parallelogram 68"/>
            <p:cNvSpPr/>
            <p:nvPr/>
          </p:nvSpPr>
          <p:spPr>
            <a:xfrm>
              <a:off x="11681399" y="33472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70" name="Straight Arrow Connector 69"/>
            <p:cNvCxnSpPr/>
            <p:nvPr/>
          </p:nvCxnSpPr>
          <p:spPr>
            <a:xfrm>
              <a:off x="11681399" y="42546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3143321" y="42546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57582" y="4254685"/>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73" name="Picture 72"/>
          <p:cNvPicPr>
            <a:picLocks noChangeAspect="1"/>
          </p:cNvPicPr>
          <p:nvPr/>
        </p:nvPicPr>
        <p:blipFill>
          <a:blip r:embed="rId4"/>
          <a:stretch>
            <a:fillRect/>
          </a:stretch>
        </p:blipFill>
        <p:spPr>
          <a:xfrm>
            <a:off x="1595721" y="5445785"/>
            <a:ext cx="2318704" cy="784268"/>
          </a:xfrm>
          <a:prstGeom prst="rect">
            <a:avLst/>
          </a:prstGeom>
        </p:spPr>
      </p:pic>
      <p:grpSp>
        <p:nvGrpSpPr>
          <p:cNvPr id="74" name="Group 73"/>
          <p:cNvGrpSpPr/>
          <p:nvPr/>
        </p:nvGrpSpPr>
        <p:grpSpPr>
          <a:xfrm>
            <a:off x="1340427" y="2236184"/>
            <a:ext cx="2829292" cy="3026411"/>
            <a:chOff x="1340427" y="2285517"/>
            <a:chExt cx="2829292" cy="3026411"/>
          </a:xfrm>
        </p:grpSpPr>
        <p:pic>
          <p:nvPicPr>
            <p:cNvPr id="75" name="Picture 26" descr="http://wallpaperlepi.com/wp-content/uploads/2014/08/Yellow-Wallpaper-for-Deskt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3719" y="2285517"/>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8" descr="http://www.metrotransit.org/Data/Sites/1/media/buses/MetroTransit-Hybridbus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2621" y="2532321"/>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7" name="Picture 6" descr="http://images.boomsbeat.com/data/images/full/595/bill-gates-jp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1524" y="277912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 name="Picture 14" descr="http://static-ams.ebayclassifieds.com/1412170820/img/category_info/pets/cats-kittens/tabb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427" y="302592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80" name="Picture 79"/>
          <p:cNvPicPr>
            <a:picLocks noChangeAspect="1"/>
          </p:cNvPicPr>
          <p:nvPr/>
        </p:nvPicPr>
        <p:blipFill>
          <a:blip r:embed="rId9"/>
          <a:stretch>
            <a:fillRect/>
          </a:stretch>
        </p:blipFill>
        <p:spPr>
          <a:xfrm>
            <a:off x="1659288" y="9726844"/>
            <a:ext cx="2137699" cy="647990"/>
          </a:xfrm>
          <a:prstGeom prst="rect">
            <a:avLst/>
          </a:prstGeom>
        </p:spPr>
      </p:pic>
      <p:sp>
        <p:nvSpPr>
          <p:cNvPr id="81" name="Up-Down Arrow 114"/>
          <p:cNvSpPr/>
          <p:nvPr/>
        </p:nvSpPr>
        <p:spPr>
          <a:xfrm>
            <a:off x="8711395" y="5864467"/>
            <a:ext cx="2137561" cy="618142"/>
          </a:xfrm>
          <a:prstGeom prst="downArrow">
            <a:avLst/>
          </a:prstGeom>
          <a:ln>
            <a:headEnd type="none" w="med" len="med"/>
            <a:tailEnd type="triangle" w="lg" len="lg"/>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0" name="Parallelogram 65"/>
          <p:cNvSpPr/>
          <p:nvPr/>
        </p:nvSpPr>
        <p:spPr>
          <a:xfrm>
            <a:off x="13081744" y="7270564"/>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1" name="Cube 90"/>
          <p:cNvSpPr/>
          <p:nvPr/>
        </p:nvSpPr>
        <p:spPr>
          <a:xfrm>
            <a:off x="5081807" y="6504167"/>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2" name="Cube 91"/>
          <p:cNvSpPr/>
          <p:nvPr/>
        </p:nvSpPr>
        <p:spPr>
          <a:xfrm>
            <a:off x="6035083" y="7042429"/>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3" name="Cube 92"/>
          <p:cNvSpPr/>
          <p:nvPr/>
        </p:nvSpPr>
        <p:spPr>
          <a:xfrm>
            <a:off x="7164346" y="7384110"/>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4" name="Cube 93"/>
          <p:cNvSpPr/>
          <p:nvPr/>
        </p:nvSpPr>
        <p:spPr>
          <a:xfrm>
            <a:off x="8601590" y="7384110"/>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5" name="Cube 94"/>
          <p:cNvSpPr/>
          <p:nvPr/>
        </p:nvSpPr>
        <p:spPr>
          <a:xfrm>
            <a:off x="10068166" y="7369443"/>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6" name="Parallelogram 95"/>
          <p:cNvSpPr/>
          <p:nvPr/>
        </p:nvSpPr>
        <p:spPr>
          <a:xfrm>
            <a:off x="11681399" y="7270564"/>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97" name="Straight Arrow Connector 96"/>
          <p:cNvCxnSpPr/>
          <p:nvPr/>
        </p:nvCxnSpPr>
        <p:spPr>
          <a:xfrm>
            <a:off x="11681399" y="8178009"/>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3143321" y="8178009"/>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4157582" y="8178009"/>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340427" y="6476988"/>
            <a:ext cx="2775421" cy="3026411"/>
            <a:chOff x="1340427" y="5791188"/>
            <a:chExt cx="2775421" cy="3026411"/>
          </a:xfrm>
        </p:grpSpPr>
        <p:pic>
          <p:nvPicPr>
            <p:cNvPr id="84" name="Picture 38" descr="https://c1.staticflickr.com/5/4107/5093737688_2dfa8f0e7e_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9848" y="579118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5" name="Picture 32" descr="https://c1.staticflickr.com/5/4106/4832796059_354b538c3a_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6707" y="6037992"/>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6" name="Picture 30" descr="https://c1.staticflickr.com/5/4146/5076017115_d19f22919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03567" y="6284796"/>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7" name="Picture 36" descr="https://c1.staticflickr.com/5/4118/4902394649_956d9006a8_z.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40427" y="6531599"/>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4696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8"/>
                                        </p:tgtEl>
                                      </p:cBhvr>
                                    </p:animEffect>
                                    <p:animScale>
                                      <p:cBhvr>
                                        <p:cTn id="7" dur="250" autoRev="1" fill="hold"/>
                                        <p:tgtEl>
                                          <p:spTgt spid="1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直接连接符 44"/>
          <p:cNvCxnSpPr/>
          <p:nvPr/>
        </p:nvCxnSpPr>
        <p:spPr>
          <a:xfrm flipV="1">
            <a:off x="457389" y="4802851"/>
            <a:ext cx="16840014" cy="1"/>
          </a:xfrm>
          <a:prstGeom prst="line">
            <a:avLst/>
          </a:prstGeom>
          <a:ln w="12700">
            <a:solidFill>
              <a:srgbClr val="CCFF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8" name="Rounded Rectangle 267"/>
          <p:cNvSpPr/>
          <p:nvPr/>
        </p:nvSpPr>
        <p:spPr>
          <a:xfrm>
            <a:off x="1113692" y="2969847"/>
            <a:ext cx="1817077" cy="8282354"/>
          </a:xfrm>
          <a:prstGeom prst="roundRect">
            <a:avLst/>
          </a:prstGeom>
          <a:solidFill>
            <a:schemeClr val="accent6">
              <a:lumMod val="75000"/>
              <a:alpha val="30000"/>
            </a:schemeClr>
          </a:solidFill>
          <a:ln w="3810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Graph: Confusion Matrix</a:t>
            </a:r>
            <a:endParaRPr lang="en-US" sz="8000" b="1" dirty="0">
              <a:solidFill>
                <a:srgbClr val="C4C403"/>
              </a:solidFill>
              <a:latin typeface="Helvetica"/>
              <a:cs typeface="Helvetica"/>
            </a:endParaRPr>
          </a:p>
        </p:txBody>
      </p:sp>
      <p:sp>
        <p:nvSpPr>
          <p:cNvPr id="139" name="矩形 51"/>
          <p:cNvSpPr/>
          <p:nvPr/>
        </p:nvSpPr>
        <p:spPr>
          <a:xfrm>
            <a:off x="1281857" y="7786912"/>
            <a:ext cx="1462460" cy="338554"/>
          </a:xfrm>
          <a:prstGeom prst="rect">
            <a:avLst/>
          </a:prstGeom>
        </p:spPr>
        <p:txBody>
          <a:bodyPr wrap="none">
            <a:spAutoFit/>
          </a:bodyPr>
          <a:lstStyle/>
          <a:p>
            <a:pPr algn="ctr"/>
            <a:r>
              <a:rPr lang="en-US" altLang="zh-CN" sz="1600" dirty="0" smtClean="0">
                <a:latin typeface="Arial"/>
                <a:cs typeface="Arial"/>
              </a:rPr>
              <a:t>indigo bunting</a:t>
            </a:r>
            <a:endParaRPr lang="zh-CN" altLang="en-US" sz="1600" dirty="0">
              <a:latin typeface="Arial"/>
              <a:cs typeface="Arial"/>
            </a:endParaRPr>
          </a:p>
        </p:txBody>
      </p:sp>
      <p:sp>
        <p:nvSpPr>
          <p:cNvPr id="140" name="矩形 52"/>
          <p:cNvSpPr/>
          <p:nvPr/>
        </p:nvSpPr>
        <p:spPr>
          <a:xfrm>
            <a:off x="1377111" y="9318262"/>
            <a:ext cx="1348045" cy="338554"/>
          </a:xfrm>
          <a:prstGeom prst="rect">
            <a:avLst/>
          </a:prstGeom>
        </p:spPr>
        <p:txBody>
          <a:bodyPr wrap="none">
            <a:spAutoFit/>
          </a:bodyPr>
          <a:lstStyle/>
          <a:p>
            <a:pPr algn="ctr"/>
            <a:r>
              <a:rPr lang="en-US" altLang="zh-CN" sz="1600" dirty="0" err="1" smtClean="0">
                <a:latin typeface="Arial"/>
                <a:cs typeface="Arial"/>
              </a:rPr>
              <a:t>baya</a:t>
            </a:r>
            <a:r>
              <a:rPr lang="en-US" altLang="zh-CN" sz="1600" dirty="0" smtClean="0">
                <a:latin typeface="Arial"/>
                <a:cs typeface="Arial"/>
              </a:rPr>
              <a:t> weaver</a:t>
            </a:r>
            <a:endParaRPr lang="zh-CN" altLang="en-US" sz="1600" dirty="0">
              <a:latin typeface="Arial"/>
              <a:cs typeface="Arial"/>
            </a:endParaRPr>
          </a:p>
        </p:txBody>
      </p:sp>
      <p:sp>
        <p:nvSpPr>
          <p:cNvPr id="258" name="矩形 28"/>
          <p:cNvSpPr/>
          <p:nvPr/>
        </p:nvSpPr>
        <p:spPr>
          <a:xfrm>
            <a:off x="12671942" y="6107975"/>
            <a:ext cx="1302459" cy="338553"/>
          </a:xfrm>
          <a:prstGeom prst="rect">
            <a:avLst/>
          </a:prstGeom>
        </p:spPr>
        <p:txBody>
          <a:bodyPr wrap="none">
            <a:spAutoFit/>
          </a:bodyPr>
          <a:lstStyle/>
          <a:p>
            <a:pPr algn="ctr"/>
            <a:r>
              <a:rPr lang="en-US" altLang="zh-CN" sz="1600" dirty="0" err="1" smtClean="0">
                <a:latin typeface="Arial"/>
                <a:cs typeface="Arial"/>
              </a:rPr>
              <a:t>camionnette</a:t>
            </a:r>
            <a:endParaRPr lang="zh-CN" altLang="en-US" sz="1600" dirty="0">
              <a:latin typeface="Arial"/>
              <a:cs typeface="Arial"/>
            </a:endParaRPr>
          </a:p>
        </p:txBody>
      </p:sp>
      <p:pic>
        <p:nvPicPr>
          <p:cNvPr id="259" name="Picture 28" descr="http://www.cap-au-naturel-vente-directe.fr/upload/galerie/image/camionnet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33055" y="5314489"/>
            <a:ext cx="1165971" cy="855876"/>
          </a:xfrm>
          <a:prstGeom prst="rect">
            <a:avLst/>
          </a:prstGeom>
          <a:noFill/>
          <a:extLst>
            <a:ext uri="{909E8E84-426E-40dd-AFC4-6F175D3DCCD1}">
              <a14:hiddenFill xmlns:a14="http://schemas.microsoft.com/office/drawing/2010/main">
                <a:solidFill>
                  <a:srgbClr val="FFFFFF"/>
                </a:solidFill>
              </a14:hiddenFill>
            </a:ext>
          </a:extLst>
        </p:spPr>
      </p:pic>
      <p:sp>
        <p:nvSpPr>
          <p:cNvPr id="260" name="矩形 29"/>
          <p:cNvSpPr/>
          <p:nvPr/>
        </p:nvSpPr>
        <p:spPr>
          <a:xfrm>
            <a:off x="12719273" y="7786912"/>
            <a:ext cx="1222711" cy="338553"/>
          </a:xfrm>
          <a:prstGeom prst="rect">
            <a:avLst/>
          </a:prstGeom>
        </p:spPr>
        <p:txBody>
          <a:bodyPr wrap="none">
            <a:spAutoFit/>
          </a:bodyPr>
          <a:lstStyle/>
          <a:p>
            <a:pPr algn="ctr"/>
            <a:r>
              <a:rPr lang="en-US" altLang="zh-CN" sz="1600" dirty="0" smtClean="0">
                <a:latin typeface="Arial"/>
                <a:cs typeface="Arial"/>
              </a:rPr>
              <a:t>club wagon</a:t>
            </a:r>
            <a:endParaRPr lang="zh-CN" altLang="en-US" sz="1600" dirty="0">
              <a:latin typeface="Arial"/>
              <a:cs typeface="Arial"/>
            </a:endParaRPr>
          </a:p>
        </p:txBody>
      </p:sp>
      <p:pic>
        <p:nvPicPr>
          <p:cNvPr id="261" name="Picture 30" descr="http://www.sixt.com/uploads/pics/ford-e350-superduty-sixt_rent_a_c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20265" y="6835217"/>
            <a:ext cx="1165971" cy="917010"/>
          </a:xfrm>
          <a:prstGeom prst="rect">
            <a:avLst/>
          </a:prstGeom>
          <a:noFill/>
          <a:extLst>
            <a:ext uri="{909E8E84-426E-40dd-AFC4-6F175D3DCCD1}">
              <a14:hiddenFill xmlns:a14="http://schemas.microsoft.com/office/drawing/2010/main">
                <a:solidFill>
                  <a:srgbClr val="FFFFFF"/>
                </a:solidFill>
              </a14:hiddenFill>
            </a:ext>
          </a:extLst>
        </p:spPr>
      </p:pic>
      <p:sp>
        <p:nvSpPr>
          <p:cNvPr id="262" name="矩形 30"/>
          <p:cNvSpPr/>
          <p:nvPr/>
        </p:nvSpPr>
        <p:spPr>
          <a:xfrm>
            <a:off x="12876833" y="9318263"/>
            <a:ext cx="891690" cy="338553"/>
          </a:xfrm>
          <a:prstGeom prst="rect">
            <a:avLst/>
          </a:prstGeom>
        </p:spPr>
        <p:txBody>
          <a:bodyPr wrap="none">
            <a:spAutoFit/>
          </a:bodyPr>
          <a:lstStyle/>
          <a:p>
            <a:pPr algn="ctr"/>
            <a:r>
              <a:rPr lang="en-US" altLang="zh-CN" sz="1600" dirty="0" smtClean="0">
                <a:latin typeface="Arial"/>
                <a:cs typeface="Arial"/>
              </a:rPr>
              <a:t>minibus</a:t>
            </a:r>
            <a:endParaRPr lang="zh-CN" altLang="en-US" sz="1600" dirty="0">
              <a:latin typeface="Arial"/>
              <a:cs typeface="Arial"/>
            </a:endParaRPr>
          </a:p>
        </p:txBody>
      </p:sp>
      <p:pic>
        <p:nvPicPr>
          <p:cNvPr id="263" name="Picture 32" descr="http://upload.wikimedia.org/wikipedia/commons/3/37/Leti%C5%A1t%C4%9B_Ruzyn%C4%9B,_minibus_CEDAZ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3055" y="8405039"/>
            <a:ext cx="1165971" cy="962860"/>
          </a:xfrm>
          <a:prstGeom prst="rect">
            <a:avLst/>
          </a:prstGeom>
          <a:noFill/>
          <a:extLst>
            <a:ext uri="{909E8E84-426E-40dd-AFC4-6F175D3DCCD1}">
              <a14:hiddenFill xmlns:a14="http://schemas.microsoft.com/office/drawing/2010/main">
                <a:solidFill>
                  <a:srgbClr val="FFFFFF"/>
                </a:solidFill>
              </a14:hiddenFill>
            </a:ext>
          </a:extLst>
        </p:spPr>
      </p:pic>
      <p:sp>
        <p:nvSpPr>
          <p:cNvPr id="264" name="矩形 31"/>
          <p:cNvSpPr/>
          <p:nvPr/>
        </p:nvSpPr>
        <p:spPr>
          <a:xfrm>
            <a:off x="12690716" y="10711811"/>
            <a:ext cx="1291139" cy="338553"/>
          </a:xfrm>
          <a:prstGeom prst="rect">
            <a:avLst/>
          </a:prstGeom>
        </p:spPr>
        <p:txBody>
          <a:bodyPr wrap="none">
            <a:spAutoFit/>
          </a:bodyPr>
          <a:lstStyle/>
          <a:p>
            <a:pPr algn="ctr"/>
            <a:r>
              <a:rPr lang="en-US" altLang="zh-CN" sz="1600" dirty="0" err="1" smtClean="0">
                <a:latin typeface="Arial"/>
                <a:cs typeface="Arial"/>
              </a:rPr>
              <a:t>toyota</a:t>
            </a:r>
            <a:r>
              <a:rPr lang="en-US" altLang="zh-CN" sz="1600" dirty="0" smtClean="0">
                <a:latin typeface="Arial"/>
                <a:cs typeface="Arial"/>
              </a:rPr>
              <a:t> </a:t>
            </a:r>
            <a:r>
              <a:rPr lang="en-US" altLang="zh-CN" sz="1600" dirty="0" err="1" smtClean="0">
                <a:latin typeface="Arial"/>
                <a:cs typeface="Arial"/>
              </a:rPr>
              <a:t>hiace</a:t>
            </a:r>
            <a:endParaRPr lang="zh-CN" altLang="en-US" sz="1600" dirty="0">
              <a:latin typeface="Arial"/>
              <a:cs typeface="Arial"/>
            </a:endParaRPr>
          </a:p>
        </p:txBody>
      </p:sp>
      <p:pic>
        <p:nvPicPr>
          <p:cNvPr id="265" name="Picture 34" descr="http://www.toyotahiace.co.nz/images/sect-home-p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33051" y="9940690"/>
            <a:ext cx="1165971" cy="8044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2733055" y="3338101"/>
            <a:ext cx="1165971" cy="1104731"/>
            <a:chOff x="12733055" y="3848196"/>
            <a:chExt cx="1165971" cy="1104731"/>
          </a:xfrm>
        </p:grpSpPr>
        <p:sp>
          <p:nvSpPr>
            <p:cNvPr id="266" name="矩形 27"/>
            <p:cNvSpPr/>
            <p:nvPr/>
          </p:nvSpPr>
          <p:spPr>
            <a:xfrm>
              <a:off x="13069395" y="4614374"/>
              <a:ext cx="538228" cy="338553"/>
            </a:xfrm>
            <a:prstGeom prst="rect">
              <a:avLst/>
            </a:prstGeom>
          </p:spPr>
          <p:txBody>
            <a:bodyPr wrap="none">
              <a:spAutoFit/>
            </a:bodyPr>
            <a:lstStyle/>
            <a:p>
              <a:pPr algn="ctr"/>
              <a:r>
                <a:rPr lang="en-US" altLang="zh-CN" sz="1600" b="1" dirty="0" smtClean="0">
                  <a:latin typeface="Arial"/>
                  <a:cs typeface="Arial"/>
                </a:rPr>
                <a:t>van</a:t>
              </a:r>
              <a:endParaRPr lang="zh-CN" altLang="en-US" sz="1600" b="1" dirty="0">
                <a:latin typeface="Arial"/>
                <a:cs typeface="Arial"/>
              </a:endParaRPr>
            </a:p>
          </p:txBody>
        </p:sp>
        <p:pic>
          <p:nvPicPr>
            <p:cNvPr id="267" name="Picture 26" descr="http://www.carrentalla.com/wp-content/uploads/2011/12/ford-350-full-size-va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33055" y="3848196"/>
              <a:ext cx="1165971" cy="722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p:cNvGrpSpPr/>
          <p:nvPr/>
        </p:nvGrpSpPr>
        <p:grpSpPr>
          <a:xfrm>
            <a:off x="14399843" y="5207506"/>
            <a:ext cx="1166140" cy="5842859"/>
            <a:chOff x="10460233" y="1961532"/>
            <a:chExt cx="853563" cy="3884156"/>
          </a:xfrm>
        </p:grpSpPr>
        <p:sp>
          <p:nvSpPr>
            <p:cNvPr id="250" name="矩形 33"/>
            <p:cNvSpPr/>
            <p:nvPr/>
          </p:nvSpPr>
          <p:spPr>
            <a:xfrm>
              <a:off x="10502205" y="2560137"/>
              <a:ext cx="811591" cy="225060"/>
            </a:xfrm>
            <a:prstGeom prst="rect">
              <a:avLst/>
            </a:prstGeom>
          </p:spPr>
          <p:txBody>
            <a:bodyPr wrap="none">
              <a:spAutoFit/>
            </a:bodyPr>
            <a:lstStyle/>
            <a:p>
              <a:pPr algn="ctr"/>
              <a:r>
                <a:rPr lang="en-US" altLang="zh-CN" sz="1600" dirty="0" smtClean="0">
                  <a:latin typeface="Arial"/>
                  <a:cs typeface="Arial"/>
                </a:rPr>
                <a:t>open area</a:t>
              </a:r>
              <a:endParaRPr lang="zh-CN" altLang="en-US" sz="1600" dirty="0">
                <a:latin typeface="Arial"/>
                <a:cs typeface="Arial"/>
              </a:endParaRPr>
            </a:p>
          </p:txBody>
        </p:sp>
        <p:pic>
          <p:nvPicPr>
            <p:cNvPr id="251" name="Picture 40" descr="https://3diassociates.files.wordpress.com/2012/05/p100015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60233" y="1961532"/>
              <a:ext cx="853440" cy="640080"/>
            </a:xfrm>
            <a:prstGeom prst="rect">
              <a:avLst/>
            </a:prstGeom>
            <a:noFill/>
            <a:extLst>
              <a:ext uri="{909E8E84-426E-40dd-AFC4-6F175D3DCCD1}">
                <a14:hiddenFill xmlns:a14="http://schemas.microsoft.com/office/drawing/2010/main">
                  <a:solidFill>
                    <a:srgbClr val="FFFFFF"/>
                  </a:solidFill>
                </a14:hiddenFill>
              </a:ext>
            </a:extLst>
          </p:spPr>
        </p:pic>
        <p:sp>
          <p:nvSpPr>
            <p:cNvPr id="252" name="矩形 34"/>
            <p:cNvSpPr/>
            <p:nvPr/>
          </p:nvSpPr>
          <p:spPr>
            <a:xfrm>
              <a:off x="10529890" y="3676244"/>
              <a:ext cx="761431" cy="225060"/>
            </a:xfrm>
            <a:prstGeom prst="rect">
              <a:avLst/>
            </a:prstGeom>
          </p:spPr>
          <p:txBody>
            <a:bodyPr wrap="none">
              <a:spAutoFit/>
            </a:bodyPr>
            <a:lstStyle/>
            <a:p>
              <a:pPr algn="ctr"/>
              <a:r>
                <a:rPr lang="en-US" altLang="zh-CN" sz="1600" dirty="0" smtClean="0">
                  <a:latin typeface="Arial"/>
                  <a:cs typeface="Arial"/>
                </a:rPr>
                <a:t>rapeseed</a:t>
              </a:r>
              <a:endParaRPr lang="zh-CN" altLang="en-US" sz="1600" dirty="0">
                <a:latin typeface="Arial"/>
                <a:cs typeface="Arial"/>
              </a:endParaRPr>
            </a:p>
          </p:txBody>
        </p:sp>
        <p:pic>
          <p:nvPicPr>
            <p:cNvPr id="253" name="Picture 42" descr="http://ayay.co.uk/backgrounds/buildings_and_landmarks/rural/rapeseed-in-bloom-whitman-county-washingt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0233" y="3013105"/>
              <a:ext cx="853440" cy="640080"/>
            </a:xfrm>
            <a:prstGeom prst="rect">
              <a:avLst/>
            </a:prstGeom>
            <a:noFill/>
            <a:extLst>
              <a:ext uri="{909E8E84-426E-40dd-AFC4-6F175D3DCCD1}">
                <a14:hiddenFill xmlns:a14="http://schemas.microsoft.com/office/drawing/2010/main">
                  <a:solidFill>
                    <a:srgbClr val="FFFFFF"/>
                  </a:solidFill>
                </a14:hiddenFill>
              </a:ext>
            </a:extLst>
          </p:spPr>
        </p:pic>
        <p:sp>
          <p:nvSpPr>
            <p:cNvPr id="254" name="矩形 35"/>
            <p:cNvSpPr/>
            <p:nvPr/>
          </p:nvSpPr>
          <p:spPr>
            <a:xfrm>
              <a:off x="10641164" y="4694239"/>
              <a:ext cx="528526" cy="225060"/>
            </a:xfrm>
            <a:prstGeom prst="rect">
              <a:avLst/>
            </a:prstGeom>
          </p:spPr>
          <p:txBody>
            <a:bodyPr wrap="none">
              <a:spAutoFit/>
            </a:bodyPr>
            <a:lstStyle/>
            <a:p>
              <a:pPr algn="ctr"/>
              <a:r>
                <a:rPr lang="en-US" altLang="zh-CN" sz="1600" dirty="0" smtClean="0">
                  <a:latin typeface="Arial"/>
                  <a:cs typeface="Arial"/>
                </a:rPr>
                <a:t>valley</a:t>
              </a:r>
              <a:endParaRPr lang="zh-CN" altLang="en-US" sz="1600" dirty="0">
                <a:latin typeface="Arial"/>
                <a:cs typeface="Arial"/>
              </a:endParaRPr>
            </a:p>
          </p:txBody>
        </p:sp>
        <p:pic>
          <p:nvPicPr>
            <p:cNvPr id="255" name="Picture 50" descr="http://www.fs.usda.gov/Internet/FSE_MEDIA/stelprdb519410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0233" y="4158825"/>
              <a:ext cx="853440" cy="568411"/>
            </a:xfrm>
            <a:prstGeom prst="rect">
              <a:avLst/>
            </a:prstGeom>
            <a:noFill/>
            <a:extLst>
              <a:ext uri="{909E8E84-426E-40dd-AFC4-6F175D3DCCD1}">
                <a14:hiddenFill xmlns:a14="http://schemas.microsoft.com/office/drawing/2010/main">
                  <a:solidFill>
                    <a:srgbClr val="FFFFFF"/>
                  </a:solidFill>
                </a14:hiddenFill>
              </a:ext>
            </a:extLst>
          </p:spPr>
        </p:pic>
        <p:sp>
          <p:nvSpPr>
            <p:cNvPr id="256" name="矩形 36"/>
            <p:cNvSpPr/>
            <p:nvPr/>
          </p:nvSpPr>
          <p:spPr>
            <a:xfrm>
              <a:off x="10720355" y="5620628"/>
              <a:ext cx="360447" cy="225060"/>
            </a:xfrm>
            <a:prstGeom prst="rect">
              <a:avLst/>
            </a:prstGeom>
          </p:spPr>
          <p:txBody>
            <a:bodyPr wrap="none">
              <a:spAutoFit/>
            </a:bodyPr>
            <a:lstStyle/>
            <a:p>
              <a:pPr algn="ctr"/>
              <a:r>
                <a:rPr lang="en-US" altLang="zh-CN" sz="1600" dirty="0" smtClean="0">
                  <a:latin typeface="Arial"/>
                  <a:cs typeface="Arial"/>
                </a:rPr>
                <a:t>sky</a:t>
              </a:r>
              <a:endParaRPr lang="zh-CN" altLang="en-US" sz="1600" dirty="0">
                <a:latin typeface="Arial"/>
                <a:cs typeface="Arial"/>
              </a:endParaRPr>
            </a:p>
          </p:txBody>
        </p:sp>
        <p:pic>
          <p:nvPicPr>
            <p:cNvPr id="257" name="Picture 52" descr="https://encrypted-tbn3.gstatic.com/images?q=tbn:ANd9GcSn73JSaEHG9mVXMXnOOaRiM2vWaXrBfrxJZSmmJAuZP6r4OoItQw"/>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60233" y="5110912"/>
              <a:ext cx="853440" cy="53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7" name="Group 246"/>
          <p:cNvGrpSpPr/>
          <p:nvPr/>
        </p:nvGrpSpPr>
        <p:grpSpPr>
          <a:xfrm>
            <a:off x="14399844" y="3217743"/>
            <a:ext cx="1165972" cy="1345446"/>
            <a:chOff x="10460233" y="488225"/>
            <a:chExt cx="853440" cy="894412"/>
          </a:xfrm>
        </p:grpSpPr>
        <p:sp>
          <p:nvSpPr>
            <p:cNvPr id="248" name="矩形 32"/>
            <p:cNvSpPr/>
            <p:nvPr/>
          </p:nvSpPr>
          <p:spPr>
            <a:xfrm>
              <a:off x="10662325" y="1157577"/>
              <a:ext cx="485626" cy="225060"/>
            </a:xfrm>
            <a:prstGeom prst="rect">
              <a:avLst/>
            </a:prstGeom>
          </p:spPr>
          <p:txBody>
            <a:bodyPr wrap="none">
              <a:spAutoFit/>
            </a:bodyPr>
            <a:lstStyle/>
            <a:p>
              <a:pPr algn="ctr"/>
              <a:r>
                <a:rPr lang="en-US" altLang="zh-CN" sz="1600" b="1" dirty="0" smtClean="0">
                  <a:latin typeface="Arial"/>
                  <a:cs typeface="Arial"/>
                </a:rPr>
                <a:t>plain</a:t>
              </a:r>
              <a:endParaRPr lang="zh-CN" altLang="en-US" sz="1600" b="1" dirty="0">
                <a:latin typeface="Arial"/>
                <a:cs typeface="Arial"/>
              </a:endParaRPr>
            </a:p>
          </p:txBody>
        </p:sp>
        <p:pic>
          <p:nvPicPr>
            <p:cNvPr id="249" name="Picture 36" descr="http://nisley.mesa.k12.co.us/students/images/HighPlainsSpringB_044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60233" y="488225"/>
              <a:ext cx="853440"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4" name="Group 233"/>
          <p:cNvGrpSpPr/>
          <p:nvPr/>
        </p:nvGrpSpPr>
        <p:grpSpPr>
          <a:xfrm>
            <a:off x="15984277" y="3257541"/>
            <a:ext cx="1332426" cy="1265850"/>
            <a:chOff x="11658071" y="514681"/>
            <a:chExt cx="975277" cy="841499"/>
          </a:xfrm>
        </p:grpSpPr>
        <p:sp>
          <p:nvSpPr>
            <p:cNvPr id="244" name="矩形 38"/>
            <p:cNvSpPr/>
            <p:nvPr/>
          </p:nvSpPr>
          <p:spPr>
            <a:xfrm>
              <a:off x="11671865" y="1131120"/>
              <a:ext cx="961483" cy="225060"/>
            </a:xfrm>
            <a:prstGeom prst="rect">
              <a:avLst/>
            </a:prstGeom>
          </p:spPr>
          <p:txBody>
            <a:bodyPr wrap="none">
              <a:spAutoFit/>
            </a:bodyPr>
            <a:lstStyle/>
            <a:p>
              <a:pPr algn="ctr"/>
              <a:r>
                <a:rPr lang="en-US" altLang="zh-CN" sz="1600" b="1" dirty="0" err="1" smtClean="0">
                  <a:latin typeface="Arial"/>
                  <a:cs typeface="Arial"/>
                </a:rPr>
                <a:t>bossa</a:t>
              </a:r>
              <a:r>
                <a:rPr lang="en-US" altLang="zh-CN" sz="1600" b="1" dirty="0" smtClean="0">
                  <a:latin typeface="Arial"/>
                  <a:cs typeface="Arial"/>
                </a:rPr>
                <a:t> nova</a:t>
              </a:r>
              <a:endParaRPr lang="zh-CN" altLang="en-US" sz="1600" b="1" dirty="0">
                <a:latin typeface="Arial"/>
                <a:cs typeface="Arial"/>
              </a:endParaRPr>
            </a:p>
          </p:txBody>
        </p:sp>
        <p:pic>
          <p:nvPicPr>
            <p:cNvPr id="245" name="Picture 54" descr="http://lounge.obviousmag.org/sala_de_cultura/turma%20bossa%20nov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658071" y="514681"/>
              <a:ext cx="853440" cy="5871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5" name="Group 234"/>
          <p:cNvGrpSpPr/>
          <p:nvPr/>
        </p:nvGrpSpPr>
        <p:grpSpPr>
          <a:xfrm>
            <a:off x="16055892" y="5459877"/>
            <a:ext cx="1165972" cy="5590486"/>
            <a:chOff x="11710490" y="2129302"/>
            <a:chExt cx="853440" cy="3716386"/>
          </a:xfrm>
        </p:grpSpPr>
        <p:sp>
          <p:nvSpPr>
            <p:cNvPr id="236" name="矩形 40"/>
            <p:cNvSpPr/>
            <p:nvPr/>
          </p:nvSpPr>
          <p:spPr>
            <a:xfrm>
              <a:off x="11865655" y="2560137"/>
              <a:ext cx="510852" cy="225060"/>
            </a:xfrm>
            <a:prstGeom prst="rect">
              <a:avLst/>
            </a:prstGeom>
          </p:spPr>
          <p:txBody>
            <a:bodyPr wrap="none">
              <a:spAutoFit/>
            </a:bodyPr>
            <a:lstStyle/>
            <a:p>
              <a:pPr algn="ctr"/>
              <a:r>
                <a:rPr lang="en-US" altLang="zh-CN" sz="1600" dirty="0" smtClean="0">
                  <a:latin typeface="Arial"/>
                  <a:cs typeface="Arial"/>
                </a:rPr>
                <a:t>guitar</a:t>
              </a:r>
              <a:endParaRPr lang="zh-CN" altLang="en-US" sz="1600" dirty="0">
                <a:latin typeface="Arial"/>
                <a:cs typeface="Arial"/>
              </a:endParaRPr>
            </a:p>
          </p:txBody>
        </p:sp>
        <p:pic>
          <p:nvPicPr>
            <p:cNvPr id="237" name="Picture 56" descr="https://music-lessons.ca/wp-content/uploads/2012/04/Acoustic-Guitar.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710490" y="2129302"/>
              <a:ext cx="853440" cy="472310"/>
            </a:xfrm>
            <a:prstGeom prst="rect">
              <a:avLst/>
            </a:prstGeom>
            <a:noFill/>
            <a:extLst>
              <a:ext uri="{909E8E84-426E-40dd-AFC4-6F175D3DCCD1}">
                <a14:hiddenFill xmlns:a14="http://schemas.microsoft.com/office/drawing/2010/main">
                  <a:solidFill>
                    <a:srgbClr val="FFFFFF"/>
                  </a:solidFill>
                </a14:hiddenFill>
              </a:ext>
            </a:extLst>
          </p:spPr>
        </p:pic>
        <p:sp>
          <p:nvSpPr>
            <p:cNvPr id="238" name="矩形 41"/>
            <p:cNvSpPr/>
            <p:nvPr/>
          </p:nvSpPr>
          <p:spPr>
            <a:xfrm>
              <a:off x="11744664" y="3676244"/>
              <a:ext cx="786511" cy="225060"/>
            </a:xfrm>
            <a:prstGeom prst="rect">
              <a:avLst/>
            </a:prstGeom>
          </p:spPr>
          <p:txBody>
            <a:bodyPr wrap="none">
              <a:spAutoFit/>
            </a:bodyPr>
            <a:lstStyle/>
            <a:p>
              <a:pPr algn="ctr"/>
              <a:r>
                <a:rPr lang="en-US" altLang="zh-CN" sz="1600" dirty="0" smtClean="0">
                  <a:latin typeface="Arial"/>
                  <a:cs typeface="Arial"/>
                </a:rPr>
                <a:t>downbeat</a:t>
              </a:r>
              <a:endParaRPr lang="zh-CN" altLang="en-US" sz="1600" dirty="0">
                <a:latin typeface="Arial"/>
                <a:cs typeface="Arial"/>
              </a:endParaRPr>
            </a:p>
          </p:txBody>
        </p:sp>
        <p:pic>
          <p:nvPicPr>
            <p:cNvPr id="239" name="Picture 58" descr="http://www.patmetheny.com/assets/images/news/201312DownbeatCover-full.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35792"/>
            <a:stretch/>
          </p:blipFill>
          <p:spPr bwMode="auto">
            <a:xfrm>
              <a:off x="11710490" y="2919216"/>
              <a:ext cx="853440" cy="733969"/>
            </a:xfrm>
            <a:prstGeom prst="rect">
              <a:avLst/>
            </a:prstGeom>
            <a:noFill/>
            <a:extLst>
              <a:ext uri="{909E8E84-426E-40dd-AFC4-6F175D3DCCD1}">
                <a14:hiddenFill xmlns:a14="http://schemas.microsoft.com/office/drawing/2010/main">
                  <a:solidFill>
                    <a:srgbClr val="FFFFFF"/>
                  </a:solidFill>
                </a14:hiddenFill>
              </a:ext>
            </a:extLst>
          </p:spPr>
        </p:pic>
        <p:sp>
          <p:nvSpPr>
            <p:cNvPr id="240" name="矩形 42"/>
            <p:cNvSpPr/>
            <p:nvPr/>
          </p:nvSpPr>
          <p:spPr>
            <a:xfrm>
              <a:off x="11838350" y="4694239"/>
              <a:ext cx="611098" cy="225060"/>
            </a:xfrm>
            <a:prstGeom prst="rect">
              <a:avLst/>
            </a:prstGeom>
          </p:spPr>
          <p:txBody>
            <a:bodyPr wrap="none">
              <a:spAutoFit/>
            </a:bodyPr>
            <a:lstStyle/>
            <a:p>
              <a:pPr algn="ctr"/>
              <a:r>
                <a:rPr lang="en-US" altLang="zh-CN" sz="1600" dirty="0" smtClean="0">
                  <a:latin typeface="Arial"/>
                  <a:cs typeface="Arial"/>
                </a:rPr>
                <a:t>ukulele</a:t>
              </a:r>
              <a:endParaRPr lang="zh-CN" altLang="en-US" sz="1600" dirty="0">
                <a:latin typeface="Arial"/>
                <a:cs typeface="Arial"/>
              </a:endParaRPr>
            </a:p>
          </p:txBody>
        </p:sp>
        <p:pic>
          <p:nvPicPr>
            <p:cNvPr id="241" name="Picture 60" descr="http://www.ukuleletricks.com/wp-content/uploads/2011/12/kala-ka-t-tenor-ukulele.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10490" y="4281740"/>
              <a:ext cx="853440" cy="445496"/>
            </a:xfrm>
            <a:prstGeom prst="rect">
              <a:avLst/>
            </a:prstGeom>
            <a:noFill/>
            <a:extLst>
              <a:ext uri="{909E8E84-426E-40dd-AFC4-6F175D3DCCD1}">
                <a14:hiddenFill xmlns:a14="http://schemas.microsoft.com/office/drawing/2010/main">
                  <a:solidFill>
                    <a:srgbClr val="FFFFFF"/>
                  </a:solidFill>
                </a14:hiddenFill>
              </a:ext>
            </a:extLst>
          </p:spPr>
        </p:pic>
        <p:sp>
          <p:nvSpPr>
            <p:cNvPr id="242" name="矩形 43"/>
            <p:cNvSpPr/>
            <p:nvPr/>
          </p:nvSpPr>
          <p:spPr>
            <a:xfrm>
              <a:off x="11920196" y="5620628"/>
              <a:ext cx="444045" cy="225060"/>
            </a:xfrm>
            <a:prstGeom prst="rect">
              <a:avLst/>
            </a:prstGeom>
          </p:spPr>
          <p:txBody>
            <a:bodyPr wrap="none">
              <a:spAutoFit/>
            </a:bodyPr>
            <a:lstStyle/>
            <a:p>
              <a:pPr algn="ctr"/>
              <a:r>
                <a:rPr lang="en-US" altLang="zh-CN" sz="1600" dirty="0" smtClean="0">
                  <a:latin typeface="Arial"/>
                  <a:cs typeface="Arial"/>
                </a:rPr>
                <a:t>cello</a:t>
              </a:r>
              <a:endParaRPr lang="zh-CN" altLang="en-US" sz="1600" dirty="0">
                <a:latin typeface="Arial"/>
                <a:cs typeface="Arial"/>
              </a:endParaRPr>
            </a:p>
          </p:txBody>
        </p:sp>
        <p:pic>
          <p:nvPicPr>
            <p:cNvPr id="243" name="Picture 62" descr="http://static.theglobeandmail.ca/136/arts/music/article4506528.ece/ALTERNATES/w620/cellos-horizontal.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710490" y="5162405"/>
              <a:ext cx="853440" cy="480404"/>
            </a:xfrm>
            <a:prstGeom prst="rect">
              <a:avLst/>
            </a:prstGeom>
            <a:noFill/>
            <a:extLst>
              <a:ext uri="{909E8E84-426E-40dd-AFC4-6F175D3DCCD1}">
                <a14:hiddenFill xmlns:a14="http://schemas.microsoft.com/office/drawing/2010/main">
                  <a:solidFill>
                    <a:srgbClr val="FFFFFF"/>
                  </a:solidFill>
                </a14:hiddenFill>
              </a:ext>
            </a:extLst>
          </p:spPr>
        </p:pic>
      </p:grpSp>
      <p:sp>
        <p:nvSpPr>
          <p:cNvPr id="224" name="矩形 54"/>
          <p:cNvSpPr/>
          <p:nvPr/>
        </p:nvSpPr>
        <p:spPr>
          <a:xfrm>
            <a:off x="3381682" y="6107975"/>
            <a:ext cx="813042" cy="338553"/>
          </a:xfrm>
          <a:prstGeom prst="rect">
            <a:avLst/>
          </a:prstGeom>
        </p:spPr>
        <p:txBody>
          <a:bodyPr wrap="none">
            <a:spAutoFit/>
          </a:bodyPr>
          <a:lstStyle/>
          <a:p>
            <a:pPr algn="ctr"/>
            <a:r>
              <a:rPr lang="en-US" altLang="zh-CN" sz="1600" dirty="0" err="1" smtClean="0">
                <a:latin typeface="Arial"/>
                <a:cs typeface="Arial"/>
              </a:rPr>
              <a:t>angkor</a:t>
            </a:r>
            <a:endParaRPr lang="zh-CN" altLang="en-US" sz="1600" dirty="0">
              <a:latin typeface="Arial"/>
              <a:cs typeface="Arial"/>
            </a:endParaRPr>
          </a:p>
        </p:txBody>
      </p:sp>
      <p:pic>
        <p:nvPicPr>
          <p:cNvPr id="225" name="Picture 16" descr="http://upload.wikimedia.org/wikipedia/commons/f/f5/Buddhist_monks_in_front_of_the_Angkor_Wat.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83842" y="5448036"/>
            <a:ext cx="1165972" cy="722328"/>
          </a:xfrm>
          <a:prstGeom prst="rect">
            <a:avLst/>
          </a:prstGeom>
          <a:noFill/>
          <a:extLst>
            <a:ext uri="{909E8E84-426E-40dd-AFC4-6F175D3DCCD1}">
              <a14:hiddenFill xmlns:a14="http://schemas.microsoft.com/office/drawing/2010/main">
                <a:solidFill>
                  <a:srgbClr val="FFFFFF"/>
                </a:solidFill>
              </a14:hiddenFill>
            </a:ext>
          </a:extLst>
        </p:spPr>
      </p:pic>
      <p:sp>
        <p:nvSpPr>
          <p:cNvPr id="226" name="矩形 50"/>
          <p:cNvSpPr/>
          <p:nvPr/>
        </p:nvSpPr>
        <p:spPr>
          <a:xfrm>
            <a:off x="3372667" y="7786912"/>
            <a:ext cx="838691" cy="338553"/>
          </a:xfrm>
          <a:prstGeom prst="rect">
            <a:avLst/>
          </a:prstGeom>
        </p:spPr>
        <p:txBody>
          <a:bodyPr wrap="none">
            <a:spAutoFit/>
          </a:bodyPr>
          <a:lstStyle/>
          <a:p>
            <a:pPr algn="ctr"/>
            <a:r>
              <a:rPr lang="en-US" altLang="zh-CN" sz="1600" dirty="0" smtClean="0">
                <a:latin typeface="Arial"/>
                <a:cs typeface="Arial"/>
              </a:rPr>
              <a:t>obelisk</a:t>
            </a:r>
            <a:endParaRPr lang="zh-CN" altLang="en-US" sz="1600" dirty="0">
              <a:latin typeface="Arial"/>
              <a:cs typeface="Arial"/>
            </a:endParaRPr>
          </a:p>
        </p:txBody>
      </p:sp>
      <p:pic>
        <p:nvPicPr>
          <p:cNvPr id="227" name="Picture 18" descr="http://obeliskseven.com/portals/0/Gallery/435/Vatican%20obelisk%20that%20Gliffy%20x-rays%20in%20Obelisk%20Seven.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83842" y="6658416"/>
            <a:ext cx="1165972" cy="1093809"/>
          </a:xfrm>
          <a:prstGeom prst="rect">
            <a:avLst/>
          </a:prstGeom>
          <a:noFill/>
          <a:extLst>
            <a:ext uri="{909E8E84-426E-40dd-AFC4-6F175D3DCCD1}">
              <a14:hiddenFill xmlns:a14="http://schemas.microsoft.com/office/drawing/2010/main">
                <a:solidFill>
                  <a:srgbClr val="FFFFFF"/>
                </a:solidFill>
              </a14:hiddenFill>
            </a:ext>
          </a:extLst>
        </p:spPr>
      </p:pic>
      <p:sp>
        <p:nvSpPr>
          <p:cNvPr id="228" name="矩形 55"/>
          <p:cNvSpPr/>
          <p:nvPr/>
        </p:nvSpPr>
        <p:spPr>
          <a:xfrm>
            <a:off x="3435181" y="9318262"/>
            <a:ext cx="686606" cy="338553"/>
          </a:xfrm>
          <a:prstGeom prst="rect">
            <a:avLst/>
          </a:prstGeom>
        </p:spPr>
        <p:txBody>
          <a:bodyPr wrap="none">
            <a:spAutoFit/>
          </a:bodyPr>
          <a:lstStyle/>
          <a:p>
            <a:pPr algn="ctr"/>
            <a:r>
              <a:rPr lang="en-US" altLang="zh-CN" sz="1600" dirty="0" err="1" smtClean="0">
                <a:latin typeface="Arial"/>
                <a:cs typeface="Arial"/>
              </a:rPr>
              <a:t>stupa</a:t>
            </a:r>
            <a:endParaRPr lang="zh-CN" altLang="en-US" sz="1600" dirty="0">
              <a:latin typeface="Arial"/>
              <a:cs typeface="Arial"/>
            </a:endParaRPr>
          </a:p>
        </p:txBody>
      </p:sp>
      <p:pic>
        <p:nvPicPr>
          <p:cNvPr id="229" name="Picture 20" descr="http://upload.wikimedia.org/wikipedia/commons/7/7c/Shanti_Stup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83842" y="8405039"/>
            <a:ext cx="1165972" cy="962860"/>
          </a:xfrm>
          <a:prstGeom prst="rect">
            <a:avLst/>
          </a:prstGeom>
          <a:noFill/>
          <a:extLst>
            <a:ext uri="{909E8E84-426E-40dd-AFC4-6F175D3DCCD1}">
              <a14:hiddenFill xmlns:a14="http://schemas.microsoft.com/office/drawing/2010/main">
                <a:solidFill>
                  <a:srgbClr val="FFFFFF"/>
                </a:solidFill>
              </a14:hiddenFill>
            </a:ext>
          </a:extLst>
        </p:spPr>
      </p:pic>
      <p:sp>
        <p:nvSpPr>
          <p:cNvPr id="230" name="矩形 56"/>
          <p:cNvSpPr/>
          <p:nvPr/>
        </p:nvSpPr>
        <p:spPr>
          <a:xfrm>
            <a:off x="3294704" y="10711811"/>
            <a:ext cx="960219" cy="338553"/>
          </a:xfrm>
          <a:prstGeom prst="rect">
            <a:avLst/>
          </a:prstGeom>
        </p:spPr>
        <p:txBody>
          <a:bodyPr wrap="none">
            <a:spAutoFit/>
          </a:bodyPr>
          <a:lstStyle/>
          <a:p>
            <a:pPr algn="ctr"/>
            <a:r>
              <a:rPr lang="en-US" altLang="zh-CN" sz="1600" dirty="0" smtClean="0">
                <a:latin typeface="Arial"/>
                <a:cs typeface="Arial"/>
              </a:rPr>
              <a:t>megalith</a:t>
            </a:r>
            <a:endParaRPr lang="zh-CN" altLang="en-US" sz="1600" dirty="0">
              <a:latin typeface="Arial"/>
              <a:cs typeface="Arial"/>
            </a:endParaRPr>
          </a:p>
        </p:txBody>
      </p:sp>
      <p:pic>
        <p:nvPicPr>
          <p:cNvPr id="231" name="Picture 22" descr="http://upload.wikimedia.org/wikipedia/commons/a/a6/Stonehenge-Green.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83842" y="9890105"/>
            <a:ext cx="1165972" cy="855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118887" y="3194402"/>
            <a:ext cx="1165972" cy="1392128"/>
            <a:chOff x="3118887" y="3249032"/>
            <a:chExt cx="1165972" cy="1392128"/>
          </a:xfrm>
        </p:grpSpPr>
        <p:sp>
          <p:nvSpPr>
            <p:cNvPr id="232" name="矩形 47"/>
            <p:cNvSpPr/>
            <p:nvPr/>
          </p:nvSpPr>
          <p:spPr>
            <a:xfrm>
              <a:off x="3278871" y="4146665"/>
              <a:ext cx="846005" cy="494495"/>
            </a:xfrm>
            <a:prstGeom prst="rect">
              <a:avLst/>
            </a:prstGeom>
          </p:spPr>
          <p:txBody>
            <a:bodyPr wrap="none">
              <a:spAutoFit/>
            </a:bodyPr>
            <a:lstStyle/>
            <a:p>
              <a:pPr algn="ctr">
                <a:lnSpc>
                  <a:spcPct val="80000"/>
                </a:lnSpc>
              </a:pPr>
              <a:r>
                <a:rPr lang="en-US" altLang="zh-CN" sz="1600" b="1" dirty="0" err="1">
                  <a:latin typeface="Arial"/>
                  <a:cs typeface="Arial"/>
                </a:rPr>
                <a:t>b</a:t>
              </a:r>
              <a:r>
                <a:rPr lang="en-US" altLang="zh-CN" sz="1600" b="1" dirty="0" err="1" smtClean="0">
                  <a:latin typeface="Arial"/>
                  <a:cs typeface="Arial"/>
                </a:rPr>
                <a:t>ayon</a:t>
              </a:r>
              <a:endParaRPr lang="en-US" altLang="zh-CN" sz="1600" b="1" dirty="0">
                <a:latin typeface="Arial"/>
                <a:cs typeface="Arial"/>
              </a:endParaRPr>
            </a:p>
            <a:p>
              <a:pPr algn="ctr">
                <a:lnSpc>
                  <a:spcPct val="80000"/>
                </a:lnSpc>
              </a:pPr>
              <a:r>
                <a:rPr lang="en-US" altLang="zh-CN" sz="1600" b="1" dirty="0" smtClean="0">
                  <a:latin typeface="Arial"/>
                  <a:cs typeface="Arial"/>
                </a:rPr>
                <a:t>temple</a:t>
              </a:r>
              <a:endParaRPr lang="zh-CN" altLang="en-US" sz="1600" b="1" dirty="0">
                <a:latin typeface="Arial"/>
                <a:cs typeface="Arial"/>
              </a:endParaRPr>
            </a:p>
          </p:txBody>
        </p:sp>
        <p:pic>
          <p:nvPicPr>
            <p:cNvPr id="233" name="Picture 14" descr="https://jcinnamonphotography.files.wordpress.com/2011/10/bayon-temple-faces-2.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18887" y="3249032"/>
              <a:ext cx="1165972" cy="853599"/>
            </a:xfrm>
            <a:prstGeom prst="rect">
              <a:avLst/>
            </a:prstGeom>
            <a:noFill/>
            <a:extLst>
              <a:ext uri="{909E8E84-426E-40dd-AFC4-6F175D3DCCD1}">
                <a14:hiddenFill xmlns:a14="http://schemas.microsoft.com/office/drawing/2010/main">
                  <a:solidFill>
                    <a:srgbClr val="FFFFFF"/>
                  </a:solidFill>
                </a14:hiddenFill>
              </a:ext>
            </a:extLst>
          </p:spPr>
        </p:pic>
      </p:grpSp>
      <p:sp>
        <p:nvSpPr>
          <p:cNvPr id="214" name="矩形 1024"/>
          <p:cNvSpPr/>
          <p:nvPr/>
        </p:nvSpPr>
        <p:spPr>
          <a:xfrm>
            <a:off x="4997724" y="6107975"/>
            <a:ext cx="903312" cy="338553"/>
          </a:xfrm>
          <a:prstGeom prst="rect">
            <a:avLst/>
          </a:prstGeom>
        </p:spPr>
        <p:txBody>
          <a:bodyPr wrap="none">
            <a:spAutoFit/>
          </a:bodyPr>
          <a:lstStyle/>
          <a:p>
            <a:pPr algn="ctr"/>
            <a:r>
              <a:rPr lang="en-US" altLang="zh-CN" sz="1600" dirty="0" smtClean="0">
                <a:latin typeface="Arial"/>
                <a:cs typeface="Arial"/>
              </a:rPr>
              <a:t>lab coat</a:t>
            </a:r>
            <a:endParaRPr lang="zh-CN" altLang="en-US" sz="1600" dirty="0">
              <a:latin typeface="Arial"/>
              <a:cs typeface="Arial"/>
            </a:endParaRPr>
          </a:p>
        </p:txBody>
      </p:sp>
      <p:pic>
        <p:nvPicPr>
          <p:cNvPr id="215" name="Picture 28" descr="http://americaninstituteofstress.org/wp-content/uploads/2012/06/Talbott-Lab-Coat.jpe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47042" y="5314601"/>
            <a:ext cx="1165972" cy="855764"/>
          </a:xfrm>
          <a:prstGeom prst="rect">
            <a:avLst/>
          </a:prstGeom>
          <a:noFill/>
          <a:extLst>
            <a:ext uri="{909E8E84-426E-40dd-AFC4-6F175D3DCCD1}">
              <a14:hiddenFill xmlns:a14="http://schemas.microsoft.com/office/drawing/2010/main">
                <a:solidFill>
                  <a:srgbClr val="FFFFFF"/>
                </a:solidFill>
              </a14:hiddenFill>
            </a:ext>
          </a:extLst>
        </p:spPr>
      </p:pic>
      <p:sp>
        <p:nvSpPr>
          <p:cNvPr id="216" name="矩形 1026"/>
          <p:cNvSpPr/>
          <p:nvPr/>
        </p:nvSpPr>
        <p:spPr>
          <a:xfrm>
            <a:off x="5047160" y="7786912"/>
            <a:ext cx="754934" cy="338553"/>
          </a:xfrm>
          <a:prstGeom prst="rect">
            <a:avLst/>
          </a:prstGeom>
        </p:spPr>
        <p:txBody>
          <a:bodyPr wrap="none">
            <a:spAutoFit/>
          </a:bodyPr>
          <a:lstStyle/>
          <a:p>
            <a:pPr algn="ctr"/>
            <a:r>
              <a:rPr lang="en-US" altLang="zh-CN" sz="1600" dirty="0" smtClean="0">
                <a:latin typeface="Arial"/>
                <a:cs typeface="Arial"/>
              </a:rPr>
              <a:t>doctor</a:t>
            </a:r>
            <a:endParaRPr lang="zh-CN" altLang="en-US" sz="1600" dirty="0">
              <a:latin typeface="Arial"/>
              <a:cs typeface="Arial"/>
            </a:endParaRPr>
          </a:p>
        </p:txBody>
      </p:sp>
      <p:pic>
        <p:nvPicPr>
          <p:cNvPr id="217" name="Picture 30" descr="http://expatincroatia.com/wp-content/uploads/2013/09/how-to-find-a-doctor-in-croatia.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847042" y="6900094"/>
            <a:ext cx="1165972" cy="852131"/>
          </a:xfrm>
          <a:prstGeom prst="rect">
            <a:avLst/>
          </a:prstGeom>
          <a:noFill/>
          <a:extLst>
            <a:ext uri="{909E8E84-426E-40dd-AFC4-6F175D3DCCD1}">
              <a14:hiddenFill xmlns:a14="http://schemas.microsoft.com/office/drawing/2010/main">
                <a:solidFill>
                  <a:srgbClr val="FFFFFF"/>
                </a:solidFill>
              </a14:hiddenFill>
            </a:ext>
          </a:extLst>
        </p:spPr>
      </p:pic>
      <p:sp>
        <p:nvSpPr>
          <p:cNvPr id="218" name="矩形 1028"/>
          <p:cNvSpPr/>
          <p:nvPr/>
        </p:nvSpPr>
        <p:spPr>
          <a:xfrm>
            <a:off x="4762307" y="9318262"/>
            <a:ext cx="1405252" cy="338553"/>
          </a:xfrm>
          <a:prstGeom prst="rect">
            <a:avLst/>
          </a:prstGeom>
        </p:spPr>
        <p:txBody>
          <a:bodyPr wrap="none">
            <a:spAutoFit/>
          </a:bodyPr>
          <a:lstStyle/>
          <a:p>
            <a:pPr algn="ctr"/>
            <a:r>
              <a:rPr lang="en-US" altLang="zh-CN" sz="1600" dirty="0" smtClean="0">
                <a:latin typeface="Arial"/>
                <a:cs typeface="Arial"/>
              </a:rPr>
              <a:t>tobacco</a:t>
            </a:r>
            <a:r>
              <a:rPr lang="zh-CN" altLang="en-US" sz="1600" dirty="0" smtClean="0">
                <a:latin typeface="Arial"/>
                <a:cs typeface="Arial"/>
              </a:rPr>
              <a:t> </a:t>
            </a:r>
            <a:r>
              <a:rPr lang="en-US" altLang="zh-CN" sz="1600" dirty="0" smtClean="0">
                <a:latin typeface="Arial"/>
                <a:cs typeface="Arial"/>
              </a:rPr>
              <a:t>shop</a:t>
            </a:r>
            <a:endParaRPr lang="zh-CN" altLang="en-US" sz="1600" dirty="0">
              <a:latin typeface="Arial"/>
              <a:cs typeface="Arial"/>
            </a:endParaRPr>
          </a:p>
        </p:txBody>
      </p:sp>
      <p:pic>
        <p:nvPicPr>
          <p:cNvPr id="219" name="Picture 32" descr="http://www.tobacco-facts.net/wp-content/uploads/2012/02/3478899747_8343100b6b.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47042" y="8512878"/>
            <a:ext cx="1165972" cy="855021"/>
          </a:xfrm>
          <a:prstGeom prst="rect">
            <a:avLst/>
          </a:prstGeom>
          <a:noFill/>
          <a:extLst>
            <a:ext uri="{909E8E84-426E-40dd-AFC4-6F175D3DCCD1}">
              <a14:hiddenFill xmlns:a14="http://schemas.microsoft.com/office/drawing/2010/main">
                <a:solidFill>
                  <a:srgbClr val="FFFFFF"/>
                </a:solidFill>
              </a14:hiddenFill>
            </a:ext>
          </a:extLst>
        </p:spPr>
      </p:pic>
      <p:sp>
        <p:nvSpPr>
          <p:cNvPr id="220" name="矩形 1030"/>
          <p:cNvSpPr/>
          <p:nvPr/>
        </p:nvSpPr>
        <p:spPr>
          <a:xfrm>
            <a:off x="4810794" y="10711811"/>
            <a:ext cx="1291139" cy="338553"/>
          </a:xfrm>
          <a:prstGeom prst="rect">
            <a:avLst/>
          </a:prstGeom>
        </p:spPr>
        <p:txBody>
          <a:bodyPr wrap="none">
            <a:spAutoFit/>
          </a:bodyPr>
          <a:lstStyle/>
          <a:p>
            <a:pPr algn="ctr"/>
            <a:r>
              <a:rPr lang="en-US" altLang="zh-CN" sz="1600" dirty="0" smtClean="0">
                <a:latin typeface="Arial"/>
                <a:cs typeface="Arial"/>
              </a:rPr>
              <a:t>stethoscope</a:t>
            </a:r>
            <a:endParaRPr lang="zh-CN" altLang="en-US" sz="1600" dirty="0">
              <a:latin typeface="Arial"/>
              <a:cs typeface="Arial"/>
            </a:endParaRPr>
          </a:p>
        </p:txBody>
      </p:sp>
      <p:pic>
        <p:nvPicPr>
          <p:cNvPr id="221" name="Picture 34" descr="http://www.medscope.co.uk/images/Spirit_Deluxelite_Dual_Head_Cardiology_St_20.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847042" y="9785299"/>
            <a:ext cx="1165972" cy="9598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847042" y="3240669"/>
            <a:ext cx="1289992" cy="1299595"/>
            <a:chOff x="4847042" y="3217328"/>
            <a:chExt cx="1289992" cy="1299595"/>
          </a:xfrm>
        </p:grpSpPr>
        <p:sp>
          <p:nvSpPr>
            <p:cNvPr id="222" name="矩形 60"/>
            <p:cNvSpPr/>
            <p:nvPr/>
          </p:nvSpPr>
          <p:spPr>
            <a:xfrm>
              <a:off x="4857616" y="4178370"/>
              <a:ext cx="1279418" cy="338553"/>
            </a:xfrm>
            <a:prstGeom prst="rect">
              <a:avLst/>
            </a:prstGeom>
          </p:spPr>
          <p:txBody>
            <a:bodyPr wrap="none">
              <a:spAutoFit/>
            </a:bodyPr>
            <a:lstStyle/>
            <a:p>
              <a:pPr algn="ctr"/>
              <a:r>
                <a:rPr lang="en-US" altLang="zh-CN" sz="1600" b="1" dirty="0" smtClean="0">
                  <a:latin typeface="Arial"/>
                  <a:cs typeface="Arial"/>
                </a:rPr>
                <a:t>pharmacist</a:t>
              </a:r>
              <a:endParaRPr lang="zh-CN" altLang="en-US" sz="1600" b="1" dirty="0">
                <a:latin typeface="Arial"/>
                <a:cs typeface="Arial"/>
              </a:endParaRPr>
            </a:p>
          </p:txBody>
        </p:sp>
        <p:pic>
          <p:nvPicPr>
            <p:cNvPr id="223" name="Picture 24" descr="http://www.bls.gov/ooh/images/3495.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47042" y="3217328"/>
              <a:ext cx="1165972" cy="91700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 name="Picture 204" descr="http://upload.wikimedia.org/wikipedia/commons/7/73/Tree_Sparrow_Japan_Flip.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21028" y="5311146"/>
            <a:ext cx="1165972" cy="859218"/>
          </a:xfrm>
          <a:prstGeom prst="rect">
            <a:avLst/>
          </a:prstGeom>
          <a:noFill/>
          <a:extLst>
            <a:ext uri="{909E8E84-426E-40dd-AFC4-6F175D3DCCD1}">
              <a14:hiddenFill xmlns:a14="http://schemas.microsoft.com/office/drawing/2010/main">
                <a:solidFill>
                  <a:srgbClr val="FFFFFF"/>
                </a:solidFill>
              </a14:hiddenFill>
            </a:ext>
          </a:extLst>
        </p:spPr>
      </p:pic>
      <p:sp>
        <p:nvSpPr>
          <p:cNvPr id="206" name="矩形 48"/>
          <p:cNvSpPr/>
          <p:nvPr/>
        </p:nvSpPr>
        <p:spPr>
          <a:xfrm>
            <a:off x="1556576" y="6107974"/>
            <a:ext cx="914433" cy="338553"/>
          </a:xfrm>
          <a:prstGeom prst="rect">
            <a:avLst/>
          </a:prstGeom>
        </p:spPr>
        <p:txBody>
          <a:bodyPr wrap="none">
            <a:spAutoFit/>
          </a:bodyPr>
          <a:lstStyle/>
          <a:p>
            <a:pPr algn="ctr"/>
            <a:r>
              <a:rPr lang="en-US" altLang="zh-CN" sz="1600" dirty="0" smtClean="0">
                <a:latin typeface="Arial"/>
                <a:cs typeface="Arial"/>
              </a:rPr>
              <a:t>sparrow</a:t>
            </a:r>
            <a:endParaRPr lang="zh-CN" altLang="en-US" sz="1600" dirty="0">
              <a:latin typeface="Arial"/>
              <a:cs typeface="Arial"/>
            </a:endParaRPr>
          </a:p>
        </p:txBody>
      </p:sp>
      <p:pic>
        <p:nvPicPr>
          <p:cNvPr id="207" name="Picture 206" descr="http://www.audubon.org/sites/default/files/Indigo_Bunting_c22-37-204_l_1.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421028" y="6724173"/>
            <a:ext cx="1165972" cy="102805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8" descr="http://upload.wikimedia.org/wikipedia/commons/c/c7/Baya_Weaver_001.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421028" y="8479009"/>
            <a:ext cx="1165972" cy="88889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descr="http://www.allaboutbirds.org/guide/PHOTO/LARGE/american_goldfinch_glamour12.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421028" y="9811496"/>
            <a:ext cx="1165972" cy="933681"/>
          </a:xfrm>
          <a:prstGeom prst="rect">
            <a:avLst/>
          </a:prstGeom>
          <a:noFill/>
          <a:extLst>
            <a:ext uri="{909E8E84-426E-40dd-AFC4-6F175D3DCCD1}">
              <a14:hiddenFill xmlns:a14="http://schemas.microsoft.com/office/drawing/2010/main">
                <a:solidFill>
                  <a:srgbClr val="FFFFFF"/>
                </a:solidFill>
              </a14:hiddenFill>
            </a:ext>
          </a:extLst>
        </p:spPr>
      </p:pic>
      <p:sp>
        <p:nvSpPr>
          <p:cNvPr id="210" name="矩形 53"/>
          <p:cNvSpPr/>
          <p:nvPr/>
        </p:nvSpPr>
        <p:spPr>
          <a:xfrm>
            <a:off x="1507905" y="10711811"/>
            <a:ext cx="1006005" cy="338553"/>
          </a:xfrm>
          <a:prstGeom prst="rect">
            <a:avLst/>
          </a:prstGeom>
        </p:spPr>
        <p:txBody>
          <a:bodyPr wrap="none">
            <a:spAutoFit/>
          </a:bodyPr>
          <a:lstStyle/>
          <a:p>
            <a:pPr algn="ctr"/>
            <a:r>
              <a:rPr lang="en-US" altLang="zh-CN" sz="1600" dirty="0" smtClean="0">
                <a:latin typeface="Arial"/>
                <a:cs typeface="Arial"/>
              </a:rPr>
              <a:t>goldfinch</a:t>
            </a:r>
            <a:endParaRPr lang="zh-CN" altLang="en-US" sz="1600" dirty="0">
              <a:latin typeface="Arial"/>
              <a:cs typeface="Arial"/>
            </a:endParaRPr>
          </a:p>
        </p:txBody>
      </p:sp>
      <p:grpSp>
        <p:nvGrpSpPr>
          <p:cNvPr id="7" name="Group 6"/>
          <p:cNvGrpSpPr/>
          <p:nvPr/>
        </p:nvGrpSpPr>
        <p:grpSpPr>
          <a:xfrm>
            <a:off x="1403828" y="3231633"/>
            <a:ext cx="1336023" cy="1317666"/>
            <a:chOff x="1403828" y="3194402"/>
            <a:chExt cx="1336023" cy="1317666"/>
          </a:xfrm>
        </p:grpSpPr>
        <p:pic>
          <p:nvPicPr>
            <p:cNvPr id="211" name="Picture 2" descr="http://upload.wikimedia.org/wikipedia/commons/3/30/Carpodacus_mexicanus_-Madison,_Wisconsin,_USA-8.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421028" y="3194402"/>
              <a:ext cx="1165972" cy="962860"/>
            </a:xfrm>
            <a:prstGeom prst="rect">
              <a:avLst/>
            </a:prstGeom>
            <a:noFill/>
            <a:extLst>
              <a:ext uri="{909E8E84-426E-40dd-AFC4-6F175D3DCCD1}">
                <a14:hiddenFill xmlns:a14="http://schemas.microsoft.com/office/drawing/2010/main">
                  <a:solidFill>
                    <a:srgbClr val="FFFFFF"/>
                  </a:solidFill>
                </a14:hiddenFill>
              </a:ext>
            </a:extLst>
          </p:spPr>
        </p:pic>
        <p:sp>
          <p:nvSpPr>
            <p:cNvPr id="212" name="矩形 1064"/>
            <p:cNvSpPr/>
            <p:nvPr/>
          </p:nvSpPr>
          <p:spPr>
            <a:xfrm>
              <a:off x="1403828" y="4173515"/>
              <a:ext cx="1336023" cy="338553"/>
            </a:xfrm>
            <a:prstGeom prst="rect">
              <a:avLst/>
            </a:prstGeom>
          </p:spPr>
          <p:txBody>
            <a:bodyPr wrap="none">
              <a:spAutoFit/>
            </a:bodyPr>
            <a:lstStyle/>
            <a:p>
              <a:pPr algn="ctr"/>
              <a:r>
                <a:rPr lang="en-US" altLang="zh-CN" sz="1600" b="1" dirty="0" smtClean="0">
                  <a:latin typeface="Arial"/>
                  <a:cs typeface="Arial"/>
                </a:rPr>
                <a:t>house finch</a:t>
              </a:r>
              <a:endParaRPr lang="zh-CN" altLang="en-US" sz="1600" b="1" dirty="0">
                <a:latin typeface="Arial"/>
                <a:cs typeface="Arial"/>
              </a:endParaRPr>
            </a:p>
          </p:txBody>
        </p:sp>
      </p:grpSp>
      <p:sp>
        <p:nvSpPr>
          <p:cNvPr id="158" name="矩形 222"/>
          <p:cNvSpPr/>
          <p:nvPr/>
        </p:nvSpPr>
        <p:spPr>
          <a:xfrm rot="16200000">
            <a:off x="-1520185" y="8156723"/>
            <a:ext cx="4170433" cy="461665"/>
          </a:xfrm>
          <a:prstGeom prst="rect">
            <a:avLst/>
          </a:prstGeom>
        </p:spPr>
        <p:txBody>
          <a:bodyPr wrap="none">
            <a:spAutoFit/>
          </a:bodyPr>
          <a:lstStyle/>
          <a:p>
            <a:r>
              <a:rPr lang="en-US" altLang="zh-CN" sz="2400" dirty="0" smtClean="0">
                <a:latin typeface="Arial"/>
                <a:cs typeface="Arial"/>
              </a:rPr>
              <a:t>Similar/Confusing Categories</a:t>
            </a:r>
            <a:endParaRPr lang="zh-CN" altLang="en-US" sz="2400" dirty="0">
              <a:latin typeface="Arial"/>
              <a:cs typeface="Arial"/>
            </a:endParaRPr>
          </a:p>
        </p:txBody>
      </p:sp>
      <p:sp>
        <p:nvSpPr>
          <p:cNvPr id="161" name="矩形 1036"/>
          <p:cNvSpPr/>
          <p:nvPr/>
        </p:nvSpPr>
        <p:spPr>
          <a:xfrm>
            <a:off x="7257577" y="6107975"/>
            <a:ext cx="857827" cy="338554"/>
          </a:xfrm>
          <a:prstGeom prst="rect">
            <a:avLst/>
          </a:prstGeom>
        </p:spPr>
        <p:txBody>
          <a:bodyPr wrap="none">
            <a:spAutoFit/>
          </a:bodyPr>
          <a:lstStyle/>
          <a:p>
            <a:pPr algn="ctr"/>
            <a:r>
              <a:rPr lang="en-US" altLang="zh-CN" sz="1600" dirty="0" smtClean="0">
                <a:latin typeface="Arial"/>
                <a:cs typeface="Arial"/>
              </a:rPr>
              <a:t>banyan</a:t>
            </a:r>
            <a:endParaRPr lang="zh-CN" altLang="en-US" sz="1600" dirty="0">
              <a:latin typeface="Arial"/>
              <a:cs typeface="Arial"/>
            </a:endParaRPr>
          </a:p>
        </p:txBody>
      </p:sp>
      <p:pic>
        <p:nvPicPr>
          <p:cNvPr id="162" name="Picture 38" descr="http://upload.wikimedia.org/wikipedia/commons/9/99/Village_banyan.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078914" y="5317832"/>
            <a:ext cx="1165972" cy="852533"/>
          </a:xfrm>
          <a:prstGeom prst="rect">
            <a:avLst/>
          </a:prstGeom>
          <a:noFill/>
          <a:extLst>
            <a:ext uri="{909E8E84-426E-40dd-AFC4-6F175D3DCCD1}">
              <a14:hiddenFill xmlns:a14="http://schemas.microsoft.com/office/drawing/2010/main">
                <a:solidFill>
                  <a:srgbClr val="FFFFFF"/>
                </a:solidFill>
              </a14:hiddenFill>
            </a:ext>
          </a:extLst>
        </p:spPr>
      </p:pic>
      <p:sp>
        <p:nvSpPr>
          <p:cNvPr id="163" name="矩形 1038"/>
          <p:cNvSpPr/>
          <p:nvPr/>
        </p:nvSpPr>
        <p:spPr>
          <a:xfrm>
            <a:off x="7218713" y="7786912"/>
            <a:ext cx="948898" cy="338554"/>
          </a:xfrm>
          <a:prstGeom prst="rect">
            <a:avLst/>
          </a:prstGeom>
        </p:spPr>
        <p:txBody>
          <a:bodyPr wrap="none">
            <a:spAutoFit/>
          </a:bodyPr>
          <a:lstStyle/>
          <a:p>
            <a:pPr algn="ctr"/>
            <a:r>
              <a:rPr lang="en-US" altLang="zh-CN" sz="1600" dirty="0" smtClean="0">
                <a:latin typeface="Arial"/>
                <a:cs typeface="Arial"/>
              </a:rPr>
              <a:t>buckeye</a:t>
            </a:r>
            <a:endParaRPr lang="zh-CN" altLang="en-US" sz="1600" dirty="0">
              <a:latin typeface="Arial"/>
              <a:cs typeface="Arial"/>
            </a:endParaRPr>
          </a:p>
        </p:txBody>
      </p:sp>
      <p:pic>
        <p:nvPicPr>
          <p:cNvPr id="164" name="Picture 40" descr="http://www.ohio-nature.com/image-files/buckeye-nuts-lg2.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78914" y="6898489"/>
            <a:ext cx="1165972" cy="853736"/>
          </a:xfrm>
          <a:prstGeom prst="rect">
            <a:avLst/>
          </a:prstGeom>
          <a:noFill/>
          <a:extLst>
            <a:ext uri="{909E8E84-426E-40dd-AFC4-6F175D3DCCD1}">
              <a14:hiddenFill xmlns:a14="http://schemas.microsoft.com/office/drawing/2010/main">
                <a:solidFill>
                  <a:srgbClr val="FFFFFF"/>
                </a:solidFill>
              </a14:hiddenFill>
            </a:ext>
          </a:extLst>
        </p:spPr>
      </p:pic>
      <p:sp>
        <p:nvSpPr>
          <p:cNvPr id="165" name="矩形 1040"/>
          <p:cNvSpPr/>
          <p:nvPr/>
        </p:nvSpPr>
        <p:spPr>
          <a:xfrm>
            <a:off x="7258480" y="9318262"/>
            <a:ext cx="812041" cy="338554"/>
          </a:xfrm>
          <a:prstGeom prst="rect">
            <a:avLst/>
          </a:prstGeom>
        </p:spPr>
        <p:txBody>
          <a:bodyPr wrap="none">
            <a:spAutoFit/>
          </a:bodyPr>
          <a:lstStyle/>
          <a:p>
            <a:pPr algn="ctr"/>
            <a:r>
              <a:rPr lang="en-US" altLang="zh-CN" sz="1600" dirty="0" smtClean="0">
                <a:latin typeface="Arial"/>
                <a:cs typeface="Arial"/>
              </a:rPr>
              <a:t>natural</a:t>
            </a:r>
            <a:endParaRPr lang="zh-CN" altLang="en-US" sz="1600" dirty="0">
              <a:latin typeface="Arial"/>
              <a:cs typeface="Arial"/>
            </a:endParaRPr>
          </a:p>
        </p:txBody>
      </p:sp>
      <p:pic>
        <p:nvPicPr>
          <p:cNvPr id="166" name="Picture 42" descr="http://www.hdwallpapersos.com/wp-content/uploads/2015/02/nature-wallpapers-natural-green-wallpaper-wallpaper.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078914" y="8565516"/>
            <a:ext cx="1165972" cy="802383"/>
          </a:xfrm>
          <a:prstGeom prst="rect">
            <a:avLst/>
          </a:prstGeom>
          <a:noFill/>
          <a:extLst>
            <a:ext uri="{909E8E84-426E-40dd-AFC4-6F175D3DCCD1}">
              <a14:hiddenFill xmlns:a14="http://schemas.microsoft.com/office/drawing/2010/main">
                <a:solidFill>
                  <a:srgbClr val="FFFFFF"/>
                </a:solidFill>
              </a14:hiddenFill>
            </a:ext>
          </a:extLst>
        </p:spPr>
      </p:pic>
      <p:sp>
        <p:nvSpPr>
          <p:cNvPr id="167" name="矩形 1042"/>
          <p:cNvSpPr/>
          <p:nvPr/>
        </p:nvSpPr>
        <p:spPr>
          <a:xfrm>
            <a:off x="7090349" y="10711811"/>
            <a:ext cx="1153982" cy="338554"/>
          </a:xfrm>
          <a:prstGeom prst="rect">
            <a:avLst/>
          </a:prstGeom>
        </p:spPr>
        <p:txBody>
          <a:bodyPr wrap="none">
            <a:spAutoFit/>
          </a:bodyPr>
          <a:lstStyle/>
          <a:p>
            <a:pPr algn="ctr"/>
            <a:r>
              <a:rPr lang="en-US" altLang="zh-CN" sz="1600" dirty="0" smtClean="0">
                <a:latin typeface="Arial"/>
                <a:cs typeface="Arial"/>
              </a:rPr>
              <a:t>tree stump</a:t>
            </a:r>
            <a:endParaRPr lang="zh-CN" altLang="en-US" sz="1600" dirty="0">
              <a:latin typeface="Arial"/>
              <a:cs typeface="Arial"/>
            </a:endParaRPr>
          </a:p>
        </p:txBody>
      </p:sp>
      <p:pic>
        <p:nvPicPr>
          <p:cNvPr id="168" name="Picture 2" descr="http://upload.wikimedia.org/wikipedia/commons/7/78/Desert_de_Retz_Tree_Stump.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078914" y="9889302"/>
            <a:ext cx="1165972" cy="8558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78914" y="3360885"/>
            <a:ext cx="1165972" cy="1059163"/>
            <a:chOff x="7078914" y="3788641"/>
            <a:chExt cx="1165972" cy="1059163"/>
          </a:xfrm>
        </p:grpSpPr>
        <p:sp>
          <p:nvSpPr>
            <p:cNvPr id="169" name="矩形 1034"/>
            <p:cNvSpPr/>
            <p:nvPr/>
          </p:nvSpPr>
          <p:spPr>
            <a:xfrm>
              <a:off x="7387203" y="4509250"/>
              <a:ext cx="561071" cy="338554"/>
            </a:xfrm>
            <a:prstGeom prst="rect">
              <a:avLst/>
            </a:prstGeom>
          </p:spPr>
          <p:txBody>
            <a:bodyPr wrap="none">
              <a:spAutoFit/>
            </a:bodyPr>
            <a:lstStyle/>
            <a:p>
              <a:pPr algn="ctr"/>
              <a:r>
                <a:rPr lang="en-US" altLang="zh-CN" sz="1600" b="1" dirty="0" smtClean="0">
                  <a:latin typeface="Arial"/>
                  <a:cs typeface="Arial"/>
                </a:rPr>
                <a:t>tree</a:t>
              </a:r>
              <a:endParaRPr lang="zh-CN" altLang="en-US" sz="1600" b="1" dirty="0">
                <a:latin typeface="Arial"/>
                <a:cs typeface="Arial"/>
              </a:endParaRPr>
            </a:p>
          </p:txBody>
        </p:sp>
        <p:pic>
          <p:nvPicPr>
            <p:cNvPr id="170" name="Picture 36" descr="http://www.alpharetta.ga.us/files/images/Specimen_Tree_Removal_Page.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078914" y="3788641"/>
              <a:ext cx="1165972" cy="676576"/>
            </a:xfrm>
            <a:prstGeom prst="rect">
              <a:avLst/>
            </a:prstGeom>
            <a:noFill/>
            <a:extLst>
              <a:ext uri="{909E8E84-426E-40dd-AFC4-6F175D3DCCD1}">
                <a14:hiddenFill xmlns:a14="http://schemas.microsoft.com/office/drawing/2010/main">
                  <a:solidFill>
                    <a:srgbClr val="FFFFFF"/>
                  </a:solidFill>
                </a14:hiddenFill>
              </a:ext>
            </a:extLst>
          </p:spPr>
        </p:pic>
      </p:grpSp>
      <p:sp>
        <p:nvSpPr>
          <p:cNvPr id="202" name="椭圆 177"/>
          <p:cNvSpPr/>
          <p:nvPr/>
        </p:nvSpPr>
        <p:spPr>
          <a:xfrm flipV="1">
            <a:off x="6299840" y="7687515"/>
            <a:ext cx="62461" cy="68774"/>
          </a:xfrm>
          <a:prstGeom prst="ellipse">
            <a:avLst/>
          </a:prstGeom>
          <a:solidFill>
            <a:srgbClr val="FFFFFF"/>
          </a:solidFill>
          <a:ln w="38100" cmpd="sng">
            <a:solidFill>
              <a:srgbClr val="CCFF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dirty="0">
              <a:solidFill>
                <a:schemeClr val="tx1"/>
              </a:solidFill>
              <a:latin typeface="Arial"/>
              <a:cs typeface="Arial"/>
            </a:endParaRPr>
          </a:p>
        </p:txBody>
      </p:sp>
      <p:sp>
        <p:nvSpPr>
          <p:cNvPr id="203" name="椭圆 226"/>
          <p:cNvSpPr/>
          <p:nvPr/>
        </p:nvSpPr>
        <p:spPr>
          <a:xfrm flipV="1">
            <a:off x="6482023" y="7687515"/>
            <a:ext cx="62461" cy="68774"/>
          </a:xfrm>
          <a:prstGeom prst="ellipse">
            <a:avLst/>
          </a:prstGeom>
          <a:solidFill>
            <a:srgbClr val="FFFFFF"/>
          </a:solidFill>
          <a:ln w="38100" cmpd="sng">
            <a:solidFill>
              <a:srgbClr val="CCFF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solidFill>
                <a:schemeClr val="tx1"/>
              </a:solidFill>
              <a:latin typeface="Arial"/>
              <a:cs typeface="Arial"/>
            </a:endParaRPr>
          </a:p>
        </p:txBody>
      </p:sp>
      <p:sp>
        <p:nvSpPr>
          <p:cNvPr id="204" name="椭圆 227"/>
          <p:cNvSpPr/>
          <p:nvPr/>
        </p:nvSpPr>
        <p:spPr>
          <a:xfrm flipV="1">
            <a:off x="6664207" y="7687515"/>
            <a:ext cx="62461" cy="68774"/>
          </a:xfrm>
          <a:prstGeom prst="ellipse">
            <a:avLst/>
          </a:prstGeom>
          <a:solidFill>
            <a:srgbClr val="FFFFFF"/>
          </a:solidFill>
          <a:ln w="38100" cmpd="sng">
            <a:solidFill>
              <a:srgbClr val="CCFF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solidFill>
                <a:schemeClr val="tx1"/>
              </a:solidFill>
              <a:latin typeface="Arial"/>
              <a:cs typeface="Arial"/>
            </a:endParaRPr>
          </a:p>
        </p:txBody>
      </p:sp>
      <p:grpSp>
        <p:nvGrpSpPr>
          <p:cNvPr id="270" name="Group 269"/>
          <p:cNvGrpSpPr/>
          <p:nvPr/>
        </p:nvGrpSpPr>
        <p:grpSpPr>
          <a:xfrm>
            <a:off x="10376780" y="5321537"/>
            <a:ext cx="1185479" cy="5728828"/>
            <a:chOff x="10376780" y="6058137"/>
            <a:chExt cx="1185479" cy="5728828"/>
          </a:xfrm>
        </p:grpSpPr>
        <p:pic>
          <p:nvPicPr>
            <p:cNvPr id="172" name="Picture 18" descr="http://wooftown.com/wp-content/uploads/2011/03/Belgian-Malinois-Dog1.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0390106" y="6058137"/>
              <a:ext cx="1165972" cy="848828"/>
            </a:xfrm>
            <a:prstGeom prst="rect">
              <a:avLst/>
            </a:prstGeom>
            <a:noFill/>
            <a:extLst>
              <a:ext uri="{909E8E84-426E-40dd-AFC4-6F175D3DCCD1}">
                <a14:hiddenFill xmlns:a14="http://schemas.microsoft.com/office/drawing/2010/main">
                  <a:solidFill>
                    <a:srgbClr val="FFFFFF"/>
                  </a:solidFill>
                </a14:hiddenFill>
              </a:ext>
            </a:extLst>
          </p:spPr>
        </p:pic>
        <p:sp>
          <p:nvSpPr>
            <p:cNvPr id="173" name="矩形 16"/>
            <p:cNvSpPr/>
            <p:nvPr/>
          </p:nvSpPr>
          <p:spPr>
            <a:xfrm>
              <a:off x="10515951" y="6844575"/>
              <a:ext cx="937276" cy="338554"/>
            </a:xfrm>
            <a:prstGeom prst="rect">
              <a:avLst/>
            </a:prstGeom>
          </p:spPr>
          <p:txBody>
            <a:bodyPr wrap="none">
              <a:spAutoFit/>
            </a:bodyPr>
            <a:lstStyle/>
            <a:p>
              <a:pPr algn="ctr"/>
              <a:r>
                <a:rPr lang="en-US" altLang="zh-CN" sz="1600" dirty="0" err="1" smtClean="0">
                  <a:latin typeface="Arial"/>
                  <a:cs typeface="Arial"/>
                </a:rPr>
                <a:t>malinois</a:t>
              </a:r>
              <a:endParaRPr lang="zh-CN" altLang="en-US" sz="1600" dirty="0">
                <a:latin typeface="Arial"/>
                <a:cs typeface="Arial"/>
              </a:endParaRPr>
            </a:p>
          </p:txBody>
        </p:sp>
        <p:sp>
          <p:nvSpPr>
            <p:cNvPr id="174" name="矩形 17"/>
            <p:cNvSpPr/>
            <p:nvPr/>
          </p:nvSpPr>
          <p:spPr>
            <a:xfrm>
              <a:off x="10439631" y="8504408"/>
              <a:ext cx="1040269" cy="494494"/>
            </a:xfrm>
            <a:prstGeom prst="rect">
              <a:avLst/>
            </a:prstGeom>
          </p:spPr>
          <p:txBody>
            <a:bodyPr wrap="none">
              <a:spAutoFit/>
            </a:bodyPr>
            <a:lstStyle/>
            <a:p>
              <a:pPr algn="ctr">
                <a:lnSpc>
                  <a:spcPct val="80000"/>
                </a:lnSpc>
              </a:pPr>
              <a:r>
                <a:rPr lang="en-US" altLang="zh-CN" sz="1600" dirty="0" err="1" smtClean="0">
                  <a:latin typeface="Arial"/>
                  <a:cs typeface="Arial"/>
                </a:rPr>
                <a:t>german</a:t>
              </a:r>
              <a:endParaRPr lang="en-US" altLang="zh-CN" sz="1600" dirty="0" smtClean="0">
                <a:latin typeface="Arial"/>
                <a:cs typeface="Arial"/>
              </a:endParaRPr>
            </a:p>
            <a:p>
              <a:pPr algn="ctr">
                <a:lnSpc>
                  <a:spcPct val="80000"/>
                </a:lnSpc>
              </a:pPr>
              <a:r>
                <a:rPr lang="en-US" altLang="zh-CN" sz="1600" dirty="0" smtClean="0">
                  <a:latin typeface="Arial"/>
                  <a:cs typeface="Arial"/>
                </a:rPr>
                <a:t>shepherd</a:t>
              </a:r>
              <a:endParaRPr lang="zh-CN" altLang="en-US" sz="1600" dirty="0">
                <a:latin typeface="Arial"/>
                <a:cs typeface="Arial"/>
              </a:endParaRPr>
            </a:p>
          </p:txBody>
        </p:sp>
        <p:pic>
          <p:nvPicPr>
            <p:cNvPr id="175" name="Picture 174" descr="http://static-ams.ebayclassifieds.com/1412170820/img/category_info/pets/dogs-puppies/german-shepherd.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0376780" y="7650342"/>
              <a:ext cx="1165972" cy="857587"/>
            </a:xfrm>
            <a:prstGeom prst="rect">
              <a:avLst/>
            </a:prstGeom>
            <a:noFill/>
            <a:extLst>
              <a:ext uri="{909E8E84-426E-40dd-AFC4-6F175D3DCCD1}">
                <a14:hiddenFill xmlns:a14="http://schemas.microsoft.com/office/drawing/2010/main">
                  <a:solidFill>
                    <a:srgbClr val="FFFFFF"/>
                  </a:solidFill>
                </a14:hiddenFill>
              </a:ext>
            </a:extLst>
          </p:spPr>
        </p:pic>
        <p:sp>
          <p:nvSpPr>
            <p:cNvPr id="176" name="矩形 18"/>
            <p:cNvSpPr/>
            <p:nvPr/>
          </p:nvSpPr>
          <p:spPr>
            <a:xfrm>
              <a:off x="10390143" y="10054862"/>
              <a:ext cx="1172116" cy="338554"/>
            </a:xfrm>
            <a:prstGeom prst="rect">
              <a:avLst/>
            </a:prstGeom>
          </p:spPr>
          <p:txBody>
            <a:bodyPr wrap="none">
              <a:spAutoFit/>
            </a:bodyPr>
            <a:lstStyle/>
            <a:p>
              <a:pPr algn="ctr"/>
              <a:r>
                <a:rPr lang="en-US" altLang="zh-CN" sz="1600" dirty="0" smtClean="0">
                  <a:latin typeface="Arial"/>
                  <a:cs typeface="Arial"/>
                </a:rPr>
                <a:t>bull mastiff</a:t>
              </a:r>
              <a:endParaRPr lang="zh-CN" altLang="en-US" sz="1600" dirty="0">
                <a:latin typeface="Arial"/>
                <a:cs typeface="Arial"/>
              </a:endParaRPr>
            </a:p>
          </p:txBody>
        </p:sp>
        <p:pic>
          <p:nvPicPr>
            <p:cNvPr id="177" name="Picture 22" descr="http://www.bullytree.com/wp-content/uploads/2014/09/Very-Nice-Bullmastiff.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390106" y="9246485"/>
              <a:ext cx="1165972" cy="858014"/>
            </a:xfrm>
            <a:prstGeom prst="rect">
              <a:avLst/>
            </a:prstGeom>
            <a:noFill/>
            <a:extLst>
              <a:ext uri="{909E8E84-426E-40dd-AFC4-6F175D3DCCD1}">
                <a14:hiddenFill xmlns:a14="http://schemas.microsoft.com/office/drawing/2010/main">
                  <a:solidFill>
                    <a:srgbClr val="FFFFFF"/>
                  </a:solidFill>
                </a14:hiddenFill>
              </a:ext>
            </a:extLst>
          </p:spPr>
        </p:pic>
        <p:sp>
          <p:nvSpPr>
            <p:cNvPr id="178" name="矩形 19"/>
            <p:cNvSpPr/>
            <p:nvPr/>
          </p:nvSpPr>
          <p:spPr>
            <a:xfrm>
              <a:off x="10426869" y="11448411"/>
              <a:ext cx="1108597" cy="338554"/>
            </a:xfrm>
            <a:prstGeom prst="rect">
              <a:avLst/>
            </a:prstGeom>
          </p:spPr>
          <p:txBody>
            <a:bodyPr wrap="none">
              <a:spAutoFit/>
            </a:bodyPr>
            <a:lstStyle/>
            <a:p>
              <a:pPr algn="ctr"/>
              <a:r>
                <a:rPr lang="en-US" altLang="zh-CN" sz="1600" dirty="0" err="1" smtClean="0">
                  <a:latin typeface="Arial"/>
                  <a:cs typeface="Arial"/>
                </a:rPr>
                <a:t>doberman</a:t>
              </a:r>
              <a:endParaRPr lang="zh-CN" altLang="en-US" sz="1600" dirty="0">
                <a:latin typeface="Arial"/>
                <a:cs typeface="Arial"/>
              </a:endParaRPr>
            </a:p>
          </p:txBody>
        </p:sp>
        <p:pic>
          <p:nvPicPr>
            <p:cNvPr id="179" name="Picture 24" descr="http://www.hdwallpaperscool.com/wp-content/uploads/2013/11/Doberman-barking-hd-wallpapers-high-resolution-pictures-wide-screen-desktop-background-images..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0390106" y="10625902"/>
              <a:ext cx="1165972" cy="855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1" name="Group 270"/>
          <p:cNvGrpSpPr/>
          <p:nvPr/>
        </p:nvGrpSpPr>
        <p:grpSpPr>
          <a:xfrm>
            <a:off x="10390106" y="3269808"/>
            <a:ext cx="1165972" cy="1241316"/>
            <a:chOff x="10390106" y="3606488"/>
            <a:chExt cx="1165972" cy="1241316"/>
          </a:xfrm>
        </p:grpSpPr>
        <p:pic>
          <p:nvPicPr>
            <p:cNvPr id="180" name="Picture 16" descr="http://www.fordogtrainers.com/ProductImages/pictures/dog-muzzle/wire-dog-muzzle/on-dog/labrador/labrador-muzzle-dog-muzzle-wire.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390106" y="3606488"/>
              <a:ext cx="1165972" cy="858729"/>
            </a:xfrm>
            <a:prstGeom prst="rect">
              <a:avLst/>
            </a:prstGeom>
            <a:noFill/>
            <a:extLst>
              <a:ext uri="{909E8E84-426E-40dd-AFC4-6F175D3DCCD1}">
                <a14:hiddenFill xmlns:a14="http://schemas.microsoft.com/office/drawing/2010/main">
                  <a:solidFill>
                    <a:srgbClr val="FFFFFF"/>
                  </a:solidFill>
                </a14:hiddenFill>
              </a:ext>
            </a:extLst>
          </p:spPr>
        </p:pic>
        <p:sp>
          <p:nvSpPr>
            <p:cNvPr id="181" name="矩形 61"/>
            <p:cNvSpPr/>
            <p:nvPr/>
          </p:nvSpPr>
          <p:spPr>
            <a:xfrm>
              <a:off x="10581150" y="4509250"/>
              <a:ext cx="868747" cy="338554"/>
            </a:xfrm>
            <a:prstGeom prst="rect">
              <a:avLst/>
            </a:prstGeom>
          </p:spPr>
          <p:txBody>
            <a:bodyPr wrap="none">
              <a:spAutoFit/>
            </a:bodyPr>
            <a:lstStyle/>
            <a:p>
              <a:pPr algn="ctr"/>
              <a:r>
                <a:rPr lang="en-US" altLang="zh-CN" sz="1600" b="1" dirty="0" smtClean="0">
                  <a:latin typeface="Arial"/>
                  <a:cs typeface="Arial"/>
                </a:rPr>
                <a:t>muzzle</a:t>
              </a:r>
              <a:endParaRPr lang="zh-CN" altLang="en-US" sz="1600" b="1" dirty="0">
                <a:latin typeface="Arial"/>
                <a:cs typeface="Arial"/>
              </a:endParaRPr>
            </a:p>
          </p:txBody>
        </p:sp>
      </p:grpSp>
      <p:grpSp>
        <p:nvGrpSpPr>
          <p:cNvPr id="189" name="Group 188"/>
          <p:cNvGrpSpPr/>
          <p:nvPr/>
        </p:nvGrpSpPr>
        <p:grpSpPr>
          <a:xfrm>
            <a:off x="8693623" y="5209906"/>
            <a:ext cx="1245453" cy="5840458"/>
            <a:chOff x="6270833" y="1963128"/>
            <a:chExt cx="911617" cy="3882560"/>
          </a:xfrm>
        </p:grpSpPr>
        <p:sp>
          <p:nvSpPr>
            <p:cNvPr id="193" name="矩形 5"/>
            <p:cNvSpPr/>
            <p:nvPr/>
          </p:nvSpPr>
          <p:spPr>
            <a:xfrm>
              <a:off x="6270833" y="3676244"/>
              <a:ext cx="911617" cy="225060"/>
            </a:xfrm>
            <a:prstGeom prst="rect">
              <a:avLst/>
            </a:prstGeom>
          </p:spPr>
          <p:txBody>
            <a:bodyPr wrap="none">
              <a:spAutoFit/>
            </a:bodyPr>
            <a:lstStyle/>
            <a:p>
              <a:pPr algn="ctr"/>
              <a:r>
                <a:rPr lang="en-US" altLang="zh-CN" sz="1600" dirty="0" smtClean="0">
                  <a:latin typeface="Arial"/>
                  <a:cs typeface="Arial"/>
                </a:rPr>
                <a:t>wood rabbit</a:t>
              </a:r>
              <a:endParaRPr lang="zh-CN" altLang="en-US" sz="1600" dirty="0">
                <a:latin typeface="Arial"/>
                <a:cs typeface="Arial"/>
              </a:endParaRPr>
            </a:p>
          </p:txBody>
        </p:sp>
        <p:grpSp>
          <p:nvGrpSpPr>
            <p:cNvPr id="194" name="Group 193"/>
            <p:cNvGrpSpPr/>
            <p:nvPr/>
          </p:nvGrpSpPr>
          <p:grpSpPr>
            <a:xfrm>
              <a:off x="6301725" y="1963128"/>
              <a:ext cx="853440" cy="3882560"/>
              <a:chOff x="6301725" y="1963128"/>
              <a:chExt cx="853440" cy="3882560"/>
            </a:xfrm>
          </p:grpSpPr>
          <p:sp>
            <p:nvSpPr>
              <p:cNvPr id="195" name="矩形 4"/>
              <p:cNvSpPr/>
              <p:nvPr/>
            </p:nvSpPr>
            <p:spPr>
              <a:xfrm>
                <a:off x="6517736" y="2560137"/>
                <a:ext cx="435759" cy="225060"/>
              </a:xfrm>
              <a:prstGeom prst="rect">
                <a:avLst/>
              </a:prstGeom>
            </p:spPr>
            <p:txBody>
              <a:bodyPr wrap="none">
                <a:spAutoFit/>
              </a:bodyPr>
              <a:lstStyle/>
              <a:p>
                <a:pPr algn="ctr"/>
                <a:r>
                  <a:rPr lang="en-US" altLang="zh-CN" sz="1600" dirty="0" smtClean="0">
                    <a:latin typeface="Arial"/>
                    <a:cs typeface="Arial"/>
                  </a:rPr>
                  <a:t>hare</a:t>
                </a:r>
                <a:endParaRPr lang="zh-CN" altLang="en-US" sz="1600" dirty="0">
                  <a:latin typeface="Arial"/>
                  <a:cs typeface="Arial"/>
                </a:endParaRPr>
              </a:p>
            </p:txBody>
          </p:sp>
          <p:pic>
            <p:nvPicPr>
              <p:cNvPr id="196" name="Picture 6" descr="https://choosetherightwords.files.wordpress.com/2013/12/hare.jp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301725" y="1963128"/>
                <a:ext cx="853440" cy="638484"/>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8" descr="http://www.wildapples.com/images/webpic/bunnygarden.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301725" y="3090657"/>
                <a:ext cx="853440" cy="562528"/>
              </a:xfrm>
              <a:prstGeom prst="rect">
                <a:avLst/>
              </a:prstGeom>
              <a:noFill/>
              <a:extLst>
                <a:ext uri="{909E8E84-426E-40dd-AFC4-6F175D3DCCD1}">
                  <a14:hiddenFill xmlns:a14="http://schemas.microsoft.com/office/drawing/2010/main">
                    <a:solidFill>
                      <a:srgbClr val="FFFFFF"/>
                    </a:solidFill>
                  </a14:hiddenFill>
                </a:ext>
              </a:extLst>
            </p:spPr>
          </p:pic>
          <p:sp>
            <p:nvSpPr>
              <p:cNvPr id="198" name="矩形 6"/>
              <p:cNvSpPr/>
              <p:nvPr/>
            </p:nvSpPr>
            <p:spPr>
              <a:xfrm>
                <a:off x="6444866" y="4694239"/>
                <a:ext cx="602812" cy="225060"/>
              </a:xfrm>
              <a:prstGeom prst="rect">
                <a:avLst/>
              </a:prstGeom>
            </p:spPr>
            <p:txBody>
              <a:bodyPr wrap="none">
                <a:spAutoFit/>
              </a:bodyPr>
              <a:lstStyle/>
              <a:p>
                <a:pPr algn="ctr"/>
                <a:r>
                  <a:rPr lang="en-US" altLang="zh-CN" sz="1600" dirty="0" smtClean="0">
                    <a:latin typeface="Arial"/>
                    <a:cs typeface="Arial"/>
                  </a:rPr>
                  <a:t>angora</a:t>
                </a:r>
                <a:endParaRPr lang="zh-CN" altLang="en-US" sz="1600" dirty="0">
                  <a:latin typeface="Arial"/>
                  <a:cs typeface="Arial"/>
                </a:endParaRPr>
              </a:p>
            </p:txBody>
          </p:sp>
          <p:pic>
            <p:nvPicPr>
              <p:cNvPr id="199" name="Picture 10" descr="http://zilredloh.com/wp-content/uploads/2012/02/english_angora_rabbits_02.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6301725" y="4068665"/>
                <a:ext cx="853440" cy="658571"/>
              </a:xfrm>
              <a:prstGeom prst="rect">
                <a:avLst/>
              </a:prstGeom>
              <a:noFill/>
              <a:extLst>
                <a:ext uri="{909E8E84-426E-40dd-AFC4-6F175D3DCCD1}">
                  <a14:hiddenFill xmlns:a14="http://schemas.microsoft.com/office/drawing/2010/main">
                    <a:solidFill>
                      <a:srgbClr val="FFFFFF"/>
                    </a:solidFill>
                  </a14:hiddenFill>
                </a:ext>
              </a:extLst>
            </p:spPr>
          </p:pic>
          <p:sp>
            <p:nvSpPr>
              <p:cNvPr id="200" name="矩形 7"/>
              <p:cNvSpPr/>
              <p:nvPr/>
            </p:nvSpPr>
            <p:spPr>
              <a:xfrm>
                <a:off x="6419274" y="5620628"/>
                <a:ext cx="636032" cy="225060"/>
              </a:xfrm>
              <a:prstGeom prst="rect">
                <a:avLst/>
              </a:prstGeom>
            </p:spPr>
            <p:txBody>
              <a:bodyPr wrap="none">
                <a:spAutoFit/>
              </a:bodyPr>
              <a:lstStyle/>
              <a:p>
                <a:pPr algn="ctr"/>
                <a:r>
                  <a:rPr lang="en-US" altLang="zh-CN" sz="1600" dirty="0" smtClean="0">
                    <a:latin typeface="Arial"/>
                    <a:cs typeface="Arial"/>
                  </a:rPr>
                  <a:t>wallaby</a:t>
                </a:r>
                <a:endParaRPr lang="zh-CN" altLang="en-US" sz="1600" dirty="0">
                  <a:latin typeface="Arial"/>
                  <a:cs typeface="Arial"/>
                </a:endParaRPr>
              </a:p>
            </p:txBody>
          </p:sp>
          <p:pic>
            <p:nvPicPr>
              <p:cNvPr id="201" name="Picture 12" descr="http://www.ryanphotographic.com/images/JPEGS/Macropus%20rufogriseus%20Red-necked%20wallaby%20Brisbane,%20Australia-2913%20low%20res.jp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301725" y="5087220"/>
                <a:ext cx="853440" cy="55558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0" name="Group 189"/>
          <p:cNvGrpSpPr/>
          <p:nvPr/>
        </p:nvGrpSpPr>
        <p:grpSpPr>
          <a:xfrm>
            <a:off x="8735824" y="3289141"/>
            <a:ext cx="1165971" cy="1202651"/>
            <a:chOff x="6301725" y="433259"/>
            <a:chExt cx="853440" cy="799486"/>
          </a:xfrm>
        </p:grpSpPr>
        <p:pic>
          <p:nvPicPr>
            <p:cNvPr id="191" name="Picture 4" descr="http://upload.wikimedia.org/wikipedia/commons/a/a5/European_Rabbit,_Lake_District,_UK_-_August_2011.jp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301725" y="433259"/>
              <a:ext cx="853440" cy="545153"/>
            </a:xfrm>
            <a:prstGeom prst="rect">
              <a:avLst/>
            </a:prstGeom>
            <a:noFill/>
            <a:extLst>
              <a:ext uri="{909E8E84-426E-40dd-AFC4-6F175D3DCCD1}">
                <a14:hiddenFill xmlns:a14="http://schemas.microsoft.com/office/drawing/2010/main">
                  <a:solidFill>
                    <a:srgbClr val="FFFFFF"/>
                  </a:solidFill>
                </a14:hiddenFill>
              </a:ext>
            </a:extLst>
          </p:spPr>
        </p:pic>
        <p:sp>
          <p:nvSpPr>
            <p:cNvPr id="192" name="矩形 3"/>
            <p:cNvSpPr/>
            <p:nvPr/>
          </p:nvSpPr>
          <p:spPr>
            <a:xfrm>
              <a:off x="6443315" y="1007684"/>
              <a:ext cx="552359" cy="225061"/>
            </a:xfrm>
            <a:prstGeom prst="rect">
              <a:avLst/>
            </a:prstGeom>
          </p:spPr>
          <p:txBody>
            <a:bodyPr wrap="none">
              <a:spAutoFit/>
            </a:bodyPr>
            <a:lstStyle/>
            <a:p>
              <a:pPr algn="ctr"/>
              <a:r>
                <a:rPr lang="en-US" altLang="zh-CN" sz="1600" b="1" dirty="0" smtClean="0">
                  <a:latin typeface="Arial"/>
                  <a:cs typeface="Arial"/>
                </a:rPr>
                <a:t>rabbit</a:t>
              </a:r>
              <a:endParaRPr lang="zh-CN" altLang="en-US" sz="1600" b="1" dirty="0">
                <a:latin typeface="Arial"/>
                <a:cs typeface="Arial"/>
              </a:endParaRPr>
            </a:p>
          </p:txBody>
        </p:sp>
      </p:grpSp>
      <p:sp>
        <p:nvSpPr>
          <p:cNvPr id="186" name="椭圆 177"/>
          <p:cNvSpPr/>
          <p:nvPr/>
        </p:nvSpPr>
        <p:spPr>
          <a:xfrm flipV="1">
            <a:off x="11886789" y="7687515"/>
            <a:ext cx="62461" cy="68774"/>
          </a:xfrm>
          <a:prstGeom prst="ellipse">
            <a:avLst/>
          </a:prstGeom>
          <a:solidFill>
            <a:srgbClr val="FFFFFF"/>
          </a:solidFill>
          <a:ln w="38100" cmpd="sng">
            <a:solidFill>
              <a:srgbClr val="CCFF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dirty="0">
              <a:solidFill>
                <a:schemeClr val="tx1"/>
              </a:solidFill>
              <a:latin typeface="Arial"/>
              <a:cs typeface="Arial"/>
            </a:endParaRPr>
          </a:p>
        </p:txBody>
      </p:sp>
      <p:sp>
        <p:nvSpPr>
          <p:cNvPr id="187" name="椭圆 226"/>
          <p:cNvSpPr/>
          <p:nvPr/>
        </p:nvSpPr>
        <p:spPr>
          <a:xfrm flipV="1">
            <a:off x="12068961" y="7687515"/>
            <a:ext cx="62461" cy="68774"/>
          </a:xfrm>
          <a:prstGeom prst="ellipse">
            <a:avLst/>
          </a:prstGeom>
          <a:solidFill>
            <a:srgbClr val="FFFFFF"/>
          </a:solidFill>
          <a:ln w="38100" cmpd="sng">
            <a:solidFill>
              <a:srgbClr val="CCFF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solidFill>
                <a:schemeClr val="tx1"/>
              </a:solidFill>
              <a:latin typeface="Arial"/>
              <a:cs typeface="Arial"/>
            </a:endParaRPr>
          </a:p>
        </p:txBody>
      </p:sp>
      <p:sp>
        <p:nvSpPr>
          <p:cNvPr id="188" name="椭圆 227"/>
          <p:cNvSpPr/>
          <p:nvPr/>
        </p:nvSpPr>
        <p:spPr>
          <a:xfrm flipV="1">
            <a:off x="12251096" y="7687515"/>
            <a:ext cx="62461" cy="68774"/>
          </a:xfrm>
          <a:prstGeom prst="ellipse">
            <a:avLst/>
          </a:prstGeom>
          <a:solidFill>
            <a:srgbClr val="FFFFFF"/>
          </a:solidFill>
          <a:ln w="38100" cmpd="sng">
            <a:solidFill>
              <a:srgbClr val="CCFF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solidFill>
                <a:schemeClr val="tx1"/>
              </a:solidFill>
              <a:latin typeface="Arial"/>
              <a:cs typeface="Arial"/>
            </a:endParaRPr>
          </a:p>
        </p:txBody>
      </p:sp>
      <p:sp>
        <p:nvSpPr>
          <p:cNvPr id="273" name="矩形 222"/>
          <p:cNvSpPr/>
          <p:nvPr/>
        </p:nvSpPr>
        <p:spPr>
          <a:xfrm rot="16200000">
            <a:off x="-151722" y="3660923"/>
            <a:ext cx="1433505" cy="461665"/>
          </a:xfrm>
          <a:prstGeom prst="rect">
            <a:avLst/>
          </a:prstGeom>
        </p:spPr>
        <p:txBody>
          <a:bodyPr wrap="none">
            <a:spAutoFit/>
          </a:bodyPr>
          <a:lstStyle/>
          <a:p>
            <a:r>
              <a:rPr lang="en-US" altLang="zh-CN" sz="2400" dirty="0" smtClean="0">
                <a:latin typeface="Arial"/>
                <a:cs typeface="Arial"/>
              </a:rPr>
              <a:t>Category</a:t>
            </a:r>
            <a:endParaRPr lang="zh-CN" altLang="en-US" sz="2400" dirty="0">
              <a:latin typeface="Arial"/>
              <a:cs typeface="Arial"/>
            </a:endParaRPr>
          </a:p>
        </p:txBody>
      </p:sp>
    </p:spTree>
    <p:extLst>
      <p:ext uri="{BB962C8B-B14F-4D97-AF65-F5344CB8AC3E}">
        <p14:creationId xmlns:p14="http://schemas.microsoft.com/office/powerpoint/2010/main" val="2217358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0642 -3.88889E-6 L 0.40069 -0.00138 " pathEditMode="relative" rAng="0" ptsTypes="AA">
                                      <p:cBhvr>
                                        <p:cTn id="10" dur="1000" fill="hold"/>
                                        <p:tgtEl>
                                          <p:spTgt spid="268"/>
                                        </p:tgtEl>
                                        <p:attrNameLst>
                                          <p:attrName>ppt_x</p:attrName>
                                          <p:attrName>ppt_y</p:attrName>
                                        </p:attrNameLst>
                                      </p:cBhvr>
                                      <p:rCtr x="19714" y="-69"/>
                                    </p:animMotion>
                                  </p:childTnLst>
                                </p:cTn>
                              </p:par>
                            </p:childTnLst>
                          </p:cTn>
                        </p:par>
                        <p:par>
                          <p:cTn id="11" fill="hold">
                            <p:stCondLst>
                              <p:cond delay="1000"/>
                            </p:stCondLst>
                            <p:childTnLst>
                              <p:par>
                                <p:cTn id="12" presetID="42" presetClass="path" presetSubtype="0" accel="50000" decel="50000" fill="hold" grpId="2" nodeType="afterEffect">
                                  <p:stCondLst>
                                    <p:cond delay="0"/>
                                  </p:stCondLst>
                                  <p:childTnLst>
                                    <p:animMotion origin="layout" path="M 0.40069 -0.00138 L 0.79696 -0.00277 " pathEditMode="relative" rAng="0" ptsTypes="AA">
                                      <p:cBhvr>
                                        <p:cTn id="13" dur="1000" fill="hold"/>
                                        <p:tgtEl>
                                          <p:spTgt spid="268"/>
                                        </p:tgtEl>
                                        <p:attrNameLst>
                                          <p:attrName>ppt_x</p:attrName>
                                          <p:attrName>ppt_y</p:attrName>
                                        </p:attrNameLst>
                                      </p:cBhvr>
                                      <p:rCtr x="1980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P spid="268" grpId="1" animBg="1"/>
      <p:bldP spid="26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 name="Table 92"/>
          <p:cNvGraphicFramePr>
            <a:graphicFrameLocks noGrp="1"/>
          </p:cNvGraphicFramePr>
          <p:nvPr>
            <p:extLst>
              <p:ext uri="{D42A27DB-BD31-4B8C-83A1-F6EECF244321}">
                <p14:modId xmlns:p14="http://schemas.microsoft.com/office/powerpoint/2010/main" val="111228541"/>
              </p:ext>
            </p:extLst>
          </p:nvPr>
        </p:nvGraphicFramePr>
        <p:xfrm>
          <a:off x="5029200" y="10457109"/>
          <a:ext cx="8229600" cy="1574547"/>
        </p:xfrm>
        <a:graphic>
          <a:graphicData uri="http://schemas.openxmlformats.org/drawingml/2006/table">
            <a:tbl>
              <a:tblPr firstRow="1" bandRow="1">
                <a:tableStyleId>{10A1B5D5-9B99-4C35-A422-299274C87663}</a:tableStyleId>
              </a:tblPr>
              <a:tblGrid>
                <a:gridCol w="2743200"/>
                <a:gridCol w="2743200"/>
                <a:gridCol w="2743200"/>
              </a:tblGrid>
              <a:tr h="575320">
                <a:tc>
                  <a:txBody>
                    <a:bodyPr/>
                    <a:lstStyle/>
                    <a:p>
                      <a:pPr algn="ctr"/>
                      <a:r>
                        <a:rPr lang="en-US" sz="4400" dirty="0" err="1" smtClean="0"/>
                        <a:t>ImageNet</a:t>
                      </a:r>
                      <a:endParaRPr lang="en-US" sz="4400" dirty="0"/>
                    </a:p>
                  </a:txBody>
                  <a:tcPr marL="112998" marR="112998" marT="56499" marB="56499"/>
                </a:tc>
                <a:tc>
                  <a:txBody>
                    <a:bodyPr/>
                    <a:lstStyle/>
                    <a:p>
                      <a:pPr algn="ctr"/>
                      <a:r>
                        <a:rPr lang="en-US" sz="4400" dirty="0" err="1" smtClean="0"/>
                        <a:t>FlickrF</a:t>
                      </a:r>
                      <a:endParaRPr lang="en-US" sz="4400" dirty="0">
                        <a:solidFill>
                          <a:srgbClr val="C4C403"/>
                        </a:solidFill>
                      </a:endParaRPr>
                    </a:p>
                  </a:txBody>
                  <a:tcPr marL="112998" marR="112998" marT="56499" marB="56499"/>
                </a:tc>
                <a:tc>
                  <a:txBody>
                    <a:bodyPr/>
                    <a:lstStyle/>
                    <a:p>
                      <a:pPr algn="ctr"/>
                      <a:r>
                        <a:rPr lang="en-US" sz="4400" dirty="0" smtClean="0"/>
                        <a:t>FlickrG</a:t>
                      </a:r>
                      <a:endParaRPr lang="en-US" sz="4400" dirty="0">
                        <a:solidFill>
                          <a:srgbClr val="C4C403"/>
                        </a:solidFill>
                      </a:endParaRPr>
                    </a:p>
                  </a:txBody>
                  <a:tcPr marL="112998" marR="112998" marT="56499" marB="56499"/>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43.4</a:t>
                      </a:r>
                      <a:endParaRPr lang="en-US" sz="4400" dirty="0">
                        <a:solidFill>
                          <a:srgbClr val="FF0000"/>
                        </a:solidFill>
                      </a:endParaRPr>
                    </a:p>
                  </a:txBody>
                  <a:tcPr marL="112998" marR="112998" marT="56499" marB="56499"/>
                </a:tc>
                <a:tc>
                  <a:txBody>
                    <a:bodyPr/>
                    <a:lstStyle/>
                    <a:p>
                      <a:pPr algn="ctr"/>
                      <a:r>
                        <a:rPr lang="en-US" sz="4400" b="1" dirty="0" smtClean="0"/>
                        <a:t>44.7</a:t>
                      </a:r>
                      <a:endParaRPr lang="en-US" sz="4400" b="1" dirty="0">
                        <a:solidFill>
                          <a:srgbClr val="FF0000"/>
                        </a:solidFill>
                      </a:endParaRPr>
                    </a:p>
                  </a:txBody>
                  <a:tcPr marL="112998" marR="112998" marT="56499" marB="56499"/>
                </a:tc>
              </a:tr>
            </a:tbl>
          </a:graphicData>
        </a:graphic>
      </p:graphicFrame>
      <p:grpSp>
        <p:nvGrpSpPr>
          <p:cNvPr id="59" name="组合 87"/>
          <p:cNvGrpSpPr/>
          <p:nvPr/>
        </p:nvGrpSpPr>
        <p:grpSpPr>
          <a:xfrm>
            <a:off x="14806128" y="7333617"/>
            <a:ext cx="3202472" cy="2158750"/>
            <a:chOff x="8683856" y="3183665"/>
            <a:chExt cx="2280523" cy="1537275"/>
          </a:xfrm>
        </p:grpSpPr>
        <p:cxnSp>
          <p:nvCxnSpPr>
            <p:cNvPr id="60" name="曲线连接符 20"/>
            <p:cNvCxnSpPr>
              <a:stCxn id="69" idx="0"/>
              <a:endCxn id="68" idx="2"/>
            </p:cNvCxnSpPr>
            <p:nvPr/>
          </p:nvCxnSpPr>
          <p:spPr>
            <a:xfrm rot="16200000" flipV="1">
              <a:off x="9551727" y="3740821"/>
              <a:ext cx="967428" cy="422963"/>
            </a:xfrm>
            <a:prstGeom prst="curvedConnector3">
              <a:avLst>
                <a:gd name="adj1" fmla="val 50000"/>
              </a:avLst>
            </a:prstGeom>
            <a:ln w="38100" cmpd="sng">
              <a:solidFill>
                <a:schemeClr val="accent6">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61" name="曲线连接符 153"/>
            <p:cNvCxnSpPr>
              <a:stCxn id="64" idx="2"/>
              <a:endCxn id="65" idx="0"/>
            </p:cNvCxnSpPr>
            <p:nvPr/>
          </p:nvCxnSpPr>
          <p:spPr>
            <a:xfrm rot="16200000" flipH="1">
              <a:off x="9290936" y="3916678"/>
              <a:ext cx="237402" cy="413148"/>
            </a:xfrm>
            <a:prstGeom prst="curvedConnector3">
              <a:avLst>
                <a:gd name="adj1" fmla="val 50000"/>
              </a:avLst>
            </a:prstGeom>
            <a:ln w="38100" cmpd="sng">
              <a:solidFill>
                <a:schemeClr val="accent4">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62" name="曲线连接符 154"/>
            <p:cNvCxnSpPr/>
            <p:nvPr/>
          </p:nvCxnSpPr>
          <p:spPr>
            <a:xfrm rot="5400000" flipH="1" flipV="1">
              <a:off x="9810438" y="3405236"/>
              <a:ext cx="120612" cy="1652440"/>
            </a:xfrm>
            <a:prstGeom prst="curvedConnector3">
              <a:avLst>
                <a:gd name="adj1" fmla="val -63177"/>
              </a:avLst>
            </a:prstGeom>
            <a:ln w="38100" cmpd="sng">
              <a:solidFill>
                <a:srgbClr val="CCFFCC"/>
              </a:solidFill>
            </a:ln>
          </p:spPr>
          <p:style>
            <a:lnRef idx="2">
              <a:schemeClr val="dk1"/>
            </a:lnRef>
            <a:fillRef idx="0">
              <a:schemeClr val="dk1"/>
            </a:fillRef>
            <a:effectRef idx="1">
              <a:schemeClr val="dk1"/>
            </a:effectRef>
            <a:fontRef idx="minor">
              <a:schemeClr val="tx1"/>
            </a:fontRef>
          </p:style>
        </p:cxnSp>
        <p:sp>
          <p:nvSpPr>
            <p:cNvPr id="63" name="文本框 144"/>
            <p:cNvSpPr txBox="1"/>
            <p:nvPr/>
          </p:nvSpPr>
          <p:spPr>
            <a:xfrm>
              <a:off x="10425960" y="3494155"/>
              <a:ext cx="481896"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t</a:t>
              </a:r>
              <a:r>
                <a:rPr lang="en-US" altLang="zh-CN" sz="2000" b="1" dirty="0" smtClean="0"/>
                <a:t>iger</a:t>
              </a:r>
              <a:endParaRPr lang="zh-CN" altLang="en-US" sz="2000" b="1" dirty="0"/>
            </a:p>
          </p:txBody>
        </p:sp>
        <p:sp>
          <p:nvSpPr>
            <p:cNvPr id="64" name="文本框 145"/>
            <p:cNvSpPr txBox="1"/>
            <p:nvPr/>
          </p:nvSpPr>
          <p:spPr>
            <a:xfrm>
              <a:off x="8893044" y="3500456"/>
              <a:ext cx="620038" cy="504095"/>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s</a:t>
              </a:r>
              <a:r>
                <a:rPr lang="en-US" altLang="zh-CN" sz="2000" b="1" dirty="0" smtClean="0"/>
                <a:t>chool </a:t>
              </a:r>
              <a:endParaRPr lang="en-US" altLang="zh-CN" sz="2000" b="1" dirty="0"/>
            </a:p>
            <a:p>
              <a:pPr algn="ctr"/>
              <a:r>
                <a:rPr lang="en-US" altLang="zh-CN" sz="2000" b="1" dirty="0"/>
                <a:t>bus</a:t>
              </a:r>
              <a:endParaRPr lang="zh-CN" altLang="en-US" sz="2000" b="1" dirty="0"/>
            </a:p>
          </p:txBody>
        </p:sp>
        <p:sp>
          <p:nvSpPr>
            <p:cNvPr id="65" name="文本框 146"/>
            <p:cNvSpPr txBox="1"/>
            <p:nvPr/>
          </p:nvSpPr>
          <p:spPr>
            <a:xfrm>
              <a:off x="9416019" y="4241953"/>
              <a:ext cx="400384"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b</a:t>
              </a:r>
              <a:r>
                <a:rPr lang="en-US" altLang="zh-CN" sz="2000" b="1" dirty="0" smtClean="0"/>
                <a:t>us</a:t>
              </a:r>
              <a:endParaRPr lang="zh-CN" altLang="en-US" sz="2000" b="1" dirty="0"/>
            </a:p>
          </p:txBody>
        </p:sp>
        <p:sp>
          <p:nvSpPr>
            <p:cNvPr id="66" name="文本框 147"/>
            <p:cNvSpPr txBox="1"/>
            <p:nvPr/>
          </p:nvSpPr>
          <p:spPr>
            <a:xfrm>
              <a:off x="9831721" y="3874015"/>
              <a:ext cx="361412"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smtClean="0"/>
                <a:t>cat</a:t>
              </a:r>
              <a:endParaRPr lang="zh-CN" altLang="en-US" sz="2000" b="1" dirty="0"/>
            </a:p>
          </p:txBody>
        </p:sp>
        <p:sp>
          <p:nvSpPr>
            <p:cNvPr id="67" name="文本框 148"/>
            <p:cNvSpPr txBox="1"/>
            <p:nvPr/>
          </p:nvSpPr>
          <p:spPr>
            <a:xfrm>
              <a:off x="8683856" y="4155511"/>
              <a:ext cx="643083"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y</a:t>
              </a:r>
              <a:r>
                <a:rPr lang="en-US" altLang="zh-CN" sz="2000" b="1" dirty="0" smtClean="0"/>
                <a:t>ellow</a:t>
              </a:r>
              <a:endParaRPr lang="zh-CN" altLang="en-US" sz="2000" b="1" dirty="0"/>
            </a:p>
          </p:txBody>
        </p:sp>
        <p:sp>
          <p:nvSpPr>
            <p:cNvPr id="68" name="文本框 149"/>
            <p:cNvSpPr txBox="1"/>
            <p:nvPr/>
          </p:nvSpPr>
          <p:spPr>
            <a:xfrm>
              <a:off x="9418829" y="3183665"/>
              <a:ext cx="810261"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b</a:t>
              </a:r>
              <a:r>
                <a:rPr lang="en-US" altLang="zh-CN" sz="2000" b="1" dirty="0" smtClean="0"/>
                <a:t>ill </a:t>
              </a:r>
              <a:r>
                <a:rPr lang="en-US" altLang="zh-CN" sz="2000" b="1" dirty="0"/>
                <a:t>g</a:t>
              </a:r>
              <a:r>
                <a:rPr lang="en-US" altLang="zh-CN" sz="2000" b="1" dirty="0" smtClean="0"/>
                <a:t>ates</a:t>
              </a:r>
              <a:endParaRPr lang="zh-CN" altLang="en-US" sz="2000" b="1" dirty="0"/>
            </a:p>
          </p:txBody>
        </p:sp>
        <p:sp>
          <p:nvSpPr>
            <p:cNvPr id="69" name="文本框 150"/>
            <p:cNvSpPr txBox="1"/>
            <p:nvPr/>
          </p:nvSpPr>
          <p:spPr>
            <a:xfrm>
              <a:off x="9919200" y="4436016"/>
              <a:ext cx="655443"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p</a:t>
              </a:r>
              <a:r>
                <a:rPr lang="en-US" altLang="zh-CN" sz="2000" b="1" dirty="0" smtClean="0"/>
                <a:t>erson</a:t>
              </a:r>
              <a:endParaRPr lang="zh-CN" altLang="en-US" sz="2000" b="1" dirty="0"/>
            </a:p>
          </p:txBody>
        </p:sp>
        <p:sp>
          <p:nvSpPr>
            <p:cNvPr id="70" name="文本框 151"/>
            <p:cNvSpPr txBox="1"/>
            <p:nvPr/>
          </p:nvSpPr>
          <p:spPr>
            <a:xfrm>
              <a:off x="10351297" y="4034899"/>
              <a:ext cx="613082"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defPPr>
                <a:defRPr lang="en-US"/>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2000" dirty="0"/>
                <a:t>l</a:t>
              </a:r>
              <a:r>
                <a:rPr lang="en-US" altLang="zh-CN" sz="2000" dirty="0" smtClean="0"/>
                <a:t>emon</a:t>
              </a:r>
              <a:endParaRPr lang="zh-CN" altLang="en-US" sz="2000" dirty="0"/>
            </a:p>
          </p:txBody>
        </p:sp>
        <p:cxnSp>
          <p:nvCxnSpPr>
            <p:cNvPr id="71" name="曲线连接符 152"/>
            <p:cNvCxnSpPr>
              <a:stCxn id="63" idx="1"/>
              <a:endCxn id="66" idx="0"/>
            </p:cNvCxnSpPr>
            <p:nvPr/>
          </p:nvCxnSpPr>
          <p:spPr>
            <a:xfrm rot="10800000" flipV="1">
              <a:off x="10012427" y="3636616"/>
              <a:ext cx="413533" cy="237398"/>
            </a:xfrm>
            <a:prstGeom prst="curvedConnector2">
              <a:avLst/>
            </a:prstGeom>
            <a:ln w="38100" cmpd="sng">
              <a:solidFill>
                <a:srgbClr val="C4C403"/>
              </a:solidFill>
            </a:ln>
          </p:spPr>
          <p:style>
            <a:lnRef idx="2">
              <a:schemeClr val="dk1"/>
            </a:lnRef>
            <a:fillRef idx="0">
              <a:schemeClr val="dk1"/>
            </a:fillRef>
            <a:effectRef idx="1">
              <a:schemeClr val="dk1"/>
            </a:effectRef>
            <a:fontRef idx="minor">
              <a:schemeClr val="tx1"/>
            </a:fontRef>
          </p:style>
        </p:cxnSp>
      </p:grpSp>
      <p:sp>
        <p:nvSpPr>
          <p:cNvPr id="72" name="TextBox 71"/>
          <p:cNvSpPr txBox="1"/>
          <p:nvPr/>
        </p:nvSpPr>
        <p:spPr>
          <a:xfrm>
            <a:off x="15603343" y="9774416"/>
            <a:ext cx="1296749" cy="1569660"/>
          </a:xfrm>
          <a:prstGeom prst="rect">
            <a:avLst/>
          </a:prstGeom>
          <a:noFill/>
        </p:spPr>
        <p:txBody>
          <a:bodyPr wrap="none" rtlCol="0">
            <a:spAutoFit/>
          </a:bodyPr>
          <a:lstStyle/>
          <a:p>
            <a:pPr algn="ctr"/>
            <a:r>
              <a:rPr lang="en-US" sz="2400" dirty="0" smtClean="0"/>
              <a:t>bus</a:t>
            </a:r>
          </a:p>
          <a:p>
            <a:pPr algn="ctr"/>
            <a:r>
              <a:rPr lang="en-US" sz="2400" dirty="0" smtClean="0"/>
              <a:t>tree</a:t>
            </a:r>
          </a:p>
          <a:p>
            <a:pPr algn="ctr"/>
            <a:r>
              <a:rPr lang="en-US" sz="2400" dirty="0" smtClean="0"/>
              <a:t>lemon</a:t>
            </a:r>
          </a:p>
          <a:p>
            <a:pPr algn="ctr"/>
            <a:r>
              <a:rPr lang="en-US" sz="2400" dirty="0" smtClean="0"/>
              <a:t>bill gates</a:t>
            </a:r>
          </a:p>
        </p:txBody>
      </p:sp>
      <p:cxnSp>
        <p:nvCxnSpPr>
          <p:cNvPr id="73" name="Straight Arrow Connector 72"/>
          <p:cNvCxnSpPr/>
          <p:nvPr/>
        </p:nvCxnSpPr>
        <p:spPr>
          <a:xfrm>
            <a:off x="14561439" y="8191685"/>
            <a:ext cx="344079"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16257479" y="9372603"/>
            <a:ext cx="0" cy="515122"/>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4157582" y="2263363"/>
            <a:ext cx="12724923" cy="2999232"/>
            <a:chOff x="4157582" y="2580843"/>
            <a:chExt cx="12724923" cy="2999232"/>
          </a:xfrm>
        </p:grpSpPr>
        <p:sp>
          <p:nvSpPr>
            <p:cNvPr id="76" name="TextBox 75"/>
            <p:cNvSpPr txBox="1"/>
            <p:nvPr/>
          </p:nvSpPr>
          <p:spPr>
            <a:xfrm>
              <a:off x="15585756" y="3449816"/>
              <a:ext cx="1296749" cy="1569660"/>
            </a:xfrm>
            <a:prstGeom prst="rect">
              <a:avLst/>
            </a:prstGeom>
            <a:noFill/>
          </p:spPr>
          <p:txBody>
            <a:bodyPr wrap="none" rtlCol="0">
              <a:spAutoFit/>
            </a:bodyPr>
            <a:lstStyle/>
            <a:p>
              <a:pPr algn="ctr"/>
              <a:r>
                <a:rPr lang="en-US" sz="2400" dirty="0" smtClean="0"/>
                <a:t>cat</a:t>
              </a:r>
            </a:p>
            <a:p>
              <a:pPr algn="ctr"/>
              <a:r>
                <a:rPr lang="en-US" sz="2400" dirty="0" smtClean="0"/>
                <a:t>bill gates</a:t>
              </a:r>
            </a:p>
            <a:p>
              <a:pPr algn="ctr"/>
              <a:r>
                <a:rPr lang="en-US" sz="2400" dirty="0" smtClean="0"/>
                <a:t>bus</a:t>
              </a:r>
            </a:p>
            <a:p>
              <a:pPr algn="ctr"/>
              <a:r>
                <a:rPr lang="en-US" sz="2400" dirty="0" smtClean="0"/>
                <a:t>yellow</a:t>
              </a:r>
            </a:p>
          </p:txBody>
        </p:sp>
        <p:cxnSp>
          <p:nvCxnSpPr>
            <p:cNvPr id="77" name="Straight Arrow Connector 76"/>
            <p:cNvCxnSpPr/>
            <p:nvPr/>
          </p:nvCxnSpPr>
          <p:spPr>
            <a:xfrm>
              <a:off x="14539070" y="4254685"/>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8" name="Parallelogram 65"/>
            <p:cNvSpPr/>
            <p:nvPr/>
          </p:nvSpPr>
          <p:spPr>
            <a:xfrm>
              <a:off x="13081744" y="33472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9" name="Cube 78"/>
            <p:cNvSpPr/>
            <p:nvPr/>
          </p:nvSpPr>
          <p:spPr>
            <a:xfrm>
              <a:off x="5081807" y="25808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0" name="Cube 79"/>
            <p:cNvSpPr/>
            <p:nvPr/>
          </p:nvSpPr>
          <p:spPr>
            <a:xfrm>
              <a:off x="6035083" y="31191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1" name="Cube 80"/>
            <p:cNvSpPr/>
            <p:nvPr/>
          </p:nvSpPr>
          <p:spPr>
            <a:xfrm>
              <a:off x="7164346" y="34607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2" name="Cube 81"/>
            <p:cNvSpPr/>
            <p:nvPr/>
          </p:nvSpPr>
          <p:spPr>
            <a:xfrm>
              <a:off x="8601590" y="34607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3" name="Cube 82"/>
            <p:cNvSpPr/>
            <p:nvPr/>
          </p:nvSpPr>
          <p:spPr>
            <a:xfrm>
              <a:off x="10068166" y="34461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4" name="Parallelogram 83"/>
            <p:cNvSpPr/>
            <p:nvPr/>
          </p:nvSpPr>
          <p:spPr>
            <a:xfrm>
              <a:off x="11681399" y="33472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85" name="Straight Arrow Connector 84"/>
            <p:cNvCxnSpPr/>
            <p:nvPr/>
          </p:nvCxnSpPr>
          <p:spPr>
            <a:xfrm>
              <a:off x="11681399" y="42546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3143321" y="42546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157582" y="4254685"/>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88" name="Picture 87"/>
          <p:cNvPicPr>
            <a:picLocks noChangeAspect="1"/>
          </p:cNvPicPr>
          <p:nvPr/>
        </p:nvPicPr>
        <p:blipFill>
          <a:blip r:embed="rId3"/>
          <a:stretch>
            <a:fillRect/>
          </a:stretch>
        </p:blipFill>
        <p:spPr>
          <a:xfrm>
            <a:off x="1595721" y="5445785"/>
            <a:ext cx="2318704" cy="784268"/>
          </a:xfrm>
          <a:prstGeom prst="rect">
            <a:avLst/>
          </a:prstGeom>
        </p:spPr>
      </p:pic>
      <p:grpSp>
        <p:nvGrpSpPr>
          <p:cNvPr id="89" name="Group 88"/>
          <p:cNvGrpSpPr/>
          <p:nvPr/>
        </p:nvGrpSpPr>
        <p:grpSpPr>
          <a:xfrm>
            <a:off x="1340427" y="2236184"/>
            <a:ext cx="2829292" cy="3026411"/>
            <a:chOff x="1340427" y="2285517"/>
            <a:chExt cx="2829292" cy="3026411"/>
          </a:xfrm>
        </p:grpSpPr>
        <p:pic>
          <p:nvPicPr>
            <p:cNvPr id="90" name="Picture 26" descr="http://wallpaperlepi.com/wp-content/uploads/2014/08/Yellow-Wallpaper-for-Deskt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719" y="2285517"/>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1" name="Picture 8" descr="http://www.metrotransit.org/Data/Sites/1/media/buses/MetroTransit-Hybridbus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2621" y="2532321"/>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 name="Picture 6" descr="http://images.boomsbeat.com/data/images/full/595/bill-gates-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1524" y="277912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14" descr="http://static-ams.ebayclassifieds.com/1412170820/img/category_info/pets/cats-kittens/tabb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0427" y="302592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95" name="Picture 94"/>
          <p:cNvPicPr>
            <a:picLocks noChangeAspect="1"/>
          </p:cNvPicPr>
          <p:nvPr/>
        </p:nvPicPr>
        <p:blipFill>
          <a:blip r:embed="rId8"/>
          <a:stretch>
            <a:fillRect/>
          </a:stretch>
        </p:blipFill>
        <p:spPr>
          <a:xfrm>
            <a:off x="1659288" y="9726844"/>
            <a:ext cx="2137699" cy="647990"/>
          </a:xfrm>
          <a:prstGeom prst="rect">
            <a:avLst/>
          </a:prstGeom>
        </p:spPr>
      </p:pic>
      <p:sp>
        <p:nvSpPr>
          <p:cNvPr id="96" name="Up-Down Arrow 114"/>
          <p:cNvSpPr/>
          <p:nvPr/>
        </p:nvSpPr>
        <p:spPr>
          <a:xfrm>
            <a:off x="8711395" y="5864467"/>
            <a:ext cx="2137561" cy="618142"/>
          </a:xfrm>
          <a:prstGeom prst="downArrow">
            <a:avLst/>
          </a:prstGeom>
          <a:ln>
            <a:headEnd type="none" w="med" len="med"/>
            <a:tailEnd type="triangle" w="lg" len="lg"/>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7" name="Parallelogram 65"/>
          <p:cNvSpPr/>
          <p:nvPr/>
        </p:nvSpPr>
        <p:spPr>
          <a:xfrm>
            <a:off x="13081744" y="7270564"/>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8" name="Cube 97"/>
          <p:cNvSpPr/>
          <p:nvPr/>
        </p:nvSpPr>
        <p:spPr>
          <a:xfrm>
            <a:off x="5081807" y="6504167"/>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9" name="Cube 98"/>
          <p:cNvSpPr/>
          <p:nvPr/>
        </p:nvSpPr>
        <p:spPr>
          <a:xfrm>
            <a:off x="6035083" y="7042429"/>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0" name="Cube 99"/>
          <p:cNvSpPr/>
          <p:nvPr/>
        </p:nvSpPr>
        <p:spPr>
          <a:xfrm>
            <a:off x="7164346" y="7384110"/>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1" name="Cube 100"/>
          <p:cNvSpPr/>
          <p:nvPr/>
        </p:nvSpPr>
        <p:spPr>
          <a:xfrm>
            <a:off x="8601590" y="7384110"/>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2" name="Cube 101"/>
          <p:cNvSpPr/>
          <p:nvPr/>
        </p:nvSpPr>
        <p:spPr>
          <a:xfrm>
            <a:off x="10068166" y="7369443"/>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3" name="Parallelogram 102"/>
          <p:cNvSpPr/>
          <p:nvPr/>
        </p:nvSpPr>
        <p:spPr>
          <a:xfrm>
            <a:off x="11681399" y="7270564"/>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04" name="Straight Arrow Connector 103"/>
          <p:cNvCxnSpPr/>
          <p:nvPr/>
        </p:nvCxnSpPr>
        <p:spPr>
          <a:xfrm>
            <a:off x="11681399" y="8178009"/>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13143321" y="8178009"/>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157582" y="8178009"/>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1340427" y="6476988"/>
            <a:ext cx="2775421" cy="3026411"/>
            <a:chOff x="1340427" y="5791188"/>
            <a:chExt cx="2775421" cy="3026411"/>
          </a:xfrm>
        </p:grpSpPr>
        <p:pic>
          <p:nvPicPr>
            <p:cNvPr id="108" name="Picture 38" descr="https://c1.staticflickr.com/5/4107/5093737688_2dfa8f0e7e_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9848" y="579118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 name="Picture 32" descr="https://c1.staticflickr.com/5/4106/4832796059_354b538c3a_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6707" y="6037992"/>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 name="Picture 30" descr="https://c1.staticflickr.com/5/4146/5076017115_d19f22919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567" y="6284796"/>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 name="Picture 36" descr="https://c1.staticflickr.com/5/4118/4902394649_956d9006a8_z.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0427" y="6531599"/>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12" name="Title 1"/>
          <p:cNvSpPr txBox="1">
            <a:spLocks/>
          </p:cNvSpPr>
          <p:nvPr/>
        </p:nvSpPr>
        <p:spPr>
          <a:xfrm>
            <a:off x="1257300" y="0"/>
            <a:ext cx="15773400" cy="1876196"/>
          </a:xfrm>
          <a:prstGeom prst="rect">
            <a:avLst/>
          </a:prstGeom>
        </p:spPr>
        <p:txBody>
          <a:bodyPr vert="horz" lIns="91440" tIns="45720" rIns="91440" bIns="45720" rtlCol="0" anchor="ctr">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8000" b="1" smtClean="0">
                <a:solidFill>
                  <a:srgbClr val="C4C403"/>
                </a:solidFill>
                <a:latin typeface="Helvetica"/>
                <a:cs typeface="Helvetica"/>
              </a:rPr>
              <a:t>Final Approach: Staged + Graph</a:t>
            </a:r>
            <a:endParaRPr lang="en-US" sz="8000" b="1" dirty="0">
              <a:solidFill>
                <a:srgbClr val="C4C403"/>
              </a:solidFill>
              <a:latin typeface="Helvetica"/>
              <a:cs typeface="Helvetica"/>
            </a:endParaRPr>
          </a:p>
        </p:txBody>
      </p:sp>
    </p:spTree>
    <p:extLst>
      <p:ext uri="{BB962C8B-B14F-4D97-AF65-F5344CB8AC3E}">
        <p14:creationId xmlns:p14="http://schemas.microsoft.com/office/powerpoint/2010/main" val="31244813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With VOC Fine-Tuning?</a:t>
            </a:r>
            <a:endParaRPr lang="en-US" sz="8000" b="1" dirty="0">
              <a:solidFill>
                <a:srgbClr val="C4C403"/>
              </a:solidFill>
              <a:latin typeface="Helvetica"/>
              <a:cs typeface="Helvetica"/>
            </a:endParaRPr>
          </a:p>
        </p:txBody>
      </p:sp>
      <p:graphicFrame>
        <p:nvGraphicFramePr>
          <p:cNvPr id="59" name="Table 58"/>
          <p:cNvGraphicFramePr>
            <a:graphicFrameLocks noGrp="1"/>
          </p:cNvGraphicFramePr>
          <p:nvPr>
            <p:extLst>
              <p:ext uri="{D42A27DB-BD31-4B8C-83A1-F6EECF244321}">
                <p14:modId xmlns:p14="http://schemas.microsoft.com/office/powerpoint/2010/main" val="2477947351"/>
              </p:ext>
            </p:extLst>
          </p:nvPr>
        </p:nvGraphicFramePr>
        <p:xfrm>
          <a:off x="2925690" y="5254727"/>
          <a:ext cx="12436620" cy="2365536"/>
        </p:xfrm>
        <a:graphic>
          <a:graphicData uri="http://schemas.openxmlformats.org/drawingml/2006/table">
            <a:tbl>
              <a:tblPr firstRow="1" bandRow="1">
                <a:tableStyleId>{10A1B5D5-9B99-4C35-A422-299274C87663}</a:tableStyleId>
              </a:tblPr>
              <a:tblGrid>
                <a:gridCol w="3109155"/>
                <a:gridCol w="3109155"/>
                <a:gridCol w="3109155"/>
                <a:gridCol w="3109155"/>
              </a:tblGrid>
              <a:tr h="575320">
                <a:tc>
                  <a:txBody>
                    <a:bodyPr/>
                    <a:lstStyle/>
                    <a:p>
                      <a:pPr algn="ctr"/>
                      <a:r>
                        <a:rPr lang="en-US" sz="4400" dirty="0" smtClean="0"/>
                        <a:t>Year</a:t>
                      </a:r>
                      <a:endParaRPr lang="en-US" sz="4400" dirty="0"/>
                    </a:p>
                  </a:txBody>
                  <a:tcPr marL="112998" marR="112998" marT="56499" marB="56499"/>
                </a:tc>
                <a:tc>
                  <a:txBody>
                    <a:bodyPr/>
                    <a:lstStyle/>
                    <a:p>
                      <a:pPr algn="ctr"/>
                      <a:r>
                        <a:rPr lang="en-US" sz="4400" dirty="0" err="1" smtClean="0"/>
                        <a:t>ImageNet</a:t>
                      </a:r>
                      <a:endParaRPr lang="en-US" sz="4400" dirty="0"/>
                    </a:p>
                  </a:txBody>
                  <a:tcPr marL="112998" marR="112998" marT="56499" marB="56499"/>
                </a:tc>
                <a:tc>
                  <a:txBody>
                    <a:bodyPr/>
                    <a:lstStyle/>
                    <a:p>
                      <a:pPr algn="ctr"/>
                      <a:r>
                        <a:rPr lang="en-US" sz="4400" dirty="0" err="1" smtClean="0"/>
                        <a:t>GoogleO</a:t>
                      </a:r>
                      <a:endParaRPr lang="en-US" sz="4400" dirty="0">
                        <a:solidFill>
                          <a:srgbClr val="C4C403"/>
                        </a:solidFill>
                      </a:endParaRPr>
                    </a:p>
                  </a:txBody>
                  <a:tcPr marL="112998" marR="112998" marT="56499" marB="56499"/>
                </a:tc>
                <a:tc>
                  <a:txBody>
                    <a:bodyPr/>
                    <a:lstStyle/>
                    <a:p>
                      <a:pPr algn="ctr"/>
                      <a:r>
                        <a:rPr lang="en-US" sz="4400" dirty="0" smtClean="0"/>
                        <a:t>FlickrG</a:t>
                      </a:r>
                      <a:endParaRPr lang="en-US" sz="4400" dirty="0">
                        <a:solidFill>
                          <a:srgbClr val="C4C403"/>
                        </a:solidFill>
                      </a:endParaRPr>
                    </a:p>
                  </a:txBody>
                  <a:tcPr marL="112998" marR="112998" marT="56499" marB="56499"/>
                </a:tc>
              </a:tr>
              <a:tr h="790989">
                <a:tc>
                  <a:txBody>
                    <a:bodyPr/>
                    <a:lstStyle/>
                    <a:p>
                      <a:pPr algn="ctr"/>
                      <a:r>
                        <a:rPr lang="en-US" sz="4400" dirty="0" smtClean="0"/>
                        <a:t>2007</a:t>
                      </a:r>
                      <a:endParaRPr lang="en-US" sz="4400" dirty="0"/>
                    </a:p>
                  </a:txBody>
                  <a:tcPr marL="112998" marR="112998" marT="56499" marB="56499"/>
                </a:tc>
                <a:tc>
                  <a:txBody>
                    <a:bodyPr/>
                    <a:lstStyle/>
                    <a:p>
                      <a:pPr algn="ctr"/>
                      <a:r>
                        <a:rPr lang="en-US" sz="4400" b="1" dirty="0" smtClean="0"/>
                        <a:t>54.2</a:t>
                      </a:r>
                      <a:endParaRPr lang="en-US" sz="4400" b="1" dirty="0"/>
                    </a:p>
                  </a:txBody>
                  <a:tcPr marL="112998" marR="112998" marT="56499" marB="56499"/>
                </a:tc>
                <a:tc>
                  <a:txBody>
                    <a:bodyPr/>
                    <a:lstStyle/>
                    <a:p>
                      <a:pPr algn="ctr"/>
                      <a:r>
                        <a:rPr lang="en-US" sz="4400" dirty="0" smtClean="0"/>
                        <a:t>53.1</a:t>
                      </a:r>
                      <a:endParaRPr lang="en-US" sz="4400" dirty="0">
                        <a:solidFill>
                          <a:srgbClr val="FF0000"/>
                        </a:solidFill>
                      </a:endParaRPr>
                    </a:p>
                  </a:txBody>
                  <a:tcPr marL="112998" marR="112998" marT="56499" marB="56499"/>
                </a:tc>
                <a:tc>
                  <a:txBody>
                    <a:bodyPr/>
                    <a:lstStyle/>
                    <a:p>
                      <a:pPr algn="ctr"/>
                      <a:r>
                        <a:rPr lang="en-US" sz="4400" dirty="0" smtClean="0"/>
                        <a:t>53.3</a:t>
                      </a:r>
                      <a:endParaRPr lang="en-US" sz="4400" dirty="0">
                        <a:solidFill>
                          <a:srgbClr val="FF0000"/>
                        </a:solidFill>
                      </a:endParaRPr>
                    </a:p>
                  </a:txBody>
                  <a:tcPr marL="112998" marR="112998" marT="56499" marB="56499"/>
                </a:tc>
              </a:tr>
              <a:tr h="790989">
                <a:tc>
                  <a:txBody>
                    <a:bodyPr/>
                    <a:lstStyle/>
                    <a:p>
                      <a:pPr algn="ctr"/>
                      <a:r>
                        <a:rPr lang="en-US" sz="4400" dirty="0" smtClean="0"/>
                        <a:t>2012</a:t>
                      </a:r>
                      <a:endParaRPr lang="en-US" sz="4400" dirty="0"/>
                    </a:p>
                  </a:txBody>
                  <a:tcPr marL="112998" marR="112998" marT="56499" marB="56499"/>
                </a:tc>
                <a:tc>
                  <a:txBody>
                    <a:bodyPr/>
                    <a:lstStyle/>
                    <a:p>
                      <a:pPr algn="ctr"/>
                      <a:r>
                        <a:rPr lang="en-US" sz="4400" dirty="0" smtClean="0"/>
                        <a:t>52.3</a:t>
                      </a:r>
                      <a:endParaRPr lang="en-US" sz="4400" dirty="0"/>
                    </a:p>
                  </a:txBody>
                  <a:tcPr marL="112998" marR="112998" marT="56499" marB="56499"/>
                </a:tc>
                <a:tc>
                  <a:txBody>
                    <a:bodyPr/>
                    <a:lstStyle/>
                    <a:p>
                      <a:pPr algn="ctr"/>
                      <a:r>
                        <a:rPr lang="en-US" sz="4400" dirty="0" smtClean="0"/>
                        <a:t>52.4</a:t>
                      </a:r>
                      <a:endParaRPr lang="en-US" sz="4400" dirty="0">
                        <a:solidFill>
                          <a:srgbClr val="FF0000"/>
                        </a:solidFill>
                      </a:endParaRPr>
                    </a:p>
                  </a:txBody>
                  <a:tcPr marL="112998" marR="112998" marT="56499" marB="56499"/>
                </a:tc>
                <a:tc>
                  <a:txBody>
                    <a:bodyPr/>
                    <a:lstStyle/>
                    <a:p>
                      <a:pPr algn="ctr"/>
                      <a:r>
                        <a:rPr lang="en-US" sz="4400" b="1" dirty="0" smtClean="0"/>
                        <a:t>52.7</a:t>
                      </a:r>
                      <a:endParaRPr lang="en-US" sz="4400" b="1" dirty="0">
                        <a:solidFill>
                          <a:srgbClr val="FF0000"/>
                        </a:solidFill>
                      </a:endParaRPr>
                    </a:p>
                  </a:txBody>
                  <a:tcPr marL="112998" marR="112998" marT="56499" marB="56499"/>
                </a:tc>
              </a:tr>
            </a:tbl>
          </a:graphicData>
        </a:graphic>
      </p:graphicFrame>
    </p:spTree>
    <p:extLst>
      <p:ext uri="{BB962C8B-B14F-4D97-AF65-F5344CB8AC3E}">
        <p14:creationId xmlns:p14="http://schemas.microsoft.com/office/powerpoint/2010/main" val="6111606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8000" b="1" dirty="0" smtClean="0">
                <a:solidFill>
                  <a:srgbClr val="C4C403"/>
                </a:solidFill>
                <a:latin typeface="Helvetica"/>
                <a:cs typeface="Helvetica"/>
              </a:rPr>
              <a:t>2: Location Boxes</a:t>
            </a:r>
            <a:endParaRPr lang="en-US" sz="8000" b="1" dirty="0">
              <a:solidFill>
                <a:srgbClr val="C4C403"/>
              </a:solidFill>
              <a:latin typeface="Helvetica"/>
              <a:cs typeface="Helvetica"/>
            </a:endParaRPr>
          </a:p>
        </p:txBody>
      </p:sp>
      <p:sp>
        <p:nvSpPr>
          <p:cNvPr id="2" name="Text Placeholder 1"/>
          <p:cNvSpPr>
            <a:spLocks noGrp="1"/>
          </p:cNvSpPr>
          <p:nvPr>
            <p:ph type="body" idx="1"/>
          </p:nvPr>
        </p:nvSpPr>
        <p:spPr/>
        <p:txBody>
          <a:bodyPr/>
          <a:lstStyle/>
          <a:p>
            <a:r>
              <a:rPr lang="en-US" dirty="0" smtClean="0"/>
              <a:t>Simultaneous localization and cleanup</a:t>
            </a:r>
            <a:endParaRPr lang="en-US" dirty="0"/>
          </a:p>
        </p:txBody>
      </p:sp>
    </p:spTree>
    <p:extLst>
      <p:ext uri="{BB962C8B-B14F-4D97-AF65-F5344CB8AC3E}">
        <p14:creationId xmlns:p14="http://schemas.microsoft.com/office/powerpoint/2010/main" val="39469485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Step 1: E-LDA Training</a:t>
            </a:r>
            <a:endParaRPr lang="en-US" sz="8000" b="1" dirty="0">
              <a:solidFill>
                <a:srgbClr val="C4C403"/>
              </a:solidFill>
              <a:latin typeface="Helvetica"/>
              <a:cs typeface="Helvetica"/>
            </a:endParaRPr>
          </a:p>
        </p:txBody>
      </p:sp>
      <p:grpSp>
        <p:nvGrpSpPr>
          <p:cNvPr id="52" name="Group 51"/>
          <p:cNvGrpSpPr/>
          <p:nvPr/>
        </p:nvGrpSpPr>
        <p:grpSpPr>
          <a:xfrm>
            <a:off x="934518" y="1770100"/>
            <a:ext cx="3231082" cy="9767829"/>
            <a:chOff x="934518" y="1770100"/>
            <a:chExt cx="3231082" cy="9767829"/>
          </a:xfrm>
        </p:grpSpPr>
        <p:pic>
          <p:nvPicPr>
            <p:cNvPr id="104" name="Picture 2" descr="http://ladoga.graphics.cs.cmu.edu/xinleic/DEIL/Disp/data/countryman/full-ebox-Tops/cluster_1/00-0(-1.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518" y="1770100"/>
              <a:ext cx="3231082" cy="239302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http://ladoga.graphics.cs.cmu.edu/xinleic/DEIL/Disp/data/countryman/full-ebox-Tops/cluster_22/00-0(-1.0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20" y="6886330"/>
              <a:ext cx="3230580" cy="216045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http://ladoga.graphics.cs.cmu.edu/xinleic/DEIL/Disp/data/countryman/full-ebox-Tops/cluster_2/00-0(-1.00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20" y="4392810"/>
              <a:ext cx="3230580" cy="2150356"/>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2" descr="http://ladoga.graphics.cs.cmu.edu/xinleic/DEIL/Disp/data/countryman/full-ebox-Tops/cluster_348/00-0(-1.000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020" y="9397668"/>
              <a:ext cx="3230580" cy="2140261"/>
            </a:xfrm>
            <a:prstGeom prst="rect">
              <a:avLst/>
            </a:prstGeom>
            <a:noFill/>
            <a:extLst>
              <a:ext uri="{909E8E84-426E-40dd-AFC4-6F175D3DCCD1}">
                <a14:hiddenFill xmlns:a14="http://schemas.microsoft.com/office/drawing/2010/main">
                  <a:solidFill>
                    <a:srgbClr val="FFFFFF"/>
                  </a:solidFill>
                </a14:hiddenFill>
              </a:ext>
            </a:extLst>
          </p:spPr>
        </p:pic>
      </p:grpSp>
      <p:sp>
        <p:nvSpPr>
          <p:cNvPr id="185" name="文本框 150"/>
          <p:cNvSpPr txBox="1"/>
          <p:nvPr/>
        </p:nvSpPr>
        <p:spPr>
          <a:xfrm>
            <a:off x="1729253" y="11484956"/>
            <a:ext cx="1642114" cy="646331"/>
          </a:xfrm>
          <a:prstGeom prst="rect">
            <a:avLst/>
          </a:prstGeom>
          <a:noFill/>
        </p:spPr>
        <p:txBody>
          <a:bodyPr wrap="square" rtlCol="0">
            <a:spAutoFit/>
          </a:bodyPr>
          <a:lstStyle/>
          <a:p>
            <a:pPr algn="ctr"/>
            <a:r>
              <a:rPr lang="en-US" altLang="zh-CN" b="1" dirty="0" smtClean="0"/>
              <a:t>Seeds</a:t>
            </a:r>
            <a:endParaRPr lang="zh-CN" altLang="en-US" b="1" dirty="0"/>
          </a:p>
        </p:txBody>
      </p:sp>
      <p:grpSp>
        <p:nvGrpSpPr>
          <p:cNvPr id="40" name="Group 39"/>
          <p:cNvGrpSpPr/>
          <p:nvPr/>
        </p:nvGrpSpPr>
        <p:grpSpPr>
          <a:xfrm>
            <a:off x="12107462" y="1880604"/>
            <a:ext cx="160738" cy="9685174"/>
            <a:chOff x="12107462" y="1873138"/>
            <a:chExt cx="160738" cy="9685174"/>
          </a:xfrm>
        </p:grpSpPr>
        <p:grpSp>
          <p:nvGrpSpPr>
            <p:cNvPr id="106" name="组合 15"/>
            <p:cNvGrpSpPr/>
            <p:nvPr/>
          </p:nvGrpSpPr>
          <p:grpSpPr>
            <a:xfrm>
              <a:off x="12107480" y="1873138"/>
              <a:ext cx="160720" cy="2198752"/>
              <a:chOff x="3590732" y="223276"/>
              <a:chExt cx="109734" cy="1828800"/>
            </a:xfrm>
          </p:grpSpPr>
          <p:sp>
            <p:nvSpPr>
              <p:cNvPr id="107" name="矩形 3"/>
              <p:cNvSpPr/>
              <p:nvPr/>
            </p:nvSpPr>
            <p:spPr>
              <a:xfrm>
                <a:off x="3590738" y="22327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8" name="矩形 5"/>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9" name="矩形 6"/>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0" name="矩形 7"/>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1" name="矩形 8"/>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2" name="矩形 9"/>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3" name="矩形 10"/>
              <p:cNvSpPr/>
              <p:nvPr/>
            </p:nvSpPr>
            <p:spPr>
              <a:xfrm>
                <a:off x="3590732" y="113767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4" name="矩形 11"/>
              <p:cNvSpPr/>
              <p:nvPr/>
            </p:nvSpPr>
            <p:spPr>
              <a:xfrm>
                <a:off x="3590732" y="132055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5" name="矩形 12"/>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6" name="矩形 13"/>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17" name="组合 17"/>
            <p:cNvGrpSpPr/>
            <p:nvPr/>
          </p:nvGrpSpPr>
          <p:grpSpPr>
            <a:xfrm>
              <a:off x="12107471" y="4368612"/>
              <a:ext cx="160720" cy="2198752"/>
              <a:chOff x="3590732" y="223276"/>
              <a:chExt cx="109734" cy="1828800"/>
            </a:xfrm>
          </p:grpSpPr>
          <p:sp>
            <p:nvSpPr>
              <p:cNvPr id="118" name="矩形 18"/>
              <p:cNvSpPr/>
              <p:nvPr/>
            </p:nvSpPr>
            <p:spPr>
              <a:xfrm>
                <a:off x="3590738" y="22327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9" name="矩形 19"/>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0" name="矩形 20"/>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1" name="矩形 21"/>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2" name="矩形 22"/>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3" name="矩形 23"/>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4" name="矩形 24"/>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5" name="矩形 25"/>
              <p:cNvSpPr/>
              <p:nvPr/>
            </p:nvSpPr>
            <p:spPr>
              <a:xfrm>
                <a:off x="3590732" y="132055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6" name="矩形 26"/>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7" name="矩形 27"/>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7" name="组合 37"/>
            <p:cNvGrpSpPr/>
            <p:nvPr/>
          </p:nvGrpSpPr>
          <p:grpSpPr>
            <a:xfrm flipV="1">
              <a:off x="12107462" y="6867179"/>
              <a:ext cx="160720" cy="2198752"/>
              <a:chOff x="3590732" y="223276"/>
              <a:chExt cx="109734" cy="1828800"/>
            </a:xfrm>
          </p:grpSpPr>
          <p:sp>
            <p:nvSpPr>
              <p:cNvPr id="158" name="矩形 38"/>
              <p:cNvSpPr/>
              <p:nvPr/>
            </p:nvSpPr>
            <p:spPr>
              <a:xfrm>
                <a:off x="3590738" y="22327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9" name="矩形 39"/>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0" name="矩形 40"/>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1" name="矩形 41"/>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2" name="矩形 42"/>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3" name="矩形 43"/>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4" name="矩形 44"/>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5" name="矩形 45"/>
              <p:cNvSpPr/>
              <p:nvPr/>
            </p:nvSpPr>
            <p:spPr>
              <a:xfrm>
                <a:off x="3590732" y="132055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6" name="矩形 46"/>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7" name="矩形 47"/>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68" name="组合 48"/>
            <p:cNvGrpSpPr/>
            <p:nvPr/>
          </p:nvGrpSpPr>
          <p:grpSpPr>
            <a:xfrm flipV="1">
              <a:off x="12107462" y="9359560"/>
              <a:ext cx="160720" cy="2198752"/>
              <a:chOff x="3590732" y="223276"/>
              <a:chExt cx="109734" cy="1828800"/>
            </a:xfrm>
          </p:grpSpPr>
          <p:sp>
            <p:nvSpPr>
              <p:cNvPr id="169" name="矩形 49"/>
              <p:cNvSpPr/>
              <p:nvPr/>
            </p:nvSpPr>
            <p:spPr>
              <a:xfrm>
                <a:off x="3590738" y="22327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0" name="矩形 50"/>
              <p:cNvSpPr/>
              <p:nvPr/>
            </p:nvSpPr>
            <p:spPr>
              <a:xfrm>
                <a:off x="3590737" y="186919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1" name="矩形 51"/>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2" name="矩形 52"/>
              <p:cNvSpPr/>
              <p:nvPr/>
            </p:nvSpPr>
            <p:spPr>
              <a:xfrm>
                <a:off x="3590734" y="589036"/>
                <a:ext cx="109728" cy="1828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3" name="矩形 53"/>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4" name="矩形 54"/>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5" name="矩形 55"/>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6" name="矩形 56"/>
              <p:cNvSpPr/>
              <p:nvPr/>
            </p:nvSpPr>
            <p:spPr>
              <a:xfrm>
                <a:off x="3590732" y="132055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7" name="矩形 57"/>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8" name="矩形 58"/>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262" name="Rectangle 261"/>
          <p:cNvSpPr/>
          <p:nvPr/>
        </p:nvSpPr>
        <p:spPr>
          <a:xfrm>
            <a:off x="12932461" y="12654480"/>
            <a:ext cx="5150944" cy="646331"/>
          </a:xfrm>
          <a:prstGeom prst="rect">
            <a:avLst/>
          </a:prstGeom>
        </p:spPr>
        <p:txBody>
          <a:bodyPr wrap="none">
            <a:spAutoFit/>
          </a:bodyPr>
          <a:lstStyle/>
          <a:p>
            <a:r>
              <a:rPr lang="en-US" dirty="0" smtClean="0"/>
              <a:t>[</a:t>
            </a:r>
            <a:r>
              <a:rPr lang="en-US" dirty="0" err="1"/>
              <a:t>H</a:t>
            </a:r>
            <a:r>
              <a:rPr lang="en-US" dirty="0" err="1" smtClean="0"/>
              <a:t>ariharan</a:t>
            </a:r>
            <a:r>
              <a:rPr lang="en-US" dirty="0" smtClean="0"/>
              <a:t> et </a:t>
            </a:r>
            <a:r>
              <a:rPr lang="en-US" dirty="0"/>
              <a:t>al., </a:t>
            </a:r>
            <a:r>
              <a:rPr lang="en-US" dirty="0" smtClean="0"/>
              <a:t>ECCV’12] </a:t>
            </a:r>
            <a:endParaRPr lang="en-US" dirty="0"/>
          </a:p>
        </p:txBody>
      </p:sp>
      <p:grpSp>
        <p:nvGrpSpPr>
          <p:cNvPr id="2" name="Group 1"/>
          <p:cNvGrpSpPr/>
          <p:nvPr/>
        </p:nvGrpSpPr>
        <p:grpSpPr>
          <a:xfrm>
            <a:off x="12632908" y="1873138"/>
            <a:ext cx="5157032" cy="10258149"/>
            <a:chOff x="12632908" y="1873138"/>
            <a:chExt cx="5157032" cy="10258149"/>
          </a:xfrm>
        </p:grpSpPr>
        <p:pic>
          <p:nvPicPr>
            <p:cNvPr id="198" name="Picture 2" descr="http://farm4.staticflickr.com/3202/3040293285_92feed06c8_o.png"/>
            <p:cNvPicPr>
              <a:picLocks noChangeAspect="1" noChangeArrowheads="1"/>
            </p:cNvPicPr>
            <p:nvPr/>
          </p:nvPicPr>
          <p:blipFill rotWithShape="1">
            <a:blip r:embed="rId7">
              <a:extLst>
                <a:ext uri="{28A0092B-C50C-407E-A947-70E740481C1C}">
                  <a14:useLocalDpi xmlns:a14="http://schemas.microsoft.com/office/drawing/2010/main" val="0"/>
                </a:ext>
              </a:extLst>
            </a:blip>
            <a:srcRect l="14227" t="9879" r="25342" b="10350"/>
            <a:stretch/>
          </p:blipFill>
          <p:spPr bwMode="auto">
            <a:xfrm>
              <a:off x="13085573" y="5029142"/>
              <a:ext cx="2390340" cy="2382963"/>
            </a:xfrm>
            <a:prstGeom prst="rect">
              <a:avLst/>
            </a:prstGeom>
            <a:noFill/>
            <a:extLst>
              <a:ext uri="{909E8E84-426E-40dd-AFC4-6F175D3DCCD1}">
                <a14:hiddenFill xmlns:a14="http://schemas.microsoft.com/office/drawing/2010/main">
                  <a:solidFill>
                    <a:srgbClr val="FFFFFF"/>
                  </a:solidFill>
                </a14:hiddenFill>
              </a:ext>
            </a:extLst>
          </p:spPr>
        </p:pic>
        <p:grpSp>
          <p:nvGrpSpPr>
            <p:cNvPr id="199" name="组合 15"/>
            <p:cNvGrpSpPr/>
            <p:nvPr/>
          </p:nvGrpSpPr>
          <p:grpSpPr>
            <a:xfrm>
              <a:off x="15095829" y="7960573"/>
              <a:ext cx="109734" cy="1828800"/>
              <a:chOff x="3590732" y="223276"/>
              <a:chExt cx="109734" cy="1828800"/>
            </a:xfrm>
            <a:solidFill>
              <a:schemeClr val="bg2">
                <a:lumMod val="60000"/>
                <a:lumOff val="40000"/>
              </a:schemeClr>
            </a:solidFill>
          </p:grpSpPr>
          <p:sp>
            <p:nvSpPr>
              <p:cNvPr id="200" name="矩形 3"/>
              <p:cNvSpPr/>
              <p:nvPr/>
            </p:nvSpPr>
            <p:spPr>
              <a:xfrm>
                <a:off x="3590738" y="22327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1" name="矩形 5"/>
              <p:cNvSpPr/>
              <p:nvPr/>
            </p:nvSpPr>
            <p:spPr>
              <a:xfrm>
                <a:off x="3590737" y="186919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2" name="矩形 6"/>
              <p:cNvSpPr/>
              <p:nvPr/>
            </p:nvSpPr>
            <p:spPr>
              <a:xfrm>
                <a:off x="3590736" y="40615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3" name="矩形 7"/>
              <p:cNvSpPr/>
              <p:nvPr/>
            </p:nvSpPr>
            <p:spPr>
              <a:xfrm>
                <a:off x="3590734" y="58903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4" name="矩形 8"/>
              <p:cNvSpPr/>
              <p:nvPr/>
            </p:nvSpPr>
            <p:spPr>
              <a:xfrm>
                <a:off x="3590732" y="77191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5" name="矩形 9"/>
              <p:cNvSpPr/>
              <p:nvPr/>
            </p:nvSpPr>
            <p:spPr>
              <a:xfrm>
                <a:off x="3590732" y="95479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6" name="矩形 10"/>
              <p:cNvSpPr/>
              <p:nvPr/>
            </p:nvSpPr>
            <p:spPr>
              <a:xfrm>
                <a:off x="3590732" y="113767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7" name="矩形 11"/>
              <p:cNvSpPr/>
              <p:nvPr/>
            </p:nvSpPr>
            <p:spPr>
              <a:xfrm>
                <a:off x="3590732" y="132055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8" name="矩形 12"/>
              <p:cNvSpPr/>
              <p:nvPr/>
            </p:nvSpPr>
            <p:spPr>
              <a:xfrm>
                <a:off x="3590732" y="150343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9" name="矩形 13"/>
              <p:cNvSpPr/>
              <p:nvPr/>
            </p:nvSpPr>
            <p:spPr>
              <a:xfrm>
                <a:off x="3590732" y="1686316"/>
                <a:ext cx="109728" cy="1828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10" name="Rectangle 209"/>
            <p:cNvSpPr/>
            <p:nvPr/>
          </p:nvSpPr>
          <p:spPr>
            <a:xfrm>
              <a:off x="15651505" y="4282448"/>
              <a:ext cx="1185541" cy="1569660"/>
            </a:xfrm>
            <a:prstGeom prst="rect">
              <a:avLst/>
            </a:prstGeom>
            <a:noFill/>
          </p:spPr>
          <p:txBody>
            <a:bodyPr wrap="none" lIns="91440" tIns="45720" rIns="91440" bIns="45720">
              <a:spAutoFit/>
            </a:bodyPr>
            <a:lstStyle/>
            <a:p>
              <a:pPr algn="ctr"/>
              <a:r>
                <a:rPr lang="en-US" sz="9600" b="1" dirty="0" smtClean="0">
                  <a:ln w="1905">
                    <a:solidFill>
                      <a:srgbClr val="FF0000"/>
                    </a:solidFill>
                  </a:ln>
                  <a:solidFill>
                    <a:srgbClr val="FF6600"/>
                  </a:solidFill>
                  <a:effectLst>
                    <a:innerShdw blurRad="69850" dist="43180" dir="5400000">
                      <a:srgbClr val="000000">
                        <a:alpha val="65000"/>
                      </a:srgbClr>
                    </a:innerShdw>
                  </a:effectLst>
                </a:rPr>
                <a:t>-1</a:t>
              </a:r>
              <a:endParaRPr lang="en-US" sz="9600" b="1" dirty="0">
                <a:ln w="1905">
                  <a:solidFill>
                    <a:srgbClr val="FF0000"/>
                  </a:solidFill>
                </a:ln>
                <a:solidFill>
                  <a:srgbClr val="FF6600"/>
                </a:solidFill>
                <a:effectLst>
                  <a:innerShdw blurRad="69850" dist="43180" dir="5400000">
                    <a:srgbClr val="000000">
                      <a:alpha val="65000"/>
                    </a:srgbClr>
                  </a:innerShdw>
                </a:effectLst>
              </a:endParaRPr>
            </a:p>
          </p:txBody>
        </p:sp>
        <p:sp>
          <p:nvSpPr>
            <p:cNvPr id="17" name="Rectangle 16"/>
            <p:cNvSpPr/>
            <p:nvPr/>
          </p:nvSpPr>
          <p:spPr>
            <a:xfrm>
              <a:off x="13401915" y="7069327"/>
              <a:ext cx="1455672" cy="3154710"/>
            </a:xfrm>
            <a:prstGeom prst="rect">
              <a:avLst/>
            </a:prstGeom>
          </p:spPr>
          <p:txBody>
            <a:bodyPr wrap="none">
              <a:spAutoFit/>
            </a:bodyPr>
            <a:lstStyle/>
            <a:p>
              <a:r>
                <a:rPr lang="en-US" sz="19900" b="1" dirty="0">
                  <a:ln w="1905">
                    <a:solidFill>
                      <a:srgbClr val="FF0000"/>
                    </a:solidFill>
                  </a:ln>
                  <a:solidFill>
                    <a:srgbClr val="FF6600"/>
                  </a:solidFill>
                  <a:effectLst>
                    <a:innerShdw blurRad="69850" dist="43180" dir="5400000">
                      <a:srgbClr val="000000">
                        <a:alpha val="65000"/>
                      </a:srgbClr>
                    </a:innerShdw>
                  </a:effectLst>
                </a:rPr>
                <a:t>−</a:t>
              </a:r>
              <a:endParaRPr lang="en-US" dirty="0"/>
            </a:p>
          </p:txBody>
        </p:sp>
        <p:sp>
          <p:nvSpPr>
            <p:cNvPr id="211" name="Rectangle 210"/>
            <p:cNvSpPr/>
            <p:nvPr/>
          </p:nvSpPr>
          <p:spPr>
            <a:xfrm>
              <a:off x="12632908" y="7271535"/>
              <a:ext cx="847833" cy="2646878"/>
            </a:xfrm>
            <a:prstGeom prst="rect">
              <a:avLst/>
            </a:prstGeom>
          </p:spPr>
          <p:txBody>
            <a:bodyPr wrap="none">
              <a:spAutoFit/>
            </a:bodyPr>
            <a:lstStyle/>
            <a:p>
              <a:r>
                <a:rPr lang="en-US" sz="16600" b="1" dirty="0" smtClean="0">
                  <a:ln w="1905">
                    <a:solidFill>
                      <a:srgbClr val="FF0000"/>
                    </a:solidFill>
                  </a:ln>
                  <a:solidFill>
                    <a:srgbClr val="FF6600"/>
                  </a:solidFill>
                  <a:effectLst>
                    <a:innerShdw blurRad="69850" dist="43180" dir="5400000">
                      <a:srgbClr val="000000">
                        <a:alpha val="65000"/>
                      </a:srgbClr>
                    </a:innerShdw>
                  </a:effectLst>
                </a:rPr>
                <a:t>(</a:t>
              </a:r>
              <a:endParaRPr lang="en-US" sz="3200" dirty="0"/>
            </a:p>
          </p:txBody>
        </p:sp>
        <p:sp>
          <p:nvSpPr>
            <p:cNvPr id="212" name="Rectangle 211"/>
            <p:cNvSpPr/>
            <p:nvPr/>
          </p:nvSpPr>
          <p:spPr>
            <a:xfrm>
              <a:off x="15325395" y="7271535"/>
              <a:ext cx="847833" cy="2646878"/>
            </a:xfrm>
            <a:prstGeom prst="rect">
              <a:avLst/>
            </a:prstGeom>
          </p:spPr>
          <p:txBody>
            <a:bodyPr wrap="none">
              <a:spAutoFit/>
            </a:bodyPr>
            <a:lstStyle/>
            <a:p>
              <a:r>
                <a:rPr lang="en-US" sz="16600" b="1" dirty="0">
                  <a:ln w="1905">
                    <a:solidFill>
                      <a:srgbClr val="FF0000"/>
                    </a:solidFill>
                  </a:ln>
                  <a:solidFill>
                    <a:srgbClr val="FF6600"/>
                  </a:solidFill>
                  <a:effectLst>
                    <a:innerShdw blurRad="69850" dist="43180" dir="5400000">
                      <a:srgbClr val="000000">
                        <a:alpha val="65000"/>
                      </a:srgbClr>
                    </a:innerShdw>
                  </a:effectLst>
                </a:rPr>
                <a:t>)</a:t>
              </a:r>
              <a:endParaRPr lang="en-US" dirty="0"/>
            </a:p>
          </p:txBody>
        </p:sp>
        <p:sp>
          <p:nvSpPr>
            <p:cNvPr id="213" name="文本框 150"/>
            <p:cNvSpPr txBox="1"/>
            <p:nvPr/>
          </p:nvSpPr>
          <p:spPr>
            <a:xfrm>
              <a:off x="14375056" y="9768057"/>
              <a:ext cx="1642114" cy="646331"/>
            </a:xfrm>
            <a:prstGeom prst="rect">
              <a:avLst/>
            </a:prstGeom>
            <a:noFill/>
          </p:spPr>
          <p:txBody>
            <a:bodyPr wrap="square" rtlCol="0">
              <a:spAutoFit/>
            </a:bodyPr>
            <a:lstStyle/>
            <a:p>
              <a:pPr algn="ctr"/>
              <a:r>
                <a:rPr lang="en-US" altLang="zh-CN" b="1" dirty="0" smtClean="0"/>
                <a:t>mean</a:t>
              </a:r>
              <a:endParaRPr lang="zh-CN" altLang="en-US" b="1" dirty="0"/>
            </a:p>
          </p:txBody>
        </p:sp>
        <p:grpSp>
          <p:nvGrpSpPr>
            <p:cNvPr id="18" name="Group 17"/>
            <p:cNvGrpSpPr>
              <a:grpSpLocks noChangeAspect="1"/>
            </p:cNvGrpSpPr>
            <p:nvPr/>
          </p:nvGrpSpPr>
          <p:grpSpPr>
            <a:xfrm>
              <a:off x="16988428" y="1873138"/>
              <a:ext cx="132048" cy="9692640"/>
              <a:chOff x="17486488" y="3552528"/>
              <a:chExt cx="109746" cy="8055590"/>
            </a:xfrm>
          </p:grpSpPr>
          <p:grpSp>
            <p:nvGrpSpPr>
              <p:cNvPr id="214" name="组合 15"/>
              <p:cNvGrpSpPr/>
              <p:nvPr/>
            </p:nvGrpSpPr>
            <p:grpSpPr>
              <a:xfrm>
                <a:off x="17486500" y="3552528"/>
                <a:ext cx="109734" cy="1828800"/>
                <a:chOff x="3590732" y="223276"/>
                <a:chExt cx="109734" cy="1828800"/>
              </a:xfrm>
            </p:grpSpPr>
            <p:sp>
              <p:nvSpPr>
                <p:cNvPr id="215" name="矩形 3"/>
                <p:cNvSpPr/>
                <p:nvPr/>
              </p:nvSpPr>
              <p:spPr>
                <a:xfrm>
                  <a:off x="3590738" y="22327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6" name="矩形 5"/>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7" name="矩形 6"/>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8" name="矩形 7"/>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9" name="矩形 8"/>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0" name="矩形 9"/>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1" name="矩形 10"/>
                <p:cNvSpPr/>
                <p:nvPr/>
              </p:nvSpPr>
              <p:spPr>
                <a:xfrm>
                  <a:off x="3590732" y="113767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2" name="矩形 11"/>
                <p:cNvSpPr/>
                <p:nvPr/>
              </p:nvSpPr>
              <p:spPr>
                <a:xfrm>
                  <a:off x="3590732" y="132055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3" name="矩形 12"/>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4" name="矩形 13"/>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225" name="组合 17"/>
              <p:cNvGrpSpPr/>
              <p:nvPr/>
            </p:nvGrpSpPr>
            <p:grpSpPr>
              <a:xfrm>
                <a:off x="17486494" y="5628125"/>
                <a:ext cx="109734" cy="1828800"/>
                <a:chOff x="3590732" y="223276"/>
                <a:chExt cx="109734" cy="1828800"/>
              </a:xfrm>
            </p:grpSpPr>
            <p:sp>
              <p:nvSpPr>
                <p:cNvPr id="226" name="矩形 18"/>
                <p:cNvSpPr/>
                <p:nvPr/>
              </p:nvSpPr>
              <p:spPr>
                <a:xfrm>
                  <a:off x="3590738" y="22327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7" name="矩形 19"/>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8" name="矩形 20"/>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9" name="矩形 21"/>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0" name="矩形 22"/>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1" name="矩形 23"/>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2" name="矩形 24"/>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3" name="矩形 25"/>
                <p:cNvSpPr/>
                <p:nvPr/>
              </p:nvSpPr>
              <p:spPr>
                <a:xfrm>
                  <a:off x="3590732" y="132055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4" name="矩形 26"/>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5" name="矩形 27"/>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236" name="组合 37"/>
              <p:cNvGrpSpPr/>
              <p:nvPr/>
            </p:nvGrpSpPr>
            <p:grpSpPr>
              <a:xfrm flipV="1">
                <a:off x="17486488" y="7706294"/>
                <a:ext cx="109734" cy="1828800"/>
                <a:chOff x="3590732" y="223276"/>
                <a:chExt cx="109734" cy="1828800"/>
              </a:xfrm>
            </p:grpSpPr>
            <p:sp>
              <p:nvSpPr>
                <p:cNvPr id="237" name="矩形 38"/>
                <p:cNvSpPr/>
                <p:nvPr/>
              </p:nvSpPr>
              <p:spPr>
                <a:xfrm>
                  <a:off x="3590738" y="22327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8" name="矩形 39"/>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9" name="矩形 40"/>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0" name="矩形 41"/>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1" name="矩形 42"/>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2" name="矩形 43"/>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3" name="矩形 44"/>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4" name="矩形 45"/>
                <p:cNvSpPr/>
                <p:nvPr/>
              </p:nvSpPr>
              <p:spPr>
                <a:xfrm>
                  <a:off x="3590732" y="132055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5" name="矩形 46"/>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6" name="矩形 47"/>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247" name="组合 48"/>
              <p:cNvGrpSpPr/>
              <p:nvPr/>
            </p:nvGrpSpPr>
            <p:grpSpPr>
              <a:xfrm flipV="1">
                <a:off x="17486488" y="9779318"/>
                <a:ext cx="109734" cy="1828800"/>
                <a:chOff x="3590732" y="223276"/>
                <a:chExt cx="109734" cy="1828800"/>
              </a:xfrm>
            </p:grpSpPr>
            <p:sp>
              <p:nvSpPr>
                <p:cNvPr id="248" name="矩形 49"/>
                <p:cNvSpPr/>
                <p:nvPr/>
              </p:nvSpPr>
              <p:spPr>
                <a:xfrm>
                  <a:off x="3590738" y="22327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9" name="矩形 50"/>
                <p:cNvSpPr/>
                <p:nvPr/>
              </p:nvSpPr>
              <p:spPr>
                <a:xfrm>
                  <a:off x="3590737" y="186919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0" name="矩形 51"/>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1" name="矩形 52"/>
                <p:cNvSpPr/>
                <p:nvPr/>
              </p:nvSpPr>
              <p:spPr>
                <a:xfrm>
                  <a:off x="3590734" y="589036"/>
                  <a:ext cx="109728" cy="1828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2" name="矩形 53"/>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3" name="矩形 54"/>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4" name="矩形 55"/>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5" name="矩形 56"/>
                <p:cNvSpPr/>
                <p:nvPr/>
              </p:nvSpPr>
              <p:spPr>
                <a:xfrm>
                  <a:off x="3590732" y="132055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6" name="矩形 57"/>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7" name="矩形 58"/>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259" name="文本框 150"/>
            <p:cNvSpPr txBox="1"/>
            <p:nvPr/>
          </p:nvSpPr>
          <p:spPr>
            <a:xfrm>
              <a:off x="16147826" y="11484956"/>
              <a:ext cx="1642114" cy="646331"/>
            </a:xfrm>
            <a:prstGeom prst="rect">
              <a:avLst/>
            </a:prstGeom>
            <a:noFill/>
          </p:spPr>
          <p:txBody>
            <a:bodyPr wrap="square" rtlCol="0">
              <a:spAutoFit/>
            </a:bodyPr>
            <a:lstStyle/>
            <a:p>
              <a:pPr algn="ctr"/>
              <a:r>
                <a:rPr lang="en-US" altLang="zh-CN" b="1" dirty="0" smtClean="0"/>
                <a:t>E-LDAs</a:t>
              </a:r>
              <a:endParaRPr lang="zh-CN" altLang="en-US" b="1" dirty="0"/>
            </a:p>
          </p:txBody>
        </p:sp>
        <p:sp>
          <p:nvSpPr>
            <p:cNvPr id="263" name="文本框 150"/>
            <p:cNvSpPr txBox="1"/>
            <p:nvPr/>
          </p:nvSpPr>
          <p:spPr>
            <a:xfrm>
              <a:off x="13106148" y="4205772"/>
              <a:ext cx="2346796" cy="646331"/>
            </a:xfrm>
            <a:prstGeom prst="rect">
              <a:avLst/>
            </a:prstGeom>
            <a:noFill/>
          </p:spPr>
          <p:txBody>
            <a:bodyPr wrap="square" rtlCol="0">
              <a:spAutoFit/>
            </a:bodyPr>
            <a:lstStyle/>
            <a:p>
              <a:pPr algn="ctr"/>
              <a:r>
                <a:rPr lang="en-US" altLang="zh-CN" b="1" dirty="0" smtClean="0"/>
                <a:t>covariance</a:t>
              </a:r>
              <a:endParaRPr lang="zh-CN" altLang="en-US" b="1" dirty="0"/>
            </a:p>
          </p:txBody>
        </p:sp>
      </p:grpSp>
      <p:sp>
        <p:nvSpPr>
          <p:cNvPr id="38" name="Right Arrow 37"/>
          <p:cNvSpPr/>
          <p:nvPr/>
        </p:nvSpPr>
        <p:spPr>
          <a:xfrm>
            <a:off x="4699000" y="3175000"/>
            <a:ext cx="7061200" cy="6985000"/>
          </a:xfrm>
          <a:prstGeom prst="rightArrow">
            <a:avLst>
              <a:gd name="adj1" fmla="val 66000"/>
              <a:gd name="adj2" fmla="val 14000"/>
            </a:avLst>
          </a:prstGeom>
          <a:gradFill>
            <a:gsLst>
              <a:gs pos="0">
                <a:schemeClr val="tx1">
                  <a:lumMod val="75000"/>
                </a:schemeClr>
              </a:gs>
              <a:gs pos="35000">
                <a:schemeClr val="bg1">
                  <a:lumMod val="75000"/>
                  <a:lumOff val="2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7" name="Group 186"/>
          <p:cNvGrpSpPr/>
          <p:nvPr/>
        </p:nvGrpSpPr>
        <p:grpSpPr>
          <a:xfrm>
            <a:off x="4853670" y="5690752"/>
            <a:ext cx="6686599" cy="1953497"/>
            <a:chOff x="6168652" y="6814268"/>
            <a:chExt cx="7223046" cy="2110221"/>
          </a:xfrm>
        </p:grpSpPr>
        <p:sp>
          <p:nvSpPr>
            <p:cNvPr id="188"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89" name="Cube 188"/>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90" name="Cube 189"/>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91" name="Cube 190"/>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92" name="Cube 191"/>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93" name="Cube 192"/>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94" name="Parallelogram 193"/>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95" name="Straight Arrow Connector 194"/>
            <p:cNvCxnSpPr/>
            <p:nvPr/>
          </p:nvCxnSpPr>
          <p:spPr>
            <a:xfrm>
              <a:off x="10812040" y="7978966"/>
              <a:ext cx="673314"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11840629" y="7995075"/>
              <a:ext cx="673314"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132" name="文本框 150"/>
          <p:cNvSpPr txBox="1"/>
          <p:nvPr/>
        </p:nvSpPr>
        <p:spPr>
          <a:xfrm>
            <a:off x="11376534" y="11484956"/>
            <a:ext cx="1642114" cy="646331"/>
          </a:xfrm>
          <a:prstGeom prst="rect">
            <a:avLst/>
          </a:prstGeom>
          <a:noFill/>
        </p:spPr>
        <p:txBody>
          <a:bodyPr wrap="square" rtlCol="0">
            <a:spAutoFit/>
          </a:bodyPr>
          <a:lstStyle/>
          <a:p>
            <a:pPr algn="ctr"/>
            <a:r>
              <a:rPr lang="en-US" altLang="zh-CN" b="1" i="1" dirty="0" smtClean="0">
                <a:latin typeface="Cambria"/>
                <a:cs typeface="Cambria"/>
              </a:rPr>
              <a:t>fc7</a:t>
            </a:r>
            <a:endParaRPr lang="zh-CN" altLang="en-US" b="1" i="1" dirty="0">
              <a:latin typeface="Cambria"/>
              <a:cs typeface="Cambria"/>
            </a:endParaRPr>
          </a:p>
        </p:txBody>
      </p:sp>
    </p:spTree>
    <p:extLst>
      <p:ext uri="{BB962C8B-B14F-4D97-AF65-F5344CB8AC3E}">
        <p14:creationId xmlns:p14="http://schemas.microsoft.com/office/powerpoint/2010/main" val="2927525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Step 2: Get Top Detections</a:t>
            </a:r>
            <a:endParaRPr lang="en-US" sz="8000" b="1" dirty="0">
              <a:solidFill>
                <a:srgbClr val="C4C403"/>
              </a:solidFill>
              <a:latin typeface="Helvetica"/>
              <a:cs typeface="Helvetica"/>
            </a:endParaRPr>
          </a:p>
        </p:txBody>
      </p:sp>
      <p:sp>
        <p:nvSpPr>
          <p:cNvPr id="362" name="文本框 150"/>
          <p:cNvSpPr txBox="1"/>
          <p:nvPr/>
        </p:nvSpPr>
        <p:spPr>
          <a:xfrm>
            <a:off x="1696735" y="11861571"/>
            <a:ext cx="1642114" cy="646331"/>
          </a:xfrm>
          <a:prstGeom prst="rect">
            <a:avLst/>
          </a:prstGeom>
          <a:noFill/>
        </p:spPr>
        <p:txBody>
          <a:bodyPr wrap="square" rtlCol="0">
            <a:spAutoFit/>
          </a:bodyPr>
          <a:lstStyle/>
          <a:p>
            <a:pPr algn="ctr"/>
            <a:r>
              <a:rPr lang="en-US" altLang="zh-CN" b="1" dirty="0" smtClean="0"/>
              <a:t>Seeds</a:t>
            </a:r>
            <a:endParaRPr lang="zh-CN" altLang="en-US" b="1" dirty="0"/>
          </a:p>
        </p:txBody>
      </p:sp>
      <p:sp>
        <p:nvSpPr>
          <p:cNvPr id="363" name="文本框 150"/>
          <p:cNvSpPr txBox="1"/>
          <p:nvPr/>
        </p:nvSpPr>
        <p:spPr>
          <a:xfrm>
            <a:off x="3676491" y="11861571"/>
            <a:ext cx="1642114" cy="646331"/>
          </a:xfrm>
          <a:prstGeom prst="rect">
            <a:avLst/>
          </a:prstGeom>
          <a:noFill/>
        </p:spPr>
        <p:txBody>
          <a:bodyPr wrap="square" rtlCol="0">
            <a:spAutoFit/>
          </a:bodyPr>
          <a:lstStyle/>
          <a:p>
            <a:pPr algn="ctr"/>
            <a:r>
              <a:rPr lang="en-US" altLang="zh-CN" b="1" dirty="0" smtClean="0"/>
              <a:t>E-LDAs</a:t>
            </a:r>
            <a:endParaRPr lang="zh-CN" altLang="en-US" b="1" dirty="0"/>
          </a:p>
        </p:txBody>
      </p:sp>
      <p:sp>
        <p:nvSpPr>
          <p:cNvPr id="420" name="Rectangle 419"/>
          <p:cNvSpPr/>
          <p:nvPr/>
        </p:nvSpPr>
        <p:spPr>
          <a:xfrm>
            <a:off x="12932461" y="12654480"/>
            <a:ext cx="5125697" cy="646331"/>
          </a:xfrm>
          <a:prstGeom prst="rect">
            <a:avLst/>
          </a:prstGeom>
        </p:spPr>
        <p:txBody>
          <a:bodyPr wrap="none">
            <a:spAutoFit/>
          </a:bodyPr>
          <a:lstStyle/>
          <a:p>
            <a:r>
              <a:rPr lang="en-US" dirty="0" smtClean="0"/>
              <a:t>[</a:t>
            </a:r>
            <a:r>
              <a:rPr lang="en-US" dirty="0" err="1" smtClean="0"/>
              <a:t>Zitnick</a:t>
            </a:r>
            <a:r>
              <a:rPr lang="en-US" dirty="0" smtClean="0"/>
              <a:t> &amp; Dollar, ECCV’14] </a:t>
            </a:r>
            <a:endParaRPr lang="en-US" dirty="0"/>
          </a:p>
        </p:txBody>
      </p:sp>
      <p:grpSp>
        <p:nvGrpSpPr>
          <p:cNvPr id="132" name="Group 131"/>
          <p:cNvGrpSpPr/>
          <p:nvPr/>
        </p:nvGrpSpPr>
        <p:grpSpPr>
          <a:xfrm>
            <a:off x="4800600" y="1727200"/>
            <a:ext cx="5334853" cy="11057701"/>
            <a:chOff x="4800600" y="1727200"/>
            <a:chExt cx="5334853" cy="11057701"/>
          </a:xfrm>
        </p:grpSpPr>
        <p:sp>
          <p:nvSpPr>
            <p:cNvPr id="419" name="文本框 154"/>
            <p:cNvSpPr txBox="1"/>
            <p:nvPr/>
          </p:nvSpPr>
          <p:spPr>
            <a:xfrm>
              <a:off x="6449837" y="11584572"/>
              <a:ext cx="3685616" cy="1200329"/>
            </a:xfrm>
            <a:prstGeom prst="rect">
              <a:avLst/>
            </a:prstGeom>
            <a:noFill/>
          </p:spPr>
          <p:txBody>
            <a:bodyPr wrap="square" rtlCol="0">
              <a:spAutoFit/>
            </a:bodyPr>
            <a:lstStyle/>
            <a:p>
              <a:pPr algn="ctr"/>
              <a:r>
                <a:rPr lang="en-US" altLang="zh-CN" b="1" dirty="0" err="1" smtClean="0"/>
                <a:t>EdgeBox</a:t>
              </a:r>
              <a:r>
                <a:rPr lang="en-US" altLang="zh-CN" b="1" dirty="0" smtClean="0"/>
                <a:t> Proposals</a:t>
              </a:r>
              <a:endParaRPr lang="zh-CN" altLang="en-US" b="1" dirty="0"/>
            </a:p>
          </p:txBody>
        </p:sp>
        <p:grpSp>
          <p:nvGrpSpPr>
            <p:cNvPr id="130" name="Group 129"/>
            <p:cNvGrpSpPr/>
            <p:nvPr/>
          </p:nvGrpSpPr>
          <p:grpSpPr>
            <a:xfrm>
              <a:off x="4800600" y="1727200"/>
              <a:ext cx="4927246" cy="9705467"/>
              <a:chOff x="4800600" y="1727200"/>
              <a:chExt cx="4927246" cy="9705467"/>
            </a:xfrm>
          </p:grpSpPr>
          <p:cxnSp>
            <p:nvCxnSpPr>
              <p:cNvPr id="365" name="直接连接符 1032"/>
              <p:cNvCxnSpPr/>
              <p:nvPr/>
            </p:nvCxnSpPr>
            <p:spPr>
              <a:xfrm flipH="1">
                <a:off x="4800600" y="1955800"/>
                <a:ext cx="1727200" cy="2438400"/>
              </a:xfrm>
              <a:prstGeom prst="line">
                <a:avLst/>
              </a:prstGeom>
              <a:ln w="38100" cmpd="sng">
                <a:solidFill>
                  <a:srgbClr val="FFFFFF"/>
                </a:solidFill>
              </a:ln>
            </p:spPr>
            <p:style>
              <a:lnRef idx="2">
                <a:schemeClr val="accent3"/>
              </a:lnRef>
              <a:fillRef idx="0">
                <a:schemeClr val="accent3"/>
              </a:fillRef>
              <a:effectRef idx="1">
                <a:schemeClr val="accent3"/>
              </a:effectRef>
              <a:fontRef idx="minor">
                <a:schemeClr val="tx1"/>
              </a:fontRef>
            </p:style>
          </p:cxnSp>
          <p:cxnSp>
            <p:nvCxnSpPr>
              <p:cNvPr id="366" name="直接连接符 88"/>
              <p:cNvCxnSpPr/>
              <p:nvPr/>
            </p:nvCxnSpPr>
            <p:spPr>
              <a:xfrm>
                <a:off x="4800600" y="6578600"/>
                <a:ext cx="1727200" cy="4648200"/>
              </a:xfrm>
              <a:prstGeom prst="line">
                <a:avLst/>
              </a:prstGeom>
              <a:ln w="38100" cmpd="sng">
                <a:solidFill>
                  <a:srgbClr val="FFFFFF"/>
                </a:solidFill>
              </a:ln>
            </p:spPr>
            <p:style>
              <a:lnRef idx="2">
                <a:schemeClr val="accent3"/>
              </a:lnRef>
              <a:fillRef idx="0">
                <a:schemeClr val="accent3"/>
              </a:fillRef>
              <a:effectRef idx="1">
                <a:schemeClr val="accent3"/>
              </a:effectRef>
              <a:fontRef idx="minor">
                <a:schemeClr val="tx1"/>
              </a:fontRef>
            </p:style>
          </p:cxnSp>
          <p:grpSp>
            <p:nvGrpSpPr>
              <p:cNvPr id="21" name="Group 20"/>
              <p:cNvGrpSpPr/>
              <p:nvPr/>
            </p:nvGrpSpPr>
            <p:grpSpPr>
              <a:xfrm>
                <a:off x="6703649" y="1727200"/>
                <a:ext cx="3024197" cy="9705467"/>
                <a:chOff x="7033849" y="3502719"/>
                <a:chExt cx="2486779" cy="7980748"/>
              </a:xfrm>
            </p:grpSpPr>
            <p:sp>
              <p:nvSpPr>
                <p:cNvPr id="364" name="圆角矩形 1028"/>
                <p:cNvSpPr/>
                <p:nvPr/>
              </p:nvSpPr>
              <p:spPr>
                <a:xfrm>
                  <a:off x="7033849" y="3502719"/>
                  <a:ext cx="2486779" cy="7980748"/>
                </a:xfrm>
                <a:prstGeom prst="roundRect">
                  <a:avLst>
                    <a:gd name="adj" fmla="val 8120"/>
                  </a:avLst>
                </a:prstGeom>
                <a:solidFill>
                  <a:schemeClr val="bg1"/>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nvGrpSpPr>
                <p:cNvPr id="367" name="组合 1064"/>
                <p:cNvGrpSpPr/>
                <p:nvPr/>
              </p:nvGrpSpPr>
              <p:grpSpPr>
                <a:xfrm>
                  <a:off x="7293945" y="5137062"/>
                  <a:ext cx="2011680" cy="1345312"/>
                  <a:chOff x="4654238" y="1999131"/>
                  <a:chExt cx="2011680" cy="1345312"/>
                </a:xfrm>
              </p:grpSpPr>
              <p:pic>
                <p:nvPicPr>
                  <p:cNvPr id="368" name="Picture 32" descr="http://ladoga.graphics.cs.cmu.edu/xinleic/NEILWeb/Objects/countryman/wholeimages/_w_countryman_00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38" y="1999131"/>
                    <a:ext cx="2011680" cy="1345312"/>
                  </a:xfrm>
                  <a:prstGeom prst="rect">
                    <a:avLst/>
                  </a:prstGeom>
                  <a:noFill/>
                  <a:extLst>
                    <a:ext uri="{909E8E84-426E-40dd-AFC4-6F175D3DCCD1}">
                      <a14:hiddenFill xmlns:a14="http://schemas.microsoft.com/office/drawing/2010/main">
                        <a:solidFill>
                          <a:srgbClr val="FFFFFF"/>
                        </a:solidFill>
                      </a14:hiddenFill>
                    </a:ext>
                  </a:extLst>
                </p:spPr>
              </p:pic>
              <p:sp>
                <p:nvSpPr>
                  <p:cNvPr id="369" name="矩形 108"/>
                  <p:cNvSpPr/>
                  <p:nvPr/>
                </p:nvSpPr>
                <p:spPr>
                  <a:xfrm>
                    <a:off x="5545437" y="2297876"/>
                    <a:ext cx="372763" cy="743774"/>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矩形 109"/>
                  <p:cNvSpPr/>
                  <p:nvPr/>
                </p:nvSpPr>
                <p:spPr>
                  <a:xfrm>
                    <a:off x="4949927" y="2191841"/>
                    <a:ext cx="549173" cy="331908"/>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矩形 110"/>
                  <p:cNvSpPr/>
                  <p:nvPr/>
                </p:nvSpPr>
                <p:spPr>
                  <a:xfrm>
                    <a:off x="4876800" y="2418009"/>
                    <a:ext cx="717829" cy="681456"/>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矩形 111"/>
                  <p:cNvSpPr/>
                  <p:nvPr/>
                </p:nvSpPr>
                <p:spPr>
                  <a:xfrm>
                    <a:off x="4778317" y="2156125"/>
                    <a:ext cx="1749483" cy="910925"/>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矩形 112"/>
                  <p:cNvSpPr/>
                  <p:nvPr/>
                </p:nvSpPr>
                <p:spPr>
                  <a:xfrm>
                    <a:off x="5766239" y="2378869"/>
                    <a:ext cx="705999" cy="528637"/>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4" name="矩形 113"/>
                  <p:cNvSpPr/>
                  <p:nvPr/>
                </p:nvSpPr>
                <p:spPr>
                  <a:xfrm>
                    <a:off x="5797967" y="2420449"/>
                    <a:ext cx="594080" cy="528637"/>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5" name="组合 1071"/>
                <p:cNvGrpSpPr/>
                <p:nvPr/>
              </p:nvGrpSpPr>
              <p:grpSpPr>
                <a:xfrm>
                  <a:off x="7293945" y="3676888"/>
                  <a:ext cx="2011680" cy="1345312"/>
                  <a:chOff x="4654238" y="538957"/>
                  <a:chExt cx="2011680" cy="1345312"/>
                </a:xfrm>
              </p:grpSpPr>
              <p:pic>
                <p:nvPicPr>
                  <p:cNvPr id="376" name="Picture 36" descr="http://ladoga.graphics.cs.cmu.edu/xinleic/NEILWeb/Objects/countryman/wholeimages/_w_countryman_00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238" y="538957"/>
                    <a:ext cx="2011680" cy="1345312"/>
                  </a:xfrm>
                  <a:prstGeom prst="rect">
                    <a:avLst/>
                  </a:prstGeom>
                  <a:noFill/>
                  <a:extLst>
                    <a:ext uri="{909E8E84-426E-40dd-AFC4-6F175D3DCCD1}">
                      <a14:hiddenFill xmlns:a14="http://schemas.microsoft.com/office/drawing/2010/main">
                        <a:solidFill>
                          <a:srgbClr val="FFFFFF"/>
                        </a:solidFill>
                      </a14:hiddenFill>
                    </a:ext>
                  </a:extLst>
                </p:spPr>
              </p:pic>
              <p:sp>
                <p:nvSpPr>
                  <p:cNvPr id="377" name="矩形 106"/>
                  <p:cNvSpPr/>
                  <p:nvPr/>
                </p:nvSpPr>
                <p:spPr>
                  <a:xfrm>
                    <a:off x="4667217" y="990710"/>
                    <a:ext cx="522003" cy="301178"/>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8" name="矩形 107"/>
                  <p:cNvSpPr/>
                  <p:nvPr/>
                </p:nvSpPr>
                <p:spPr>
                  <a:xfrm>
                    <a:off x="5072627" y="1208145"/>
                    <a:ext cx="522003" cy="301178"/>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矩形 114"/>
                  <p:cNvSpPr/>
                  <p:nvPr/>
                </p:nvSpPr>
                <p:spPr>
                  <a:xfrm>
                    <a:off x="5684432" y="1378318"/>
                    <a:ext cx="278220" cy="332955"/>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矩形 115"/>
                  <p:cNvSpPr/>
                  <p:nvPr/>
                </p:nvSpPr>
                <p:spPr>
                  <a:xfrm>
                    <a:off x="6235241" y="1269662"/>
                    <a:ext cx="225807" cy="332955"/>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1" name="矩形 116"/>
                  <p:cNvSpPr/>
                  <p:nvPr/>
                </p:nvSpPr>
                <p:spPr>
                  <a:xfrm>
                    <a:off x="5540674" y="1240935"/>
                    <a:ext cx="225807" cy="160535"/>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2" name="矩形 105"/>
                  <p:cNvSpPr/>
                  <p:nvPr/>
                </p:nvSpPr>
                <p:spPr>
                  <a:xfrm>
                    <a:off x="5035238" y="936288"/>
                    <a:ext cx="1388421" cy="801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3" name="组合 1062"/>
                <p:cNvGrpSpPr/>
                <p:nvPr/>
              </p:nvGrpSpPr>
              <p:grpSpPr>
                <a:xfrm>
                  <a:off x="7290233" y="7173099"/>
                  <a:ext cx="2011680" cy="1257301"/>
                  <a:chOff x="4650526" y="4035168"/>
                  <a:chExt cx="2011680" cy="1257301"/>
                </a:xfrm>
              </p:grpSpPr>
              <p:pic>
                <p:nvPicPr>
                  <p:cNvPr id="384" name="Picture 42" descr="http://ladoga.graphics.cs.cmu.edu/xinleic/NEILWeb/Objects/countryman/wholeimages/_w_countryman_000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526" y="4035168"/>
                    <a:ext cx="2011680" cy="1257301"/>
                  </a:xfrm>
                  <a:prstGeom prst="rect">
                    <a:avLst/>
                  </a:prstGeom>
                  <a:noFill/>
                  <a:extLst>
                    <a:ext uri="{909E8E84-426E-40dd-AFC4-6F175D3DCCD1}">
                      <a14:hiddenFill xmlns:a14="http://schemas.microsoft.com/office/drawing/2010/main">
                        <a:solidFill>
                          <a:srgbClr val="FFFFFF"/>
                        </a:solidFill>
                      </a14:hiddenFill>
                    </a:ext>
                  </a:extLst>
                </p:spPr>
              </p:pic>
              <p:sp>
                <p:nvSpPr>
                  <p:cNvPr id="385" name="矩形 128"/>
                  <p:cNvSpPr/>
                  <p:nvPr/>
                </p:nvSpPr>
                <p:spPr>
                  <a:xfrm>
                    <a:off x="4663504" y="4517213"/>
                    <a:ext cx="1962183" cy="281066"/>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6" name="矩形 129"/>
                  <p:cNvSpPr/>
                  <p:nvPr/>
                </p:nvSpPr>
                <p:spPr>
                  <a:xfrm>
                    <a:off x="5431888" y="4568480"/>
                    <a:ext cx="799641" cy="444871"/>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7" name="矩形 130"/>
                  <p:cNvSpPr/>
                  <p:nvPr/>
                </p:nvSpPr>
                <p:spPr>
                  <a:xfrm>
                    <a:off x="5877985" y="4846007"/>
                    <a:ext cx="195253" cy="205912"/>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矩形 131"/>
                  <p:cNvSpPr/>
                  <p:nvPr/>
                </p:nvSpPr>
                <p:spPr>
                  <a:xfrm>
                    <a:off x="5213280" y="4927349"/>
                    <a:ext cx="195253" cy="205912"/>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 name="矩形 132"/>
                  <p:cNvSpPr/>
                  <p:nvPr/>
                </p:nvSpPr>
                <p:spPr>
                  <a:xfrm>
                    <a:off x="4796932" y="4840683"/>
                    <a:ext cx="140880" cy="204088"/>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0" name="矩形 133"/>
                  <p:cNvSpPr/>
                  <p:nvPr/>
                </p:nvSpPr>
                <p:spPr>
                  <a:xfrm>
                    <a:off x="4825463" y="4647079"/>
                    <a:ext cx="1441449" cy="486182"/>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1" name="矩形 31"/>
                  <p:cNvSpPr/>
                  <p:nvPr/>
                </p:nvSpPr>
                <p:spPr>
                  <a:xfrm>
                    <a:off x="4774605" y="4610884"/>
                    <a:ext cx="972952" cy="495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2" name="组合 1058"/>
                <p:cNvGrpSpPr/>
                <p:nvPr/>
              </p:nvGrpSpPr>
              <p:grpSpPr>
                <a:xfrm>
                  <a:off x="7293945" y="10001567"/>
                  <a:ext cx="2011680" cy="1345312"/>
                  <a:chOff x="4654238" y="6863636"/>
                  <a:chExt cx="2011680" cy="1345312"/>
                </a:xfrm>
              </p:grpSpPr>
              <p:pic>
                <p:nvPicPr>
                  <p:cNvPr id="393" name="Picture 34" descr="http://ladoga.graphics.cs.cmu.edu/xinleic/NEILWeb/Objects/countryman/wholeimages/_w_countryman_000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238" y="6863636"/>
                    <a:ext cx="2011680" cy="1345312"/>
                  </a:xfrm>
                  <a:prstGeom prst="rect">
                    <a:avLst/>
                  </a:prstGeom>
                  <a:noFill/>
                  <a:extLst>
                    <a:ext uri="{909E8E84-426E-40dd-AFC4-6F175D3DCCD1}">
                      <a14:hiddenFill xmlns:a14="http://schemas.microsoft.com/office/drawing/2010/main">
                        <a:solidFill>
                          <a:srgbClr val="FFFFFF"/>
                        </a:solidFill>
                      </a14:hiddenFill>
                    </a:ext>
                  </a:extLst>
                </p:spPr>
              </p:pic>
              <p:sp>
                <p:nvSpPr>
                  <p:cNvPr id="394" name="矩形 134"/>
                  <p:cNvSpPr/>
                  <p:nvPr/>
                </p:nvSpPr>
                <p:spPr>
                  <a:xfrm>
                    <a:off x="4731814" y="7140218"/>
                    <a:ext cx="835525" cy="914400"/>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矩形 135"/>
                  <p:cNvSpPr/>
                  <p:nvPr/>
                </p:nvSpPr>
                <p:spPr>
                  <a:xfrm>
                    <a:off x="5637532" y="7110984"/>
                    <a:ext cx="786128" cy="665696"/>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矩形 136"/>
                  <p:cNvSpPr/>
                  <p:nvPr/>
                </p:nvSpPr>
                <p:spPr>
                  <a:xfrm>
                    <a:off x="5789932" y="7263384"/>
                    <a:ext cx="786128" cy="665696"/>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矩形 137"/>
                  <p:cNvSpPr/>
                  <p:nvPr/>
                </p:nvSpPr>
                <p:spPr>
                  <a:xfrm>
                    <a:off x="5072627" y="6957338"/>
                    <a:ext cx="1197997" cy="1188720"/>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8" name="矩形 138"/>
                  <p:cNvSpPr/>
                  <p:nvPr/>
                </p:nvSpPr>
                <p:spPr>
                  <a:xfrm>
                    <a:off x="5908152" y="7323098"/>
                    <a:ext cx="274104" cy="360750"/>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 name="矩形 139"/>
                  <p:cNvSpPr/>
                  <p:nvPr/>
                </p:nvSpPr>
                <p:spPr>
                  <a:xfrm>
                    <a:off x="5244780" y="7190948"/>
                    <a:ext cx="274104" cy="360750"/>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0" name="矩形 140"/>
                  <p:cNvSpPr/>
                  <p:nvPr/>
                </p:nvSpPr>
                <p:spPr>
                  <a:xfrm>
                    <a:off x="5499100" y="7739588"/>
                    <a:ext cx="226402" cy="360750"/>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1" name="矩形 141"/>
                  <p:cNvSpPr/>
                  <p:nvPr/>
                </p:nvSpPr>
                <p:spPr>
                  <a:xfrm>
                    <a:off x="4778317" y="7022599"/>
                    <a:ext cx="378095" cy="168349"/>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2" name="组合 59"/>
                <p:cNvGrpSpPr/>
                <p:nvPr/>
              </p:nvGrpSpPr>
              <p:grpSpPr>
                <a:xfrm>
                  <a:off x="8261685" y="6662931"/>
                  <a:ext cx="76200" cy="357768"/>
                  <a:chOff x="10267950" y="1711273"/>
                  <a:chExt cx="76200" cy="357768"/>
                </a:xfrm>
                <a:solidFill>
                  <a:srgbClr val="FFFFFF"/>
                </a:solidFill>
              </p:grpSpPr>
              <p:sp>
                <p:nvSpPr>
                  <p:cNvPr id="403" name="椭圆 36"/>
                  <p:cNvSpPr/>
                  <p:nvPr/>
                </p:nvSpPr>
                <p:spPr>
                  <a:xfrm>
                    <a:off x="10267950" y="1711273"/>
                    <a:ext cx="76200" cy="76200"/>
                  </a:xfrm>
                  <a:prstGeom prst="ellipse">
                    <a:avLst/>
                  </a:prstGeom>
                  <a:grp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04" name="椭圆 168"/>
                  <p:cNvSpPr/>
                  <p:nvPr/>
                </p:nvSpPr>
                <p:spPr>
                  <a:xfrm>
                    <a:off x="10267950" y="1852057"/>
                    <a:ext cx="76200" cy="76200"/>
                  </a:xfrm>
                  <a:prstGeom prst="ellipse">
                    <a:avLst/>
                  </a:prstGeom>
                  <a:grp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05" name="椭圆 169"/>
                  <p:cNvSpPr/>
                  <p:nvPr/>
                </p:nvSpPr>
                <p:spPr>
                  <a:xfrm>
                    <a:off x="10267950" y="1992841"/>
                    <a:ext cx="76200" cy="76200"/>
                  </a:xfrm>
                  <a:prstGeom prst="ellipse">
                    <a:avLst/>
                  </a:prstGeom>
                  <a:grp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406" name="组合 1060"/>
                <p:cNvGrpSpPr/>
                <p:nvPr/>
              </p:nvGrpSpPr>
              <p:grpSpPr>
                <a:xfrm>
                  <a:off x="7293945" y="8545113"/>
                  <a:ext cx="2011680" cy="1345311"/>
                  <a:chOff x="4654238" y="5407182"/>
                  <a:chExt cx="2011680" cy="1345311"/>
                </a:xfrm>
              </p:grpSpPr>
              <p:pic>
                <p:nvPicPr>
                  <p:cNvPr id="407" name="Picture 40" descr="http://ladoga.graphics.cs.cmu.edu/xinleic/NEILWeb/Objects/countryman/wholeimages/_w_countryman_0009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4238" y="5407182"/>
                    <a:ext cx="2011680" cy="1345311"/>
                  </a:xfrm>
                  <a:prstGeom prst="rect">
                    <a:avLst/>
                  </a:prstGeom>
                  <a:noFill/>
                  <a:extLst>
                    <a:ext uri="{909E8E84-426E-40dd-AFC4-6F175D3DCCD1}">
                      <a14:hiddenFill xmlns:a14="http://schemas.microsoft.com/office/drawing/2010/main">
                        <a:solidFill>
                          <a:srgbClr val="FFFFFF"/>
                        </a:solidFill>
                      </a14:hiddenFill>
                    </a:ext>
                  </a:extLst>
                </p:spPr>
              </p:pic>
              <p:sp>
                <p:nvSpPr>
                  <p:cNvPr id="408" name="矩形 204"/>
                  <p:cNvSpPr/>
                  <p:nvPr/>
                </p:nvSpPr>
                <p:spPr>
                  <a:xfrm>
                    <a:off x="5667329" y="5556250"/>
                    <a:ext cx="517571" cy="196510"/>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9" name="矩形 205"/>
                  <p:cNvSpPr/>
                  <p:nvPr/>
                </p:nvSpPr>
                <p:spPr>
                  <a:xfrm>
                    <a:off x="4654239" y="5602685"/>
                    <a:ext cx="222561" cy="249369"/>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 name="矩形 206"/>
                  <p:cNvSpPr/>
                  <p:nvPr/>
                </p:nvSpPr>
                <p:spPr>
                  <a:xfrm>
                    <a:off x="5197737" y="6300188"/>
                    <a:ext cx="187064" cy="249369"/>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1" name="矩形 207"/>
                  <p:cNvSpPr/>
                  <p:nvPr/>
                </p:nvSpPr>
                <p:spPr>
                  <a:xfrm>
                    <a:off x="5712907" y="6366396"/>
                    <a:ext cx="187064" cy="249369"/>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2" name="矩形 208"/>
                  <p:cNvSpPr/>
                  <p:nvPr/>
                </p:nvSpPr>
                <p:spPr>
                  <a:xfrm>
                    <a:off x="4654238" y="6615765"/>
                    <a:ext cx="1013091" cy="136728"/>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3" name="矩形 209"/>
                  <p:cNvSpPr/>
                  <p:nvPr/>
                </p:nvSpPr>
                <p:spPr>
                  <a:xfrm>
                    <a:off x="4667217" y="5407182"/>
                    <a:ext cx="1998701" cy="993511"/>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4" name="矩形 210"/>
                  <p:cNvSpPr/>
                  <p:nvPr/>
                </p:nvSpPr>
                <p:spPr>
                  <a:xfrm>
                    <a:off x="4806639" y="5441654"/>
                    <a:ext cx="391098" cy="776159"/>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5" name="矩形 211"/>
                  <p:cNvSpPr/>
                  <p:nvPr/>
                </p:nvSpPr>
                <p:spPr>
                  <a:xfrm>
                    <a:off x="5344032" y="5681424"/>
                    <a:ext cx="250597" cy="384723"/>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6" name="矩形 212"/>
                  <p:cNvSpPr/>
                  <p:nvPr/>
                </p:nvSpPr>
                <p:spPr>
                  <a:xfrm>
                    <a:off x="5712906" y="5509960"/>
                    <a:ext cx="403725" cy="708587"/>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7" name="矩形 213"/>
                  <p:cNvSpPr/>
                  <p:nvPr/>
                </p:nvSpPr>
                <p:spPr>
                  <a:xfrm>
                    <a:off x="6182256" y="5687774"/>
                    <a:ext cx="280630" cy="536389"/>
                  </a:xfrm>
                  <a:prstGeom prst="rect">
                    <a:avLst/>
                  </a:prstGeom>
                  <a:noFill/>
                  <a:ln>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8" name="矩形 214"/>
                  <p:cNvSpPr/>
                  <p:nvPr/>
                </p:nvSpPr>
                <p:spPr>
                  <a:xfrm>
                    <a:off x="5189220" y="5940922"/>
                    <a:ext cx="1234439" cy="693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21" name="文本框 150"/>
              <p:cNvSpPr txBox="1"/>
              <p:nvPr/>
            </p:nvSpPr>
            <p:spPr>
              <a:xfrm>
                <a:off x="4947528" y="5116036"/>
                <a:ext cx="1173872" cy="646331"/>
              </a:xfrm>
              <a:prstGeom prst="rect">
                <a:avLst/>
              </a:prstGeom>
              <a:noFill/>
            </p:spPr>
            <p:txBody>
              <a:bodyPr wrap="square" rtlCol="0">
                <a:spAutoFit/>
              </a:bodyPr>
              <a:lstStyle/>
              <a:p>
                <a:pPr algn="ctr"/>
                <a:r>
                  <a:rPr lang="en-US" altLang="zh-CN" b="1" dirty="0" smtClean="0"/>
                  <a:t>Fire</a:t>
                </a:r>
                <a:endParaRPr lang="zh-CN" altLang="en-US" b="1" dirty="0"/>
              </a:p>
            </p:txBody>
          </p:sp>
        </p:grpSp>
      </p:grpSp>
      <p:sp>
        <p:nvSpPr>
          <p:cNvPr id="471" name="文本框 157"/>
          <p:cNvSpPr txBox="1"/>
          <p:nvPr/>
        </p:nvSpPr>
        <p:spPr>
          <a:xfrm>
            <a:off x="12403876" y="11861571"/>
            <a:ext cx="3386781" cy="646331"/>
          </a:xfrm>
          <a:prstGeom prst="rect">
            <a:avLst/>
          </a:prstGeom>
          <a:solidFill>
            <a:schemeClr val="bg1"/>
          </a:solidFill>
        </p:spPr>
        <p:txBody>
          <a:bodyPr wrap="square" rtlCol="0">
            <a:spAutoFit/>
          </a:bodyPr>
          <a:lstStyle/>
          <a:p>
            <a:pPr algn="ctr"/>
            <a:r>
              <a:rPr lang="en-US" altLang="zh-CN" b="1" dirty="0" smtClean="0"/>
              <a:t>Top Detections</a:t>
            </a:r>
            <a:endParaRPr lang="zh-CN" altLang="en-US" b="1" dirty="0"/>
          </a:p>
        </p:txBody>
      </p:sp>
      <p:grpSp>
        <p:nvGrpSpPr>
          <p:cNvPr id="18" name="Group 17"/>
          <p:cNvGrpSpPr>
            <a:grpSpLocks noChangeAspect="1"/>
          </p:cNvGrpSpPr>
          <p:nvPr/>
        </p:nvGrpSpPr>
        <p:grpSpPr>
          <a:xfrm>
            <a:off x="11125466" y="1668500"/>
            <a:ext cx="5943600" cy="2357486"/>
            <a:chOff x="11125467" y="3172465"/>
            <a:chExt cx="5185873" cy="2056939"/>
          </a:xfrm>
        </p:grpSpPr>
        <p:pic>
          <p:nvPicPr>
            <p:cNvPr id="443" name="Picture 43" descr="Sorry, No Display!"/>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0377" y="329631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44" name="Picture 44" descr="Sorry, No Display!"/>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69245" y="354777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45" name="Picture 45" descr="Sorry, No Display!"/>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28113" y="379923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46" name="Picture 46" descr="Sorry, No Display!"/>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86981" y="405069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47" name="Picture 47" descr="Sorry, No Display!"/>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45850" y="430215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460" name="圆角矩形 237"/>
            <p:cNvSpPr/>
            <p:nvPr/>
          </p:nvSpPr>
          <p:spPr>
            <a:xfrm>
              <a:off x="11125467" y="3172465"/>
              <a:ext cx="5185873" cy="2056939"/>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17" name="Group 16"/>
          <p:cNvGrpSpPr>
            <a:grpSpLocks noChangeAspect="1"/>
          </p:cNvGrpSpPr>
          <p:nvPr/>
        </p:nvGrpSpPr>
        <p:grpSpPr>
          <a:xfrm>
            <a:off x="11125466" y="4177585"/>
            <a:ext cx="5943600" cy="2357053"/>
            <a:chOff x="11125467" y="5230555"/>
            <a:chExt cx="5185873" cy="2056561"/>
          </a:xfrm>
        </p:grpSpPr>
        <p:pic>
          <p:nvPicPr>
            <p:cNvPr id="455" name="Picture 49" descr="Sorry, No Display!"/>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10377" y="537191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6" name="Picture 50" descr="Sorry, No Display!"/>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69245" y="562337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7" name="Picture 36" descr="http://ladoga.graphics.cs.cmu.edu/xinleic/NEILWeb/Objects/countryman/wholeimages/_w_countryman_00023.jpg"/>
            <p:cNvPicPr>
              <a:picLocks noChangeArrowheads="1"/>
            </p:cNvPicPr>
            <p:nvPr/>
          </p:nvPicPr>
          <p:blipFill rotWithShape="1">
            <a:blip r:embed="rId4">
              <a:extLst>
                <a:ext uri="{28A0092B-C50C-407E-A947-70E740481C1C}">
                  <a14:useLocalDpi xmlns:a14="http://schemas.microsoft.com/office/drawing/2010/main" val="0"/>
                </a:ext>
              </a:extLst>
            </a:blip>
            <a:srcRect l="18981" t="30735" r="10944" b="11680"/>
            <a:stretch/>
          </p:blipFill>
          <p:spPr bwMode="auto">
            <a:xfrm>
              <a:off x="13028113" y="587483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8" name="Picture 42" descr="http://ladoga.graphics.cs.cmu.edu/xinleic/NEILWeb/Objects/countryman/wholeimages/_w_countryman_00092.jpg"/>
            <p:cNvPicPr>
              <a:picLocks noChangeArrowheads="1"/>
            </p:cNvPicPr>
            <p:nvPr/>
          </p:nvPicPr>
          <p:blipFill rotWithShape="1">
            <a:blip r:embed="rId5">
              <a:extLst>
                <a:ext uri="{28A0092B-C50C-407E-A947-70E740481C1C}">
                  <a14:useLocalDpi xmlns:a14="http://schemas.microsoft.com/office/drawing/2010/main" val="0"/>
                </a:ext>
              </a:extLst>
            </a:blip>
            <a:srcRect l="7399" t="46667" r="46768" b="13334"/>
            <a:stretch/>
          </p:blipFill>
          <p:spPr bwMode="auto">
            <a:xfrm>
              <a:off x="13886981" y="612629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9" name="Picture 40" descr="http://ladoga.graphics.cs.cmu.edu/xinleic/NEILWeb/Objects/countryman/wholeimages/_w_countryman_00091.jpg"/>
            <p:cNvPicPr>
              <a:picLocks noChangeArrowheads="1"/>
            </p:cNvPicPr>
            <p:nvPr/>
          </p:nvPicPr>
          <p:blipFill rotWithShape="1">
            <a:blip r:embed="rId7">
              <a:extLst>
                <a:ext uri="{28A0092B-C50C-407E-A947-70E740481C1C}">
                  <a14:useLocalDpi xmlns:a14="http://schemas.microsoft.com/office/drawing/2010/main" val="0"/>
                </a:ext>
              </a:extLst>
            </a:blip>
            <a:srcRect l="26908" t="41617" r="12108" b="9105"/>
            <a:stretch/>
          </p:blipFill>
          <p:spPr bwMode="auto">
            <a:xfrm>
              <a:off x="14745850" y="637775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461" name="圆角矩形 238"/>
            <p:cNvSpPr/>
            <p:nvPr/>
          </p:nvSpPr>
          <p:spPr>
            <a:xfrm>
              <a:off x="11125467" y="5230555"/>
              <a:ext cx="5185873" cy="2056561"/>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16" name="Group 15"/>
          <p:cNvGrpSpPr>
            <a:grpSpLocks noChangeAspect="1"/>
          </p:cNvGrpSpPr>
          <p:nvPr/>
        </p:nvGrpSpPr>
        <p:grpSpPr>
          <a:xfrm>
            <a:off x="11125466" y="6686237"/>
            <a:ext cx="5943600" cy="2422416"/>
            <a:chOff x="11125467" y="7288645"/>
            <a:chExt cx="5185873" cy="2113591"/>
          </a:xfrm>
        </p:grpSpPr>
        <p:pic>
          <p:nvPicPr>
            <p:cNvPr id="449" name="Picture 51" descr="Sorry, No Display!"/>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08515" y="745008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0" name="Picture 52" descr="Sorry, No Display!"/>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67849" y="770154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1" name="Picture 53" descr="Sorry, No Display!"/>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27183" y="795300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2" name="Picture 54" descr="Sorry, No Display!"/>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86517" y="820446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53" name="Picture 55" descr="Sorry, No Display!"/>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745850" y="845592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462" name="圆角矩形 239"/>
            <p:cNvSpPr/>
            <p:nvPr/>
          </p:nvSpPr>
          <p:spPr>
            <a:xfrm>
              <a:off x="11125467" y="7288645"/>
              <a:ext cx="5185873" cy="2113591"/>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15" name="Group 14"/>
          <p:cNvGrpSpPr>
            <a:grpSpLocks noChangeAspect="1"/>
          </p:cNvGrpSpPr>
          <p:nvPr/>
        </p:nvGrpSpPr>
        <p:grpSpPr>
          <a:xfrm>
            <a:off x="11125466" y="9260252"/>
            <a:ext cx="5943600" cy="2360413"/>
            <a:chOff x="11125467" y="9402236"/>
            <a:chExt cx="5185873" cy="2059493"/>
          </a:xfrm>
        </p:grpSpPr>
        <p:pic>
          <p:nvPicPr>
            <p:cNvPr id="437" name="Picture 14" descr="Sorry, No Display!"/>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98020" y="9548010"/>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38" name="Picture 16" descr="Sorry, No Display!"/>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159978" y="9799470"/>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39" name="Picture 18" descr="Sorry, No Display!"/>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021936" y="10050930"/>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40" name="Picture 20" descr="Sorry, No Display!"/>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883894" y="10302390"/>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41" name="Picture 22" descr="Sorry, No Display!"/>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745850" y="10553850"/>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463" name="圆角矩形 240"/>
            <p:cNvSpPr/>
            <p:nvPr/>
          </p:nvSpPr>
          <p:spPr>
            <a:xfrm>
              <a:off x="11125467" y="9402236"/>
              <a:ext cx="5185873" cy="2059493"/>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sp>
        <p:nvSpPr>
          <p:cNvPr id="472" name="Up-Down Arrow 114"/>
          <p:cNvSpPr/>
          <p:nvPr/>
        </p:nvSpPr>
        <p:spPr>
          <a:xfrm rot="16200000">
            <a:off x="9303240" y="6044524"/>
            <a:ext cx="2137561" cy="1070818"/>
          </a:xfrm>
          <a:prstGeom prst="downArrow">
            <a:avLst/>
          </a:prstGeom>
          <a:ln>
            <a:headEnd type="none" w="med" len="med"/>
            <a:tailEnd type="triangle" w="lg" len="lg"/>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68" name="Picture 2" descr="http://centralizador.sistemagiv.com.br/img/check_mark_green.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237943" y="3219777"/>
            <a:ext cx="1211857" cy="1086120"/>
          </a:xfrm>
          <a:prstGeom prst="rect">
            <a:avLst/>
          </a:prstGeom>
          <a:noFill/>
          <a:extLst>
            <a:ext uri="{909E8E84-426E-40dd-AFC4-6F175D3DCCD1}">
              <a14:hiddenFill xmlns:a14="http://schemas.microsoft.com/office/drawing/2010/main">
                <a:solidFill>
                  <a:srgbClr val="FFFFFF"/>
                </a:solidFill>
              </a14:hiddenFill>
            </a:ext>
          </a:extLst>
        </p:spPr>
      </p:pic>
      <p:pic>
        <p:nvPicPr>
          <p:cNvPr id="466" name="Picture 2" descr="http://centralizador.sistemagiv.com.br/img/check_mark_green.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256004" y="5776533"/>
            <a:ext cx="1211857" cy="1086120"/>
          </a:xfrm>
          <a:prstGeom prst="rect">
            <a:avLst/>
          </a:prstGeom>
          <a:noFill/>
          <a:extLst>
            <a:ext uri="{909E8E84-426E-40dd-AFC4-6F175D3DCCD1}">
              <a14:hiddenFill xmlns:a14="http://schemas.microsoft.com/office/drawing/2010/main">
                <a:solidFill>
                  <a:srgbClr val="FFFFFF"/>
                </a:solidFill>
              </a14:hiddenFill>
            </a:ext>
          </a:extLst>
        </p:spPr>
      </p:pic>
      <p:pic>
        <p:nvPicPr>
          <p:cNvPr id="473" name="Picture 2" descr="http://centralizador.sistemagiv.com.br/img/check_mark_green.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288743" y="8358689"/>
            <a:ext cx="1211857" cy="1086120"/>
          </a:xfrm>
          <a:prstGeom prst="rect">
            <a:avLst/>
          </a:prstGeom>
          <a:noFill/>
          <a:extLst>
            <a:ext uri="{909E8E84-426E-40dd-AFC4-6F175D3DCCD1}">
              <a14:hiddenFill xmlns:a14="http://schemas.microsoft.com/office/drawing/2010/main">
                <a:solidFill>
                  <a:srgbClr val="FFFFFF"/>
                </a:solidFill>
              </a14:hiddenFill>
            </a:ext>
          </a:extLst>
        </p:spPr>
      </p:pic>
      <p:pic>
        <p:nvPicPr>
          <p:cNvPr id="467" name="Picture 4" descr="http://www.clker.com/cliparts/H/t/w/F/H/k/wrong-md.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6288744" y="10744200"/>
            <a:ext cx="1211856" cy="1162893"/>
          </a:xfrm>
          <a:prstGeom prst="rect">
            <a:avLst/>
          </a:prstGeom>
          <a:noFill/>
          <a:extLst>
            <a:ext uri="{909E8E84-426E-40dd-AFC4-6F175D3DCCD1}">
              <a14:hiddenFill xmlns:a14="http://schemas.microsoft.com/office/drawing/2010/main">
                <a:solidFill>
                  <a:srgbClr val="FFFFFF"/>
                </a:solidFill>
              </a14:hiddenFill>
            </a:ext>
          </a:extLst>
        </p:spPr>
      </p:pic>
      <p:pic>
        <p:nvPicPr>
          <p:cNvPr id="475" name="Picture 2" descr="http://ladoga.graphics.cs.cmu.edu/xinleic/DEIL/Disp/data/countryman/full-ebox-Tops/cluster_1/00-0(-1.00000).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4518" y="1770100"/>
            <a:ext cx="3231082" cy="2393022"/>
          </a:xfrm>
          <a:prstGeom prst="rect">
            <a:avLst/>
          </a:prstGeom>
          <a:noFill/>
          <a:extLst>
            <a:ext uri="{909E8E84-426E-40dd-AFC4-6F175D3DCCD1}">
              <a14:hiddenFill xmlns:a14="http://schemas.microsoft.com/office/drawing/2010/main">
                <a:solidFill>
                  <a:srgbClr val="FFFFFF"/>
                </a:solidFill>
              </a14:hiddenFill>
            </a:ext>
          </a:extLst>
        </p:spPr>
      </p:pic>
      <p:pic>
        <p:nvPicPr>
          <p:cNvPr id="476" name="Picture 4" descr="http://ladoga.graphics.cs.cmu.edu/xinleic/DEIL/Disp/data/countryman/full-ebox-Tops/cluster_22/00-0(-1.00000).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5020" y="6886330"/>
            <a:ext cx="3230580" cy="2160451"/>
          </a:xfrm>
          <a:prstGeom prst="rect">
            <a:avLst/>
          </a:prstGeom>
          <a:noFill/>
          <a:extLst>
            <a:ext uri="{909E8E84-426E-40dd-AFC4-6F175D3DCCD1}">
              <a14:hiddenFill xmlns:a14="http://schemas.microsoft.com/office/drawing/2010/main">
                <a:solidFill>
                  <a:srgbClr val="FFFFFF"/>
                </a:solidFill>
              </a14:hiddenFill>
            </a:ext>
          </a:extLst>
        </p:spPr>
      </p:pic>
      <p:pic>
        <p:nvPicPr>
          <p:cNvPr id="477" name="Picture 8" descr="http://ladoga.graphics.cs.cmu.edu/xinleic/DEIL/Disp/data/countryman/full-ebox-Tops/cluster_2/00-0(-1.00000).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5020" y="4392810"/>
            <a:ext cx="3230580" cy="2150356"/>
          </a:xfrm>
          <a:prstGeom prst="rect">
            <a:avLst/>
          </a:prstGeom>
          <a:noFill/>
          <a:extLst>
            <a:ext uri="{909E8E84-426E-40dd-AFC4-6F175D3DCCD1}">
              <a14:hiddenFill xmlns:a14="http://schemas.microsoft.com/office/drawing/2010/main">
                <a:solidFill>
                  <a:srgbClr val="FFFFFF"/>
                </a:solidFill>
              </a14:hiddenFill>
            </a:ext>
          </a:extLst>
        </p:spPr>
      </p:pic>
      <p:pic>
        <p:nvPicPr>
          <p:cNvPr id="478" name="Picture 12" descr="http://ladoga.graphics.cs.cmu.edu/xinleic/DEIL/Disp/data/countryman/full-ebox-Tops/cluster_348/00-0(-1.00000).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35020" y="9397668"/>
            <a:ext cx="3230580" cy="2140261"/>
          </a:xfrm>
          <a:prstGeom prst="rect">
            <a:avLst/>
          </a:prstGeom>
          <a:noFill/>
          <a:extLst>
            <a:ext uri="{909E8E84-426E-40dd-AFC4-6F175D3DCCD1}">
              <a14:hiddenFill xmlns:a14="http://schemas.microsoft.com/office/drawing/2010/main">
                <a:solidFill>
                  <a:srgbClr val="FFFFFF"/>
                </a:solidFill>
              </a14:hiddenFill>
            </a:ext>
          </a:extLst>
        </p:spPr>
      </p:pic>
      <p:grpSp>
        <p:nvGrpSpPr>
          <p:cNvPr id="480" name="组合 15"/>
          <p:cNvGrpSpPr/>
          <p:nvPr/>
        </p:nvGrpSpPr>
        <p:grpSpPr>
          <a:xfrm>
            <a:off x="4411280" y="1873138"/>
            <a:ext cx="160720" cy="2198752"/>
            <a:chOff x="3590732" y="223276"/>
            <a:chExt cx="109734" cy="1828800"/>
          </a:xfrm>
        </p:grpSpPr>
        <p:sp>
          <p:nvSpPr>
            <p:cNvPr id="514" name="矩形 3"/>
            <p:cNvSpPr/>
            <p:nvPr/>
          </p:nvSpPr>
          <p:spPr>
            <a:xfrm>
              <a:off x="3590738" y="22327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5" name="矩形 5"/>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6" name="矩形 6"/>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7" name="矩形 7"/>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8" name="矩形 8"/>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9" name="矩形 9"/>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20" name="矩形 10"/>
            <p:cNvSpPr/>
            <p:nvPr/>
          </p:nvSpPr>
          <p:spPr>
            <a:xfrm>
              <a:off x="3590732" y="113767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21" name="矩形 11"/>
            <p:cNvSpPr/>
            <p:nvPr/>
          </p:nvSpPr>
          <p:spPr>
            <a:xfrm>
              <a:off x="3590732" y="132055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22" name="矩形 12"/>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23" name="矩形 13"/>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81" name="组合 17"/>
          <p:cNvGrpSpPr/>
          <p:nvPr/>
        </p:nvGrpSpPr>
        <p:grpSpPr>
          <a:xfrm>
            <a:off x="4411271" y="4368612"/>
            <a:ext cx="160720" cy="2198752"/>
            <a:chOff x="3590732" y="223276"/>
            <a:chExt cx="109734" cy="1828800"/>
          </a:xfrm>
        </p:grpSpPr>
        <p:sp>
          <p:nvSpPr>
            <p:cNvPr id="504" name="矩形 18"/>
            <p:cNvSpPr/>
            <p:nvPr/>
          </p:nvSpPr>
          <p:spPr>
            <a:xfrm>
              <a:off x="3590738" y="22327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5" name="矩形 19"/>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6" name="矩形 20"/>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7" name="矩形 21"/>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8" name="矩形 22"/>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9" name="矩形 23"/>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0" name="矩形 24"/>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1" name="矩形 25"/>
            <p:cNvSpPr/>
            <p:nvPr/>
          </p:nvSpPr>
          <p:spPr>
            <a:xfrm>
              <a:off x="3590732" y="132055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2" name="矩形 26"/>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3" name="矩形 27"/>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82" name="组合 37"/>
          <p:cNvGrpSpPr/>
          <p:nvPr/>
        </p:nvGrpSpPr>
        <p:grpSpPr>
          <a:xfrm flipV="1">
            <a:off x="4411262" y="6867179"/>
            <a:ext cx="160720" cy="2198752"/>
            <a:chOff x="3590732" y="223276"/>
            <a:chExt cx="109734" cy="1828800"/>
          </a:xfrm>
        </p:grpSpPr>
        <p:sp>
          <p:nvSpPr>
            <p:cNvPr id="494" name="矩形 38"/>
            <p:cNvSpPr/>
            <p:nvPr/>
          </p:nvSpPr>
          <p:spPr>
            <a:xfrm>
              <a:off x="3590738" y="22327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5" name="矩形 39"/>
            <p:cNvSpPr/>
            <p:nvPr/>
          </p:nvSpPr>
          <p:spPr>
            <a:xfrm>
              <a:off x="3590737" y="186919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6" name="矩形 40"/>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7" name="矩形 41"/>
            <p:cNvSpPr/>
            <p:nvPr/>
          </p:nvSpPr>
          <p:spPr>
            <a:xfrm>
              <a:off x="3590734" y="589036"/>
              <a:ext cx="109728" cy="1828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8" name="矩形 42"/>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9" name="矩形 43"/>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0" name="矩形 44"/>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1" name="矩形 45"/>
            <p:cNvSpPr/>
            <p:nvPr/>
          </p:nvSpPr>
          <p:spPr>
            <a:xfrm>
              <a:off x="3590732" y="132055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2" name="矩形 46"/>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3" name="矩形 47"/>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83" name="组合 48"/>
          <p:cNvGrpSpPr/>
          <p:nvPr/>
        </p:nvGrpSpPr>
        <p:grpSpPr>
          <a:xfrm flipV="1">
            <a:off x="4411262" y="9359560"/>
            <a:ext cx="160720" cy="2198752"/>
            <a:chOff x="3590732" y="223276"/>
            <a:chExt cx="109734" cy="1828800"/>
          </a:xfrm>
        </p:grpSpPr>
        <p:sp>
          <p:nvSpPr>
            <p:cNvPr id="484" name="矩形 49"/>
            <p:cNvSpPr/>
            <p:nvPr/>
          </p:nvSpPr>
          <p:spPr>
            <a:xfrm>
              <a:off x="3590738" y="22327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5" name="矩形 50"/>
            <p:cNvSpPr/>
            <p:nvPr/>
          </p:nvSpPr>
          <p:spPr>
            <a:xfrm>
              <a:off x="3590737" y="186919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6" name="矩形 51"/>
            <p:cNvSpPr/>
            <p:nvPr/>
          </p:nvSpPr>
          <p:spPr>
            <a:xfrm>
              <a:off x="3590736" y="406156"/>
              <a:ext cx="109728"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7" name="矩形 52"/>
            <p:cNvSpPr/>
            <p:nvPr/>
          </p:nvSpPr>
          <p:spPr>
            <a:xfrm>
              <a:off x="3590734" y="589036"/>
              <a:ext cx="109728" cy="1828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8" name="矩形 53"/>
            <p:cNvSpPr/>
            <p:nvPr/>
          </p:nvSpPr>
          <p:spPr>
            <a:xfrm>
              <a:off x="3590732" y="77191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9" name="矩形 54"/>
            <p:cNvSpPr/>
            <p:nvPr/>
          </p:nvSpPr>
          <p:spPr>
            <a:xfrm>
              <a:off x="3590732" y="95479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0" name="矩形 55"/>
            <p:cNvSpPr/>
            <p:nvPr/>
          </p:nvSpPr>
          <p:spPr>
            <a:xfrm>
              <a:off x="3590732" y="1137676"/>
              <a:ext cx="109728" cy="18288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1" name="矩形 56"/>
            <p:cNvSpPr/>
            <p:nvPr/>
          </p:nvSpPr>
          <p:spPr>
            <a:xfrm>
              <a:off x="3590732" y="1320556"/>
              <a:ext cx="109728" cy="182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2" name="矩形 57"/>
            <p:cNvSpPr/>
            <p:nvPr/>
          </p:nvSpPr>
          <p:spPr>
            <a:xfrm>
              <a:off x="3590732" y="1503436"/>
              <a:ext cx="109728" cy="1828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3" name="矩形 58"/>
            <p:cNvSpPr/>
            <p:nvPr/>
          </p:nvSpPr>
          <p:spPr>
            <a:xfrm>
              <a:off x="3590732" y="1686316"/>
              <a:ext cx="109728" cy="18288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20661024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7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8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6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0" animBg="1"/>
      <p:bldP spid="4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0"/>
            <a:ext cx="15773400" cy="1857781"/>
          </a:xfrm>
        </p:spPr>
        <p:txBody>
          <a:bodyPr>
            <a:normAutofit/>
          </a:bodyPr>
          <a:lstStyle/>
          <a:p>
            <a:pPr algn="ctr"/>
            <a:r>
              <a:rPr lang="en-US" b="1" dirty="0" smtClean="0">
                <a:solidFill>
                  <a:srgbClr val="C4C403"/>
                </a:solidFill>
                <a:latin typeface="Helvetica"/>
                <a:cs typeface="Helvetica"/>
              </a:rPr>
              <a:t>Object Detection</a:t>
            </a:r>
            <a:endParaRPr lang="en-US" b="1" dirty="0">
              <a:solidFill>
                <a:srgbClr val="C4C403"/>
              </a:solidFill>
              <a:latin typeface="Helvetica"/>
              <a:cs typeface="Helvetic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6280522"/>
              </p:ext>
            </p:extLst>
          </p:nvPr>
        </p:nvGraphicFramePr>
        <p:xfrm>
          <a:off x="263568" y="1893102"/>
          <a:ext cx="18024432" cy="635027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49676" y="1749074"/>
            <a:ext cx="3048656" cy="769441"/>
          </a:xfrm>
          <a:prstGeom prst="rect">
            <a:avLst/>
          </a:prstGeom>
        </p:spPr>
        <p:txBody>
          <a:bodyPr wrap="none">
            <a:spAutoFit/>
          </a:bodyPr>
          <a:lstStyle/>
          <a:p>
            <a:r>
              <a:rPr lang="en-US" sz="4400" dirty="0" smtClean="0">
                <a:solidFill>
                  <a:srgbClr val="C4C403"/>
                </a:solidFill>
              </a:rPr>
              <a:t>PASCAL VOC</a:t>
            </a:r>
            <a:endParaRPr lang="en-US" sz="4400" dirty="0">
              <a:solidFill>
                <a:srgbClr val="C4C403"/>
              </a:solidFill>
            </a:endParaRPr>
          </a:p>
        </p:txBody>
      </p:sp>
      <p:sp>
        <p:nvSpPr>
          <p:cNvPr id="8" name="Rectangle 7"/>
          <p:cNvSpPr/>
          <p:nvPr/>
        </p:nvSpPr>
        <p:spPr>
          <a:xfrm>
            <a:off x="349676" y="8047051"/>
            <a:ext cx="2402846" cy="769441"/>
          </a:xfrm>
          <a:prstGeom prst="rect">
            <a:avLst/>
          </a:prstGeom>
        </p:spPr>
        <p:txBody>
          <a:bodyPr wrap="none">
            <a:spAutoFit/>
          </a:bodyPr>
          <a:lstStyle/>
          <a:p>
            <a:r>
              <a:rPr lang="en-US" sz="4400" dirty="0" smtClean="0">
                <a:solidFill>
                  <a:srgbClr val="C4C403"/>
                </a:solidFill>
              </a:rPr>
              <a:t>MS COCO</a:t>
            </a:r>
            <a:endParaRPr lang="en-US" sz="4400" dirty="0">
              <a:solidFill>
                <a:srgbClr val="C4C403"/>
              </a:solidFill>
            </a:endParaRPr>
          </a:p>
        </p:txBody>
      </p:sp>
      <p:pic>
        <p:nvPicPr>
          <p:cNvPr id="9" name="Picture 8"/>
          <p:cNvPicPr>
            <a:picLocks noChangeAspect="1"/>
          </p:cNvPicPr>
          <p:nvPr/>
        </p:nvPicPr>
        <p:blipFill>
          <a:blip r:embed="rId4"/>
          <a:stretch>
            <a:fillRect/>
          </a:stretch>
        </p:blipFill>
        <p:spPr>
          <a:xfrm>
            <a:off x="359410" y="8876359"/>
            <a:ext cx="17491307" cy="3984619"/>
          </a:xfrm>
          <a:prstGeom prst="rect">
            <a:avLst/>
          </a:prstGeom>
        </p:spPr>
      </p:pic>
      <p:sp>
        <p:nvSpPr>
          <p:cNvPr id="10" name="Rectangle 9"/>
          <p:cNvSpPr/>
          <p:nvPr/>
        </p:nvSpPr>
        <p:spPr>
          <a:xfrm>
            <a:off x="3642026" y="10338738"/>
            <a:ext cx="10782312" cy="1015663"/>
          </a:xfrm>
          <a:prstGeom prst="rect">
            <a:avLst/>
          </a:prstGeom>
          <a:solidFill>
            <a:srgbClr val="C4C403"/>
          </a:solidFill>
          <a:ln w="38100" cmpd="sng">
            <a:solidFill>
              <a:schemeClr val="bg1"/>
            </a:solidFill>
          </a:ln>
        </p:spPr>
        <p:txBody>
          <a:bodyPr wrap="square">
            <a:spAutoFit/>
          </a:bodyPr>
          <a:lstStyle/>
          <a:p>
            <a:pPr algn="ctr"/>
            <a:r>
              <a:rPr lang="en-US" sz="6000" dirty="0" smtClean="0">
                <a:solidFill>
                  <a:schemeClr val="bg1"/>
                </a:solidFill>
              </a:rPr>
              <a:t> &gt;</a:t>
            </a:r>
            <a:r>
              <a:rPr lang="en-US" sz="6000" dirty="0" smtClean="0">
                <a:solidFill>
                  <a:schemeClr val="bg1"/>
                </a:solidFill>
              </a:rPr>
              <a:t>35% </a:t>
            </a:r>
            <a:r>
              <a:rPr lang="en-US" sz="6000" dirty="0" err="1" smtClean="0">
                <a:solidFill>
                  <a:schemeClr val="bg1"/>
                </a:solidFill>
                <a:ea typeface="Segoe UI Symbol" panose="020B0502040204020203" pitchFamily="34" charset="0"/>
              </a:rPr>
              <a:t>mAP</a:t>
            </a:r>
            <a:r>
              <a:rPr lang="en-US" sz="6000" dirty="0">
                <a:solidFill>
                  <a:schemeClr val="bg1"/>
                </a:solidFill>
                <a:ea typeface="Segoe UI Symbol" panose="020B0502040204020203" pitchFamily="34" charset="0"/>
              </a:rPr>
              <a:t> </a:t>
            </a:r>
            <a:r>
              <a:rPr lang="en-US" sz="6000" dirty="0" smtClean="0">
                <a:solidFill>
                  <a:schemeClr val="bg1"/>
                </a:solidFill>
                <a:ea typeface="Segoe UI Symbol" panose="020B0502040204020203" pitchFamily="34" charset="0"/>
              </a:rPr>
              <a:t>for ~</a:t>
            </a:r>
            <a:r>
              <a:rPr lang="en-US" sz="6000" dirty="0" smtClean="0">
                <a:solidFill>
                  <a:schemeClr val="bg1"/>
                </a:solidFill>
                <a:ea typeface="Segoe UI Symbol" panose="020B0502040204020203" pitchFamily="34" charset="0"/>
              </a:rPr>
              <a:t>80 categories!</a:t>
            </a:r>
            <a:endParaRPr lang="en-US" sz="6000" dirty="0">
              <a:solidFill>
                <a:schemeClr val="bg1"/>
              </a:solidFill>
            </a:endParaRPr>
          </a:p>
        </p:txBody>
      </p:sp>
      <p:sp>
        <p:nvSpPr>
          <p:cNvPr id="11" name="Rectangle 10"/>
          <p:cNvSpPr/>
          <p:nvPr/>
        </p:nvSpPr>
        <p:spPr>
          <a:xfrm>
            <a:off x="3403600" y="12854751"/>
            <a:ext cx="14884400" cy="646331"/>
          </a:xfrm>
          <a:prstGeom prst="rect">
            <a:avLst/>
          </a:prstGeom>
        </p:spPr>
        <p:txBody>
          <a:bodyPr wrap="square">
            <a:spAutoFit/>
          </a:bodyPr>
          <a:lstStyle/>
          <a:p>
            <a:pPr algn="r"/>
            <a:r>
              <a:rPr lang="en-US" dirty="0" smtClean="0"/>
              <a:t>[</a:t>
            </a:r>
            <a:r>
              <a:rPr lang="en-US" dirty="0" err="1" smtClean="0"/>
              <a:t>Felzenszwalb</a:t>
            </a:r>
            <a:r>
              <a:rPr lang="en-US" dirty="0" smtClean="0"/>
              <a:t> et al., TPAMI’10</a:t>
            </a:r>
            <a:r>
              <a:rPr lang="en-US" dirty="0" smtClean="0"/>
              <a:t>] [</a:t>
            </a:r>
            <a:r>
              <a:rPr lang="en-US" dirty="0" err="1" smtClean="0"/>
              <a:t>Girshick</a:t>
            </a:r>
            <a:r>
              <a:rPr lang="en-US" dirty="0" smtClean="0"/>
              <a:t> et </a:t>
            </a:r>
            <a:r>
              <a:rPr lang="en-US" dirty="0"/>
              <a:t>al., </a:t>
            </a:r>
            <a:r>
              <a:rPr lang="en-US" dirty="0" smtClean="0"/>
              <a:t>TPAMI’15] [</a:t>
            </a:r>
            <a:r>
              <a:rPr lang="en-US" dirty="0" err="1" smtClean="0"/>
              <a:t>Girshick</a:t>
            </a:r>
            <a:r>
              <a:rPr lang="en-US" dirty="0" smtClean="0"/>
              <a:t>, ICCV’15]</a:t>
            </a:r>
            <a:endParaRPr lang="en-US" dirty="0"/>
          </a:p>
        </p:txBody>
      </p:sp>
    </p:spTree>
    <p:extLst>
      <p:ext uri="{BB962C8B-B14F-4D97-AF65-F5344CB8AC3E}">
        <p14:creationId xmlns:p14="http://schemas.microsoft.com/office/powerpoint/2010/main" val="197398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Step 3: Merging</a:t>
            </a:r>
            <a:endParaRPr lang="en-US" sz="8000" b="1" dirty="0">
              <a:solidFill>
                <a:srgbClr val="C4C403"/>
              </a:solidFill>
              <a:latin typeface="Helvetica"/>
              <a:cs typeface="Helvetica"/>
            </a:endParaRPr>
          </a:p>
        </p:txBody>
      </p:sp>
      <p:sp>
        <p:nvSpPr>
          <p:cNvPr id="136" name="文本框 157"/>
          <p:cNvSpPr txBox="1"/>
          <p:nvPr/>
        </p:nvSpPr>
        <p:spPr>
          <a:xfrm>
            <a:off x="3178513" y="11861571"/>
            <a:ext cx="3386781" cy="646331"/>
          </a:xfrm>
          <a:prstGeom prst="rect">
            <a:avLst/>
          </a:prstGeom>
          <a:solidFill>
            <a:schemeClr val="bg1"/>
          </a:solidFill>
        </p:spPr>
        <p:txBody>
          <a:bodyPr wrap="square" rtlCol="0">
            <a:spAutoFit/>
          </a:bodyPr>
          <a:lstStyle/>
          <a:p>
            <a:pPr algn="ctr"/>
            <a:r>
              <a:rPr lang="en-US" altLang="zh-CN" b="1" dirty="0" smtClean="0"/>
              <a:t>Top Detections</a:t>
            </a:r>
            <a:endParaRPr lang="zh-CN" altLang="en-US" b="1" dirty="0"/>
          </a:p>
        </p:txBody>
      </p:sp>
      <p:grpSp>
        <p:nvGrpSpPr>
          <p:cNvPr id="322" name="Group 321"/>
          <p:cNvGrpSpPr>
            <a:grpSpLocks noChangeAspect="1"/>
          </p:cNvGrpSpPr>
          <p:nvPr/>
        </p:nvGrpSpPr>
        <p:grpSpPr>
          <a:xfrm>
            <a:off x="1755648" y="1668500"/>
            <a:ext cx="5943600" cy="2357486"/>
            <a:chOff x="11125467" y="3172465"/>
            <a:chExt cx="5185873" cy="2056939"/>
          </a:xfrm>
        </p:grpSpPr>
        <p:pic>
          <p:nvPicPr>
            <p:cNvPr id="323" name="Picture 43" descr="Sorry, No Displa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0377" y="329631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24" name="Picture 44" descr="Sorry, No Display!"/>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245" y="354777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25" name="Picture 45" descr="Sorry, No Displa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28113" y="379923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26" name="Picture 46" descr="Sorry, No Display!"/>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6981" y="405069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27" name="Picture 47" descr="Sorry, No Display!"/>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850" y="4302156"/>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328" name="圆角矩形 237"/>
            <p:cNvSpPr/>
            <p:nvPr/>
          </p:nvSpPr>
          <p:spPr>
            <a:xfrm>
              <a:off x="11125467" y="3172465"/>
              <a:ext cx="5185873" cy="2056939"/>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329" name="Group 328"/>
          <p:cNvGrpSpPr>
            <a:grpSpLocks noChangeAspect="1"/>
          </p:cNvGrpSpPr>
          <p:nvPr/>
        </p:nvGrpSpPr>
        <p:grpSpPr>
          <a:xfrm>
            <a:off x="1755648" y="4177585"/>
            <a:ext cx="5943600" cy="2357053"/>
            <a:chOff x="11125467" y="5230555"/>
            <a:chExt cx="5185873" cy="2056561"/>
          </a:xfrm>
        </p:grpSpPr>
        <p:pic>
          <p:nvPicPr>
            <p:cNvPr id="330" name="Picture 49" descr="Sorry, No Display!"/>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0377" y="537191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31" name="Picture 50" descr="Sorry, No Display!"/>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69245" y="562337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32" name="Picture 36" descr="http://ladoga.graphics.cs.cmu.edu/xinleic/NEILWeb/Objects/countryman/wholeimages/_w_countryman_00023.jpg"/>
            <p:cNvPicPr>
              <a:picLocks noChangeArrowheads="1"/>
            </p:cNvPicPr>
            <p:nvPr/>
          </p:nvPicPr>
          <p:blipFill rotWithShape="1">
            <a:blip r:embed="rId10">
              <a:extLst>
                <a:ext uri="{28A0092B-C50C-407E-A947-70E740481C1C}">
                  <a14:useLocalDpi xmlns:a14="http://schemas.microsoft.com/office/drawing/2010/main" val="0"/>
                </a:ext>
              </a:extLst>
            </a:blip>
            <a:srcRect l="18981" t="30735" r="10944" b="11680"/>
            <a:stretch/>
          </p:blipFill>
          <p:spPr bwMode="auto">
            <a:xfrm>
              <a:off x="13028113" y="587483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33" name="Picture 42" descr="http://ladoga.graphics.cs.cmu.edu/xinleic/NEILWeb/Objects/countryman/wholeimages/_w_countryman_00092.jpg"/>
            <p:cNvPicPr>
              <a:picLocks noChangeArrowheads="1"/>
            </p:cNvPicPr>
            <p:nvPr/>
          </p:nvPicPr>
          <p:blipFill rotWithShape="1">
            <a:blip r:embed="rId11">
              <a:extLst>
                <a:ext uri="{28A0092B-C50C-407E-A947-70E740481C1C}">
                  <a14:useLocalDpi xmlns:a14="http://schemas.microsoft.com/office/drawing/2010/main" val="0"/>
                </a:ext>
              </a:extLst>
            </a:blip>
            <a:srcRect l="7399" t="46667" r="46768" b="13334"/>
            <a:stretch/>
          </p:blipFill>
          <p:spPr bwMode="auto">
            <a:xfrm>
              <a:off x="13886981" y="612629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34" name="Picture 40" descr="http://ladoga.graphics.cs.cmu.edu/xinleic/NEILWeb/Objects/countryman/wholeimages/_w_countryman_00091.jpg"/>
            <p:cNvPicPr>
              <a:picLocks noChangeArrowheads="1"/>
            </p:cNvPicPr>
            <p:nvPr/>
          </p:nvPicPr>
          <p:blipFill rotWithShape="1">
            <a:blip r:embed="rId12">
              <a:extLst>
                <a:ext uri="{28A0092B-C50C-407E-A947-70E740481C1C}">
                  <a14:useLocalDpi xmlns:a14="http://schemas.microsoft.com/office/drawing/2010/main" val="0"/>
                </a:ext>
              </a:extLst>
            </a:blip>
            <a:srcRect l="26908" t="41617" r="12108" b="9105"/>
            <a:stretch/>
          </p:blipFill>
          <p:spPr bwMode="auto">
            <a:xfrm>
              <a:off x="14745850" y="6377753"/>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335" name="圆角矩形 238"/>
            <p:cNvSpPr/>
            <p:nvPr/>
          </p:nvSpPr>
          <p:spPr>
            <a:xfrm>
              <a:off x="11125467" y="5230555"/>
              <a:ext cx="5185873" cy="2056561"/>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336" name="Group 335"/>
          <p:cNvGrpSpPr>
            <a:grpSpLocks noChangeAspect="1"/>
          </p:cNvGrpSpPr>
          <p:nvPr/>
        </p:nvGrpSpPr>
        <p:grpSpPr>
          <a:xfrm>
            <a:off x="1755648" y="6686237"/>
            <a:ext cx="5943600" cy="2422416"/>
            <a:chOff x="11125467" y="7288645"/>
            <a:chExt cx="5185873" cy="2113591"/>
          </a:xfrm>
        </p:grpSpPr>
        <p:pic>
          <p:nvPicPr>
            <p:cNvPr id="337" name="Picture 51" descr="Sorry, No Display!"/>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08515" y="745008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38" name="Picture 52" descr="Sorry, No Display!"/>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67849" y="770154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39" name="Picture 53" descr="Sorry, No Display!"/>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27183" y="795300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40" name="Picture 54" descr="Sorry, No Display!"/>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86517" y="820446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341" name="Picture 55" descr="Sorry, No Display!"/>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45850" y="845592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342" name="圆角矩形 239"/>
            <p:cNvSpPr/>
            <p:nvPr/>
          </p:nvSpPr>
          <p:spPr>
            <a:xfrm>
              <a:off x="11125467" y="7288645"/>
              <a:ext cx="5185873" cy="2113591"/>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10" name="Group 9"/>
          <p:cNvGrpSpPr/>
          <p:nvPr/>
        </p:nvGrpSpPr>
        <p:grpSpPr>
          <a:xfrm>
            <a:off x="7845348" y="1676401"/>
            <a:ext cx="8369439" cy="10831501"/>
            <a:chOff x="7845348" y="1676401"/>
            <a:chExt cx="8369439" cy="10831501"/>
          </a:xfrm>
        </p:grpSpPr>
        <p:sp>
          <p:nvSpPr>
            <p:cNvPr id="274" name="Right Brace 273"/>
            <p:cNvSpPr/>
            <p:nvPr/>
          </p:nvSpPr>
          <p:spPr>
            <a:xfrm>
              <a:off x="7845348" y="1676401"/>
              <a:ext cx="918307" cy="4851399"/>
            </a:xfrm>
            <a:prstGeom prst="rightBrace">
              <a:avLst/>
            </a:prstGeom>
            <a:ln w="38100" cmpd="sng">
              <a:solidFill>
                <a:srgbClr val="C4C40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5" name="Right Brace 274"/>
            <p:cNvSpPr/>
            <p:nvPr/>
          </p:nvSpPr>
          <p:spPr>
            <a:xfrm>
              <a:off x="7923040" y="6680200"/>
              <a:ext cx="918307" cy="2438400"/>
            </a:xfrm>
            <a:prstGeom prst="rightBrace">
              <a:avLst/>
            </a:prstGeom>
            <a:ln w="38100" cmpd="sng">
              <a:solidFill>
                <a:srgbClr val="C4C40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 name="Group 5"/>
            <p:cNvGrpSpPr/>
            <p:nvPr/>
          </p:nvGrpSpPr>
          <p:grpSpPr>
            <a:xfrm>
              <a:off x="8980891" y="1752600"/>
              <a:ext cx="6605679" cy="4663219"/>
              <a:chOff x="9484791" y="3461687"/>
              <a:chExt cx="5185873" cy="3660920"/>
            </a:xfrm>
          </p:grpSpPr>
          <p:pic>
            <p:nvPicPr>
              <p:cNvPr id="285" name="Picture 43" descr="Sorry, No Displa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701" y="3772465"/>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6" name="Picture 44" descr="Sorry, No Display!"/>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8569" y="4023925"/>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7" name="Picture 45" descr="Sorry, No Displa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7437" y="4275385"/>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8" name="Picture 46" descr="Sorry, No Display!"/>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6305" y="4526845"/>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9" name="Picture 47" descr="Sorry, No Display!"/>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05174" y="4778305"/>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79" name="Picture 49" descr="Sorry, No Display!"/>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9701" y="5132879"/>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0" name="Picture 50" descr="Sorry, No Display!"/>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8569" y="5384339"/>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1" name="Picture 36" descr="http://ladoga.graphics.cs.cmu.edu/xinleic/NEILWeb/Objects/countryman/wholeimages/_w_countryman_00023.jpg"/>
              <p:cNvPicPr>
                <a:picLocks noChangeArrowheads="1"/>
              </p:cNvPicPr>
              <p:nvPr/>
            </p:nvPicPr>
            <p:blipFill rotWithShape="1">
              <a:blip r:embed="rId10">
                <a:extLst>
                  <a:ext uri="{28A0092B-C50C-407E-A947-70E740481C1C}">
                    <a14:useLocalDpi xmlns:a14="http://schemas.microsoft.com/office/drawing/2010/main" val="0"/>
                  </a:ext>
                </a:extLst>
              </a:blip>
              <a:srcRect l="18981" t="30735" r="10944" b="11680"/>
              <a:stretch/>
            </p:blipFill>
            <p:spPr bwMode="auto">
              <a:xfrm>
                <a:off x="11387437" y="5635799"/>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2" name="Picture 42" descr="http://ladoga.graphics.cs.cmu.edu/xinleic/NEILWeb/Objects/countryman/wholeimages/_w_countryman_00092.jpg"/>
              <p:cNvPicPr>
                <a:picLocks noChangeArrowheads="1"/>
              </p:cNvPicPr>
              <p:nvPr/>
            </p:nvPicPr>
            <p:blipFill rotWithShape="1">
              <a:blip r:embed="rId11">
                <a:extLst>
                  <a:ext uri="{28A0092B-C50C-407E-A947-70E740481C1C}">
                    <a14:useLocalDpi xmlns:a14="http://schemas.microsoft.com/office/drawing/2010/main" val="0"/>
                  </a:ext>
                </a:extLst>
              </a:blip>
              <a:srcRect l="7399" t="46667" r="46768" b="13334"/>
              <a:stretch/>
            </p:blipFill>
            <p:spPr bwMode="auto">
              <a:xfrm>
                <a:off x="12246305" y="5887259"/>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83" name="Picture 40" descr="http://ladoga.graphics.cs.cmu.edu/xinleic/NEILWeb/Objects/countryman/wholeimages/_w_countryman_00091.jpg"/>
              <p:cNvPicPr>
                <a:picLocks noChangeArrowheads="1"/>
              </p:cNvPicPr>
              <p:nvPr/>
            </p:nvPicPr>
            <p:blipFill rotWithShape="1">
              <a:blip r:embed="rId12">
                <a:extLst>
                  <a:ext uri="{28A0092B-C50C-407E-A947-70E740481C1C}">
                    <a14:useLocalDpi xmlns:a14="http://schemas.microsoft.com/office/drawing/2010/main" val="0"/>
                  </a:ext>
                </a:extLst>
              </a:blip>
              <a:srcRect l="26908" t="41617" r="12108" b="9105"/>
              <a:stretch/>
            </p:blipFill>
            <p:spPr bwMode="auto">
              <a:xfrm>
                <a:off x="13105174" y="6138719"/>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284" name="圆角矩形 238"/>
              <p:cNvSpPr/>
              <p:nvPr/>
            </p:nvSpPr>
            <p:spPr>
              <a:xfrm>
                <a:off x="9484791" y="3461687"/>
                <a:ext cx="5185873" cy="3660920"/>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grpSp>
          <p:nvGrpSpPr>
            <p:cNvPr id="291" name="Group 290"/>
            <p:cNvGrpSpPr/>
            <p:nvPr/>
          </p:nvGrpSpPr>
          <p:grpSpPr>
            <a:xfrm>
              <a:off x="8991600" y="6426200"/>
              <a:ext cx="6594970" cy="2706689"/>
              <a:chOff x="11125467" y="7288645"/>
              <a:chExt cx="5185873" cy="2113591"/>
            </a:xfrm>
          </p:grpSpPr>
          <p:pic>
            <p:nvPicPr>
              <p:cNvPr id="292" name="Picture 51" descr="Sorry, No Display!"/>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08515" y="745008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93" name="Picture 52" descr="Sorry, No Display!"/>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67849" y="770154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94" name="Picture 53" descr="Sorry, No Display!"/>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27183" y="795300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95" name="Picture 54" descr="Sorry, No Display!"/>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86517" y="820446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96" name="Picture 55" descr="Sorry, No Display!"/>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45850" y="8455922"/>
                <a:ext cx="1371600" cy="82296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297" name="圆角矩形 239"/>
              <p:cNvSpPr/>
              <p:nvPr/>
            </p:nvSpPr>
            <p:spPr>
              <a:xfrm>
                <a:off x="11125467" y="7288645"/>
                <a:ext cx="5185873" cy="2113591"/>
              </a:xfrm>
              <a:prstGeom prst="roundRect">
                <a:avLst>
                  <a:gd name="adj" fmla="val 8120"/>
                </a:avLst>
              </a:prstGeom>
              <a:noFill/>
              <a:ln>
                <a:solidFill>
                  <a:srgbClr val="FFFFFF"/>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sp>
          <p:nvSpPr>
            <p:cNvPr id="298" name="文本框 243"/>
            <p:cNvSpPr txBox="1"/>
            <p:nvPr/>
          </p:nvSpPr>
          <p:spPr>
            <a:xfrm rot="5400000">
              <a:off x="15191352" y="3822599"/>
              <a:ext cx="1523649" cy="523220"/>
            </a:xfrm>
            <a:prstGeom prst="rect">
              <a:avLst/>
            </a:prstGeom>
            <a:noFill/>
          </p:spPr>
          <p:txBody>
            <a:bodyPr wrap="none" rtlCol="0">
              <a:spAutoFit/>
            </a:bodyPr>
            <a:lstStyle/>
            <a:p>
              <a:pPr algn="ctr"/>
              <a:r>
                <a:rPr lang="en-US" altLang="zh-CN" sz="2800" b="1" dirty="0" smtClean="0"/>
                <a:t>Cluster-1</a:t>
              </a:r>
              <a:endParaRPr lang="zh-CN" altLang="en-US" sz="2800" b="1" dirty="0"/>
            </a:p>
          </p:txBody>
        </p:sp>
        <p:sp>
          <p:nvSpPr>
            <p:cNvPr id="299" name="文本框 243"/>
            <p:cNvSpPr txBox="1"/>
            <p:nvPr/>
          </p:nvSpPr>
          <p:spPr>
            <a:xfrm rot="5400000">
              <a:off x="15191352" y="7517934"/>
              <a:ext cx="1523649" cy="523220"/>
            </a:xfrm>
            <a:prstGeom prst="rect">
              <a:avLst/>
            </a:prstGeom>
            <a:noFill/>
          </p:spPr>
          <p:txBody>
            <a:bodyPr wrap="none" rtlCol="0">
              <a:spAutoFit/>
            </a:bodyPr>
            <a:lstStyle/>
            <a:p>
              <a:pPr algn="ctr"/>
              <a:r>
                <a:rPr lang="en-US" altLang="zh-CN" sz="2800" b="1" dirty="0" smtClean="0"/>
                <a:t>Cluster-2</a:t>
              </a:r>
              <a:endParaRPr lang="zh-CN" altLang="en-US" sz="2800" b="1" dirty="0"/>
            </a:p>
          </p:txBody>
        </p:sp>
        <p:sp>
          <p:nvSpPr>
            <p:cNvPr id="343" name="文本框 157"/>
            <p:cNvSpPr txBox="1"/>
            <p:nvPr/>
          </p:nvSpPr>
          <p:spPr>
            <a:xfrm>
              <a:off x="10595695" y="11861571"/>
              <a:ext cx="3386781" cy="646331"/>
            </a:xfrm>
            <a:prstGeom prst="rect">
              <a:avLst/>
            </a:prstGeom>
            <a:solidFill>
              <a:schemeClr val="bg1"/>
            </a:solidFill>
          </p:spPr>
          <p:txBody>
            <a:bodyPr wrap="square" rtlCol="0">
              <a:spAutoFit/>
            </a:bodyPr>
            <a:lstStyle/>
            <a:p>
              <a:pPr algn="ctr"/>
              <a:r>
                <a:rPr lang="en-US" altLang="zh-CN" b="1" dirty="0" smtClean="0"/>
                <a:t>Bounding boxes</a:t>
              </a:r>
              <a:endParaRPr lang="zh-CN" altLang="en-US" b="1" dirty="0"/>
            </a:p>
          </p:txBody>
        </p:sp>
      </p:grpSp>
    </p:spTree>
    <p:extLst>
      <p:ext uri="{BB962C8B-B14F-4D97-AF65-F5344CB8AC3E}">
        <p14:creationId xmlns:p14="http://schemas.microsoft.com/office/powerpoint/2010/main" val="424912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9347200" y="7416800"/>
            <a:ext cx="2463800" cy="5791200"/>
            <a:chOff x="381000" y="1701800"/>
            <a:chExt cx="2463800" cy="5791200"/>
          </a:xfrm>
        </p:grpSpPr>
        <p:sp>
          <p:nvSpPr>
            <p:cNvPr id="93" name="Rounded Rectangle 92"/>
            <p:cNvSpPr/>
            <p:nvPr/>
          </p:nvSpPr>
          <p:spPr>
            <a:xfrm>
              <a:off x="381000" y="1828800"/>
              <a:ext cx="2260600" cy="5537200"/>
            </a:xfrm>
            <a:prstGeom prst="roundRect">
              <a:avLst>
                <a:gd name="adj" fmla="val 29508"/>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1397000" y="1701800"/>
              <a:ext cx="1447800" cy="5791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grpSp>
        <p:nvGrpSpPr>
          <p:cNvPr id="89" name="Group 88"/>
          <p:cNvGrpSpPr/>
          <p:nvPr/>
        </p:nvGrpSpPr>
        <p:grpSpPr>
          <a:xfrm>
            <a:off x="9347200" y="1701800"/>
            <a:ext cx="2362200" cy="5791200"/>
            <a:chOff x="381000" y="1701800"/>
            <a:chExt cx="2362200" cy="5791200"/>
          </a:xfrm>
        </p:grpSpPr>
        <p:sp>
          <p:nvSpPr>
            <p:cNvPr id="90" name="Rounded Rectangle 89"/>
            <p:cNvSpPr/>
            <p:nvPr/>
          </p:nvSpPr>
          <p:spPr>
            <a:xfrm>
              <a:off x="381000" y="1828800"/>
              <a:ext cx="2260600" cy="5537200"/>
            </a:xfrm>
            <a:prstGeom prst="roundRect">
              <a:avLst>
                <a:gd name="adj" fmla="val 29508"/>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397000" y="1701800"/>
              <a:ext cx="1346200" cy="5791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grpSp>
        <p:nvGrpSpPr>
          <p:cNvPr id="86" name="Group 85"/>
          <p:cNvGrpSpPr/>
          <p:nvPr/>
        </p:nvGrpSpPr>
        <p:grpSpPr>
          <a:xfrm>
            <a:off x="381000" y="7416800"/>
            <a:ext cx="2463800" cy="5791200"/>
            <a:chOff x="381000" y="1701800"/>
            <a:chExt cx="2463800" cy="5791200"/>
          </a:xfrm>
        </p:grpSpPr>
        <p:sp>
          <p:nvSpPr>
            <p:cNvPr id="87" name="Rounded Rectangle 86"/>
            <p:cNvSpPr/>
            <p:nvPr/>
          </p:nvSpPr>
          <p:spPr>
            <a:xfrm>
              <a:off x="381000" y="1828800"/>
              <a:ext cx="2260600" cy="5537200"/>
            </a:xfrm>
            <a:prstGeom prst="roundRect">
              <a:avLst>
                <a:gd name="adj" fmla="val 29508"/>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1498600" y="1701800"/>
              <a:ext cx="1346200" cy="5791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grpSp>
        <p:nvGrpSpPr>
          <p:cNvPr id="6" name="Group 5"/>
          <p:cNvGrpSpPr/>
          <p:nvPr/>
        </p:nvGrpSpPr>
        <p:grpSpPr>
          <a:xfrm>
            <a:off x="381000" y="1701800"/>
            <a:ext cx="2463800" cy="5791200"/>
            <a:chOff x="381000" y="1701800"/>
            <a:chExt cx="2463800" cy="5791200"/>
          </a:xfrm>
        </p:grpSpPr>
        <p:sp>
          <p:nvSpPr>
            <p:cNvPr id="4" name="Rounded Rectangle 3"/>
            <p:cNvSpPr/>
            <p:nvPr/>
          </p:nvSpPr>
          <p:spPr>
            <a:xfrm>
              <a:off x="381000" y="1828800"/>
              <a:ext cx="2260600" cy="5537200"/>
            </a:xfrm>
            <a:prstGeom prst="roundRect">
              <a:avLst>
                <a:gd name="adj" fmla="val 29508"/>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498600" y="1701800"/>
              <a:ext cx="1346200" cy="5791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sp>
        <p:nvSpPr>
          <p:cNvPr id="40"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Sample Results</a:t>
            </a:r>
            <a:endParaRPr lang="en-US" sz="8000" b="1" dirty="0">
              <a:solidFill>
                <a:srgbClr val="C4C403"/>
              </a:solidFill>
              <a:latin typeface="Helvetica"/>
              <a:cs typeface="Helvetica"/>
            </a:endParaRPr>
          </a:p>
        </p:txBody>
      </p:sp>
      <p:sp>
        <p:nvSpPr>
          <p:cNvPr id="29" name="矩形 3"/>
          <p:cNvSpPr/>
          <p:nvPr/>
        </p:nvSpPr>
        <p:spPr>
          <a:xfrm rot="16200000">
            <a:off x="-1204358" y="4118712"/>
            <a:ext cx="4297045" cy="923331"/>
          </a:xfrm>
          <a:prstGeom prst="rect">
            <a:avLst/>
          </a:prstGeom>
        </p:spPr>
        <p:txBody>
          <a:bodyPr wrap="none">
            <a:spAutoFit/>
          </a:bodyPr>
          <a:lstStyle/>
          <a:p>
            <a:pPr algn="ctr"/>
            <a:r>
              <a:rPr lang="en-US" altLang="zh-CN" sz="5400" b="1" dirty="0"/>
              <a:t>a</a:t>
            </a:r>
            <a:r>
              <a:rPr lang="en-US" altLang="zh-CN" sz="5400" b="1" dirty="0" smtClean="0"/>
              <a:t>lligator lizard</a:t>
            </a:r>
            <a:endParaRPr lang="en-US" altLang="zh-CN" sz="5400" b="1" dirty="0"/>
          </a:p>
        </p:txBody>
      </p:sp>
      <p:grpSp>
        <p:nvGrpSpPr>
          <p:cNvPr id="30" name="组合 4"/>
          <p:cNvGrpSpPr/>
          <p:nvPr/>
        </p:nvGrpSpPr>
        <p:grpSpPr>
          <a:xfrm>
            <a:off x="1743953" y="1837169"/>
            <a:ext cx="7416356" cy="5486400"/>
            <a:chOff x="802251" y="172886"/>
            <a:chExt cx="2897648" cy="2143594"/>
          </a:xfrm>
        </p:grpSpPr>
        <p:pic>
          <p:nvPicPr>
            <p:cNvPr id="31" name="Picture 2" descr="http://ladoga.graphics.cs.cmu.edu/xinleic/DEIL/Disp/data/alligator_lizard/full-eboxt-ReduceS/cluster_2/0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251" y="172886"/>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ladoga.graphics.cs.cmu.edu/xinleic/DEIL/Disp/data/alligator_lizard/full-eboxt-ReduceS/cluster_2/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75" y="172886"/>
              <a:ext cx="914400" cy="6143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ladoga.graphics.cs.cmu.edu/xinleic/DEIL/Disp/data/alligator_lizard/full-eboxt-ReduceS/cluster_2/03-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5499" y="172887"/>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ladoga.graphics.cs.cmu.edu/xinleic/DEIL/Disp/data/alligator_lizard/full-eboxt-ReduceS/cluster_3/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251" y="879559"/>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ladoga.graphics.cs.cmu.edu/xinleic/DEIL/Disp/data/alligator_lizard/full-eboxt-ReduceS/cluster_3/02-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359"/>
            <a:stretch/>
          </p:blipFill>
          <p:spPr bwMode="auto">
            <a:xfrm>
              <a:off x="1793875" y="876300"/>
              <a:ext cx="914400" cy="6147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ladoga.graphics.cs.cmu.edu/xinleic/DEIL/Disp/data/alligator_lizard/full-eboxt-ReduceS/cluster_3/24-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5499" y="879559"/>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http://ladoga.graphics.cs.cmu.edu/xinleic/DEIL/Disp/data/alligator_lizard/full-eboxt-ReduceS/cluster_11/01-25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030" b="11970"/>
            <a:stretch/>
          </p:blipFill>
          <p:spPr bwMode="auto">
            <a:xfrm>
              <a:off x="802251" y="1630679"/>
              <a:ext cx="9144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ttp://ladoga.graphics.cs.cmu.edu/xinleic/DEIL/Disp/data/alligator_lizard/full-eboxt-ReduceS/cluster_11/06-3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3875" y="1580115"/>
              <a:ext cx="9144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http://ladoga.graphics.cs.cmu.edu/xinleic/DEIL/Disp/data/alligator_lizard/full-eboxt-ReduceS/cluster_11/02-27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4079" y="1580117"/>
              <a:ext cx="759517" cy="72866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矩形 26"/>
          <p:cNvSpPr/>
          <p:nvPr/>
        </p:nvSpPr>
        <p:spPr>
          <a:xfrm rot="16200000">
            <a:off x="8423198" y="4169493"/>
            <a:ext cx="2681105" cy="923330"/>
          </a:xfrm>
          <a:prstGeom prst="rect">
            <a:avLst/>
          </a:prstGeom>
        </p:spPr>
        <p:txBody>
          <a:bodyPr wrap="none">
            <a:spAutoFit/>
          </a:bodyPr>
          <a:lstStyle/>
          <a:p>
            <a:pPr algn="ctr"/>
            <a:r>
              <a:rPr lang="en-US" altLang="zh-CN" sz="5400" b="1" dirty="0"/>
              <a:t>p</a:t>
            </a:r>
            <a:r>
              <a:rPr lang="en-US" altLang="zh-CN" sz="5400" b="1" dirty="0" smtClean="0"/>
              <a:t>olo ball</a:t>
            </a:r>
            <a:endParaRPr lang="en-US" altLang="zh-CN" sz="5400" b="1" dirty="0"/>
          </a:p>
        </p:txBody>
      </p:sp>
      <p:grpSp>
        <p:nvGrpSpPr>
          <p:cNvPr id="9" name="组合 8"/>
          <p:cNvGrpSpPr/>
          <p:nvPr/>
        </p:nvGrpSpPr>
        <p:grpSpPr>
          <a:xfrm>
            <a:off x="10633953" y="1887953"/>
            <a:ext cx="6850380" cy="5486400"/>
            <a:chOff x="7162137" y="195262"/>
            <a:chExt cx="2932509" cy="2348617"/>
          </a:xfrm>
        </p:grpSpPr>
        <p:pic>
          <p:nvPicPr>
            <p:cNvPr id="10" name="Picture 40" descr="http://ladoga.graphics.cs.cmu.edu/xinleic/DEIL/NEIL/po/polo_ball/full-eboxt-ReduceS/cluster_4/07-9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2137" y="195262"/>
              <a:ext cx="1246300" cy="701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2" descr="http://ladoga.graphics.cs.cmu.edu/xinleic/DEIL/NEIL/po/polo_ball/full-eboxt-ReduceS/cluster_4/14-171.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17" r="22208"/>
            <a:stretch/>
          </p:blipFill>
          <p:spPr bwMode="auto">
            <a:xfrm>
              <a:off x="8482432" y="195262"/>
              <a:ext cx="571501" cy="7010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http://ladoga.graphics.cs.cmu.edu/xinleic/DEIL/NEIL/po/polo_ball/full-eboxt-ReduceS/cluster_4/21-25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6453" y="195262"/>
              <a:ext cx="988193" cy="7040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6" descr="http://ladoga.graphics.cs.cmu.edu/xinleic/DEIL/NEIL/po/polo_ball/full-eboxt-ReduceS/cluster_9/02-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76189" y="973759"/>
              <a:ext cx="956537" cy="7174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0" descr="http://ladoga.graphics.cs.cmu.edu/xinleic/DEIL/NEIL/po/polo_ball/full-eboxt-ReduceS/cluster_9/07-29.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949" r="19922"/>
            <a:stretch/>
          </p:blipFill>
          <p:spPr bwMode="auto">
            <a:xfrm>
              <a:off x="8236080" y="970715"/>
              <a:ext cx="685800" cy="715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2" descr="http://ladoga.graphics.cs.cmu.edu/xinleic/DEIL/NEIL/po/polo_ball/full-eboxt-ReduceS/cluster_9/11-4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25234" y="970715"/>
              <a:ext cx="1069412" cy="715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4" descr="http://ladoga.graphics.cs.cmu.edu/xinleic/DEIL/NEIL/po/polo_ball/full-eboxt-ReduceS/cluster_27/16-234.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78460" y="1769088"/>
              <a:ext cx="914400" cy="7629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6" descr="http://ladoga.graphics.cs.cmu.edu/xinleic/DEIL/NEIL/po/polo_ball/full-eboxt-ReduceS/cluster_27/02-79.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00756" y="1769088"/>
              <a:ext cx="545988" cy="7629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http://ladoga.graphics.cs.cmu.edu/xinleic/DEIL/NEIL/po/polo_ball/full-eboxt-ReduceS/cluster_27/34-342.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54639" y="1757249"/>
              <a:ext cx="1240007" cy="786630"/>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矩形 3"/>
          <p:cNvSpPr/>
          <p:nvPr/>
        </p:nvSpPr>
        <p:spPr>
          <a:xfrm rot="16200000">
            <a:off x="-687183" y="9807930"/>
            <a:ext cx="3262695" cy="923330"/>
          </a:xfrm>
          <a:prstGeom prst="rect">
            <a:avLst/>
          </a:prstGeom>
        </p:spPr>
        <p:txBody>
          <a:bodyPr wrap="none">
            <a:spAutoFit/>
          </a:bodyPr>
          <a:lstStyle/>
          <a:p>
            <a:pPr algn="ctr"/>
            <a:r>
              <a:rPr lang="en-US" altLang="zh-CN" sz="5400" b="1" dirty="0" smtClean="0"/>
              <a:t>expedition</a:t>
            </a:r>
            <a:endParaRPr lang="en-US" altLang="zh-CN" sz="5400" b="1" dirty="0"/>
          </a:p>
        </p:txBody>
      </p:sp>
      <p:grpSp>
        <p:nvGrpSpPr>
          <p:cNvPr id="56" name="Group 55"/>
          <p:cNvGrpSpPr/>
          <p:nvPr/>
        </p:nvGrpSpPr>
        <p:grpSpPr>
          <a:xfrm>
            <a:off x="1637315" y="7527133"/>
            <a:ext cx="7436231" cy="5486400"/>
            <a:chOff x="2439665" y="7802221"/>
            <a:chExt cx="6569564" cy="4846979"/>
          </a:xfrm>
        </p:grpSpPr>
        <p:pic>
          <p:nvPicPr>
            <p:cNvPr id="57" name="Picture 56"/>
            <p:cNvPicPr>
              <a:picLocks noChangeAspect="1"/>
            </p:cNvPicPr>
            <p:nvPr/>
          </p:nvPicPr>
          <p:blipFill rotWithShape="1">
            <a:blip r:embed="rId21"/>
            <a:srcRect l="11803" r="2445"/>
            <a:stretch/>
          </p:blipFill>
          <p:spPr>
            <a:xfrm>
              <a:off x="2447383" y="7821128"/>
              <a:ext cx="2443991" cy="1371600"/>
            </a:xfrm>
            <a:prstGeom prst="rect">
              <a:avLst/>
            </a:prstGeom>
          </p:spPr>
        </p:pic>
        <p:pic>
          <p:nvPicPr>
            <p:cNvPr id="58" name="Picture 57"/>
            <p:cNvPicPr>
              <a:picLocks noChangeAspect="1"/>
            </p:cNvPicPr>
            <p:nvPr/>
          </p:nvPicPr>
          <p:blipFill>
            <a:blip r:embed="rId22"/>
            <a:stretch>
              <a:fillRect/>
            </a:stretch>
          </p:blipFill>
          <p:spPr>
            <a:xfrm>
              <a:off x="5013533" y="7807968"/>
              <a:ext cx="2000277" cy="1393943"/>
            </a:xfrm>
            <a:prstGeom prst="rect">
              <a:avLst/>
            </a:prstGeom>
          </p:spPr>
        </p:pic>
        <p:pic>
          <p:nvPicPr>
            <p:cNvPr id="59" name="Picture 58"/>
            <p:cNvPicPr>
              <a:picLocks noChangeAspect="1"/>
            </p:cNvPicPr>
            <p:nvPr/>
          </p:nvPicPr>
          <p:blipFill>
            <a:blip r:embed="rId23"/>
            <a:stretch>
              <a:fillRect/>
            </a:stretch>
          </p:blipFill>
          <p:spPr>
            <a:xfrm>
              <a:off x="7135970" y="7802221"/>
              <a:ext cx="1873259" cy="1404944"/>
            </a:xfrm>
            <a:prstGeom prst="rect">
              <a:avLst/>
            </a:prstGeom>
          </p:spPr>
        </p:pic>
        <p:pic>
          <p:nvPicPr>
            <p:cNvPr id="60" name="Picture 59"/>
            <p:cNvPicPr>
              <a:picLocks noChangeAspect="1"/>
            </p:cNvPicPr>
            <p:nvPr/>
          </p:nvPicPr>
          <p:blipFill>
            <a:blip r:embed="rId24"/>
            <a:stretch>
              <a:fillRect/>
            </a:stretch>
          </p:blipFill>
          <p:spPr>
            <a:xfrm>
              <a:off x="2447383" y="9378055"/>
              <a:ext cx="2081905" cy="1665524"/>
            </a:xfrm>
            <a:prstGeom prst="rect">
              <a:avLst/>
            </a:prstGeom>
          </p:spPr>
        </p:pic>
        <p:pic>
          <p:nvPicPr>
            <p:cNvPr id="61" name="Picture 60"/>
            <p:cNvPicPr>
              <a:picLocks noChangeAspect="1"/>
            </p:cNvPicPr>
            <p:nvPr/>
          </p:nvPicPr>
          <p:blipFill>
            <a:blip r:embed="rId25"/>
            <a:stretch>
              <a:fillRect/>
            </a:stretch>
          </p:blipFill>
          <p:spPr>
            <a:xfrm>
              <a:off x="4682968" y="9378053"/>
              <a:ext cx="2086290" cy="1669032"/>
            </a:xfrm>
            <a:prstGeom prst="rect">
              <a:avLst/>
            </a:prstGeom>
          </p:spPr>
        </p:pic>
        <p:pic>
          <p:nvPicPr>
            <p:cNvPr id="62" name="Picture 61"/>
            <p:cNvPicPr>
              <a:picLocks noChangeAspect="1"/>
            </p:cNvPicPr>
            <p:nvPr/>
          </p:nvPicPr>
          <p:blipFill>
            <a:blip r:embed="rId26"/>
            <a:stretch>
              <a:fillRect/>
            </a:stretch>
          </p:blipFill>
          <p:spPr>
            <a:xfrm>
              <a:off x="6922938" y="9378052"/>
              <a:ext cx="2086291" cy="1669033"/>
            </a:xfrm>
            <a:prstGeom prst="rect">
              <a:avLst/>
            </a:prstGeom>
          </p:spPr>
        </p:pic>
        <p:pic>
          <p:nvPicPr>
            <p:cNvPr id="63" name="Picture 62"/>
            <p:cNvPicPr>
              <a:picLocks noChangeAspect="1"/>
            </p:cNvPicPr>
            <p:nvPr/>
          </p:nvPicPr>
          <p:blipFill>
            <a:blip r:embed="rId27"/>
            <a:stretch>
              <a:fillRect/>
            </a:stretch>
          </p:blipFill>
          <p:spPr>
            <a:xfrm>
              <a:off x="2439665" y="11252937"/>
              <a:ext cx="1848865" cy="1386649"/>
            </a:xfrm>
            <a:prstGeom prst="rect">
              <a:avLst/>
            </a:prstGeom>
          </p:spPr>
        </p:pic>
        <p:pic>
          <p:nvPicPr>
            <p:cNvPr id="64" name="Picture 63"/>
            <p:cNvPicPr>
              <a:picLocks noChangeAspect="1"/>
            </p:cNvPicPr>
            <p:nvPr/>
          </p:nvPicPr>
          <p:blipFill>
            <a:blip r:embed="rId28"/>
            <a:stretch>
              <a:fillRect/>
            </a:stretch>
          </p:blipFill>
          <p:spPr>
            <a:xfrm>
              <a:off x="4572165" y="11264431"/>
              <a:ext cx="2128130" cy="1376634"/>
            </a:xfrm>
            <a:prstGeom prst="rect">
              <a:avLst/>
            </a:prstGeom>
          </p:spPr>
        </p:pic>
        <p:pic>
          <p:nvPicPr>
            <p:cNvPr id="65" name="Picture 64"/>
            <p:cNvPicPr>
              <a:picLocks noChangeAspect="1"/>
            </p:cNvPicPr>
            <p:nvPr/>
          </p:nvPicPr>
          <p:blipFill>
            <a:blip r:embed="rId29"/>
            <a:stretch>
              <a:fillRect/>
            </a:stretch>
          </p:blipFill>
          <p:spPr>
            <a:xfrm>
              <a:off x="6938546" y="11264431"/>
              <a:ext cx="2070683" cy="1384769"/>
            </a:xfrm>
            <a:prstGeom prst="rect">
              <a:avLst/>
            </a:prstGeom>
          </p:spPr>
        </p:pic>
      </p:grpSp>
      <p:sp>
        <p:nvSpPr>
          <p:cNvPr id="67" name="矩形 3"/>
          <p:cNvSpPr/>
          <p:nvPr/>
        </p:nvSpPr>
        <p:spPr>
          <a:xfrm rot="16200000">
            <a:off x="8743072" y="9808668"/>
            <a:ext cx="2041357" cy="923330"/>
          </a:xfrm>
          <a:prstGeom prst="rect">
            <a:avLst/>
          </a:prstGeom>
        </p:spPr>
        <p:txBody>
          <a:bodyPr wrap="none">
            <a:spAutoFit/>
          </a:bodyPr>
          <a:lstStyle/>
          <a:p>
            <a:pPr algn="ctr"/>
            <a:r>
              <a:rPr lang="en-US" altLang="zh-CN" sz="5400" b="1" dirty="0" smtClean="0"/>
              <a:t>lychee</a:t>
            </a:r>
            <a:endParaRPr lang="en-US" altLang="zh-CN" sz="5400" b="1" dirty="0"/>
          </a:p>
        </p:txBody>
      </p:sp>
      <p:grpSp>
        <p:nvGrpSpPr>
          <p:cNvPr id="68" name="Group 67"/>
          <p:cNvGrpSpPr/>
          <p:nvPr/>
        </p:nvGrpSpPr>
        <p:grpSpPr>
          <a:xfrm>
            <a:off x="10374915" y="7527133"/>
            <a:ext cx="7612677" cy="5486400"/>
            <a:chOff x="2484810" y="8065816"/>
            <a:chExt cx="6567852" cy="4733402"/>
          </a:xfrm>
        </p:grpSpPr>
        <p:pic>
          <p:nvPicPr>
            <p:cNvPr id="69" name="Picture 68"/>
            <p:cNvPicPr>
              <a:picLocks noChangeAspect="1"/>
            </p:cNvPicPr>
            <p:nvPr/>
          </p:nvPicPr>
          <p:blipFill>
            <a:blip r:embed="rId30"/>
            <a:stretch>
              <a:fillRect/>
            </a:stretch>
          </p:blipFill>
          <p:spPr>
            <a:xfrm>
              <a:off x="2487587" y="8065816"/>
              <a:ext cx="2055296" cy="1541473"/>
            </a:xfrm>
            <a:prstGeom prst="rect">
              <a:avLst/>
            </a:prstGeom>
          </p:spPr>
        </p:pic>
        <p:pic>
          <p:nvPicPr>
            <p:cNvPr id="70" name="Picture 69"/>
            <p:cNvPicPr>
              <a:picLocks noChangeAspect="1"/>
            </p:cNvPicPr>
            <p:nvPr/>
          </p:nvPicPr>
          <p:blipFill>
            <a:blip r:embed="rId31"/>
            <a:stretch>
              <a:fillRect/>
            </a:stretch>
          </p:blipFill>
          <p:spPr>
            <a:xfrm>
              <a:off x="4628975" y="8065816"/>
              <a:ext cx="2061483" cy="1546112"/>
            </a:xfrm>
            <a:prstGeom prst="rect">
              <a:avLst/>
            </a:prstGeom>
          </p:spPr>
        </p:pic>
        <p:pic>
          <p:nvPicPr>
            <p:cNvPr id="71" name="Picture 70"/>
            <p:cNvPicPr>
              <a:picLocks noChangeAspect="1"/>
            </p:cNvPicPr>
            <p:nvPr/>
          </p:nvPicPr>
          <p:blipFill>
            <a:blip r:embed="rId32"/>
            <a:stretch>
              <a:fillRect/>
            </a:stretch>
          </p:blipFill>
          <p:spPr>
            <a:xfrm>
              <a:off x="6776550" y="8065816"/>
              <a:ext cx="2276112" cy="1522150"/>
            </a:xfrm>
            <a:prstGeom prst="rect">
              <a:avLst/>
            </a:prstGeom>
          </p:spPr>
        </p:pic>
        <p:pic>
          <p:nvPicPr>
            <p:cNvPr id="72" name="Picture 71"/>
            <p:cNvPicPr>
              <a:picLocks noChangeAspect="1"/>
            </p:cNvPicPr>
            <p:nvPr/>
          </p:nvPicPr>
          <p:blipFill>
            <a:blip r:embed="rId33"/>
            <a:stretch>
              <a:fillRect/>
            </a:stretch>
          </p:blipFill>
          <p:spPr>
            <a:xfrm>
              <a:off x="2487586" y="9775602"/>
              <a:ext cx="1825339" cy="1420342"/>
            </a:xfrm>
            <a:prstGeom prst="rect">
              <a:avLst/>
            </a:prstGeom>
          </p:spPr>
        </p:pic>
        <p:pic>
          <p:nvPicPr>
            <p:cNvPr id="73" name="Picture 72"/>
            <p:cNvPicPr>
              <a:picLocks noChangeAspect="1"/>
            </p:cNvPicPr>
            <p:nvPr/>
          </p:nvPicPr>
          <p:blipFill>
            <a:blip r:embed="rId34"/>
            <a:stretch>
              <a:fillRect/>
            </a:stretch>
          </p:blipFill>
          <p:spPr>
            <a:xfrm>
              <a:off x="4452364" y="9775602"/>
              <a:ext cx="1426464" cy="1426464"/>
            </a:xfrm>
            <a:prstGeom prst="rect">
              <a:avLst/>
            </a:prstGeom>
          </p:spPr>
        </p:pic>
        <p:pic>
          <p:nvPicPr>
            <p:cNvPr id="74" name="Picture 73"/>
            <p:cNvPicPr>
              <a:picLocks noChangeAspect="1"/>
            </p:cNvPicPr>
            <p:nvPr/>
          </p:nvPicPr>
          <p:blipFill>
            <a:blip r:embed="rId35"/>
            <a:stretch>
              <a:fillRect/>
            </a:stretch>
          </p:blipFill>
          <p:spPr>
            <a:xfrm>
              <a:off x="6009808" y="9768649"/>
              <a:ext cx="1921182" cy="1416872"/>
            </a:xfrm>
            <a:prstGeom prst="rect">
              <a:avLst/>
            </a:prstGeom>
          </p:spPr>
        </p:pic>
        <p:pic>
          <p:nvPicPr>
            <p:cNvPr id="75" name="Picture 74"/>
            <p:cNvPicPr>
              <a:picLocks noChangeAspect="1"/>
            </p:cNvPicPr>
            <p:nvPr/>
          </p:nvPicPr>
          <p:blipFill>
            <a:blip r:embed="rId36"/>
            <a:stretch>
              <a:fillRect/>
            </a:stretch>
          </p:blipFill>
          <p:spPr>
            <a:xfrm>
              <a:off x="8072628" y="9768649"/>
              <a:ext cx="946663" cy="1422217"/>
            </a:xfrm>
            <a:prstGeom prst="rect">
              <a:avLst/>
            </a:prstGeom>
          </p:spPr>
        </p:pic>
        <p:pic>
          <p:nvPicPr>
            <p:cNvPr id="76" name="Picture 75"/>
            <p:cNvPicPr>
              <a:picLocks noChangeAspect="1"/>
            </p:cNvPicPr>
            <p:nvPr/>
          </p:nvPicPr>
          <p:blipFill>
            <a:blip r:embed="rId37"/>
            <a:stretch>
              <a:fillRect/>
            </a:stretch>
          </p:blipFill>
          <p:spPr>
            <a:xfrm>
              <a:off x="2484810" y="11372754"/>
              <a:ext cx="1899997" cy="1424998"/>
            </a:xfrm>
            <a:prstGeom prst="rect">
              <a:avLst/>
            </a:prstGeom>
          </p:spPr>
        </p:pic>
        <p:pic>
          <p:nvPicPr>
            <p:cNvPr id="77" name="Picture 76"/>
            <p:cNvPicPr>
              <a:picLocks noChangeAspect="1"/>
            </p:cNvPicPr>
            <p:nvPr/>
          </p:nvPicPr>
          <p:blipFill>
            <a:blip r:embed="rId38"/>
            <a:stretch>
              <a:fillRect/>
            </a:stretch>
          </p:blipFill>
          <p:spPr>
            <a:xfrm>
              <a:off x="4524244" y="11372754"/>
              <a:ext cx="1897221" cy="1422916"/>
            </a:xfrm>
            <a:prstGeom prst="rect">
              <a:avLst/>
            </a:prstGeom>
          </p:spPr>
        </p:pic>
        <p:pic>
          <p:nvPicPr>
            <p:cNvPr id="78" name="Picture 77"/>
            <p:cNvPicPr>
              <a:picLocks noChangeAspect="1"/>
            </p:cNvPicPr>
            <p:nvPr/>
          </p:nvPicPr>
          <p:blipFill>
            <a:blip r:embed="rId39"/>
            <a:stretch>
              <a:fillRect/>
            </a:stretch>
          </p:blipFill>
          <p:spPr>
            <a:xfrm>
              <a:off x="6560905" y="11372754"/>
              <a:ext cx="1901952" cy="1426464"/>
            </a:xfrm>
            <a:prstGeom prst="rect">
              <a:avLst/>
            </a:prstGeom>
          </p:spPr>
        </p:pic>
      </p:grpSp>
      <p:cxnSp>
        <p:nvCxnSpPr>
          <p:cNvPr id="3" name="Straight Connector 2"/>
          <p:cNvCxnSpPr/>
          <p:nvPr/>
        </p:nvCxnSpPr>
        <p:spPr>
          <a:xfrm>
            <a:off x="1625600" y="35306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625600" y="53340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625600" y="92202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625600" y="113030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0388600" y="112522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0388600" y="94234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0388600" y="54610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0388600" y="3632200"/>
            <a:ext cx="7518400"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58204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8000" b="1" dirty="0" smtClean="0">
                <a:solidFill>
                  <a:srgbClr val="C4C403"/>
                </a:solidFill>
                <a:latin typeface="Helvetica"/>
                <a:cs typeface="Helvetica"/>
              </a:rPr>
              <a:t>1 + 2: Detector Training</a:t>
            </a:r>
            <a:endParaRPr lang="en-US" sz="8000" b="1" dirty="0">
              <a:solidFill>
                <a:srgbClr val="C4C403"/>
              </a:solidFill>
              <a:latin typeface="Helvetica"/>
              <a:cs typeface="Helvetica"/>
            </a:endParaRPr>
          </a:p>
        </p:txBody>
      </p:sp>
      <p:sp>
        <p:nvSpPr>
          <p:cNvPr id="2" name="Text Placeholder 1"/>
          <p:cNvSpPr>
            <a:spLocks noGrp="1"/>
          </p:cNvSpPr>
          <p:nvPr>
            <p:ph type="body" idx="1"/>
          </p:nvPr>
        </p:nvSpPr>
        <p:spPr/>
        <p:txBody>
          <a:bodyPr/>
          <a:lstStyle/>
          <a:p>
            <a:r>
              <a:rPr lang="en-US" dirty="0" smtClean="0"/>
              <a:t>R-CNN using CNN features &amp; bounding boxes from the web</a:t>
            </a:r>
            <a:endParaRPr lang="en-US" dirty="0"/>
          </a:p>
        </p:txBody>
      </p:sp>
    </p:spTree>
    <p:extLst>
      <p:ext uri="{BB962C8B-B14F-4D97-AF65-F5344CB8AC3E}">
        <p14:creationId xmlns:p14="http://schemas.microsoft.com/office/powerpoint/2010/main" val="33130720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17600" y="3048000"/>
            <a:ext cx="3886200" cy="2584323"/>
            <a:chOff x="1117600" y="3048000"/>
            <a:chExt cx="3886200" cy="2584323"/>
          </a:xfrm>
        </p:grpSpPr>
        <p:pic>
          <p:nvPicPr>
            <p:cNvPr id="14" name="Picture 13"/>
            <p:cNvPicPr>
              <a:picLocks noChangeAspect="1"/>
            </p:cNvPicPr>
            <p:nvPr/>
          </p:nvPicPr>
          <p:blipFill>
            <a:blip r:embed="rId3"/>
            <a:stretch>
              <a:fillRect/>
            </a:stretch>
          </p:blipFill>
          <p:spPr>
            <a:xfrm>
              <a:off x="1117600" y="3048000"/>
              <a:ext cx="3886200" cy="2584323"/>
            </a:xfrm>
            <a:prstGeom prst="rect">
              <a:avLst/>
            </a:prstGeom>
          </p:spPr>
        </p:pic>
        <p:sp>
          <p:nvSpPr>
            <p:cNvPr id="15" name="Rectangle 14"/>
            <p:cNvSpPr/>
            <p:nvPr/>
          </p:nvSpPr>
          <p:spPr>
            <a:xfrm>
              <a:off x="1426779" y="3261711"/>
              <a:ext cx="2078421" cy="222469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Positive/Negative</a:t>
            </a:r>
            <a:endParaRPr lang="en-US" sz="8000" b="1" dirty="0">
              <a:solidFill>
                <a:srgbClr val="C4C403"/>
              </a:solidFill>
              <a:latin typeface="Helvetica"/>
              <a:cs typeface="Helvetica"/>
            </a:endParaRPr>
          </a:p>
        </p:txBody>
      </p:sp>
      <p:sp>
        <p:nvSpPr>
          <p:cNvPr id="4" name="Content Placeholder 1"/>
          <p:cNvSpPr>
            <a:spLocks noGrp="1"/>
          </p:cNvSpPr>
          <p:nvPr>
            <p:ph idx="1"/>
          </p:nvPr>
        </p:nvSpPr>
        <p:spPr>
          <a:xfrm>
            <a:off x="5181600" y="2683891"/>
            <a:ext cx="11849100" cy="7780909"/>
          </a:xfrm>
        </p:spPr>
        <p:txBody>
          <a:bodyPr>
            <a:normAutofit lnSpcReduction="10000"/>
          </a:bodyPr>
          <a:lstStyle/>
          <a:p>
            <a:pPr marL="1028700" indent="-1028700">
              <a:buFont typeface="+mj-lt"/>
              <a:buAutoNum type="romanLcPeriod"/>
            </a:pPr>
            <a:r>
              <a:rPr lang="en-US" dirty="0" smtClean="0"/>
              <a:t>Basic, use </a:t>
            </a:r>
            <a:r>
              <a:rPr lang="en-US" dirty="0" err="1" smtClean="0"/>
              <a:t>discoverd</a:t>
            </a:r>
            <a:r>
              <a:rPr lang="en-US" dirty="0" smtClean="0"/>
              <a:t> locations (</a:t>
            </a:r>
            <a:r>
              <a:rPr lang="en-US" dirty="0" smtClean="0">
                <a:solidFill>
                  <a:srgbClr val="C4C403"/>
                </a:solidFill>
              </a:rPr>
              <a:t>FlickrG</a:t>
            </a:r>
            <a:r>
              <a:rPr lang="en-US" dirty="0" smtClean="0"/>
              <a:t>)</a:t>
            </a:r>
            <a:endParaRPr lang="en-US" dirty="0" smtClean="0">
              <a:solidFill>
                <a:srgbClr val="C4C403"/>
              </a:solidFill>
            </a:endParaRPr>
          </a:p>
          <a:p>
            <a:pPr marL="1028700" indent="-1028700">
              <a:buFont typeface="+mj-lt"/>
              <a:buAutoNum type="romanLcPeriod"/>
            </a:pPr>
            <a:r>
              <a:rPr lang="en-US" dirty="0" err="1" smtClean="0"/>
              <a:t>EdgeBox</a:t>
            </a:r>
            <a:r>
              <a:rPr lang="en-US" dirty="0" smtClean="0"/>
              <a:t> Augmentation (</a:t>
            </a:r>
            <a:r>
              <a:rPr lang="en-US" dirty="0" smtClean="0">
                <a:solidFill>
                  <a:srgbClr val="C4C403"/>
                </a:solidFill>
              </a:rPr>
              <a:t>EA</a:t>
            </a:r>
            <a:r>
              <a:rPr lang="en-US" dirty="0" smtClean="0"/>
              <a:t>)</a:t>
            </a:r>
          </a:p>
          <a:p>
            <a:pPr lvl="1"/>
            <a:r>
              <a:rPr lang="en-US" dirty="0" smtClean="0"/>
              <a:t>Add proposals (</a:t>
            </a:r>
            <a:r>
              <a:rPr lang="en-US" dirty="0" err="1" smtClean="0"/>
              <a:t>IoU</a:t>
            </a:r>
            <a:r>
              <a:rPr lang="en-US" dirty="0" smtClean="0"/>
              <a:t> &gt;= 0.5) </a:t>
            </a:r>
          </a:p>
          <a:p>
            <a:pPr marL="1028700" indent="-1028700">
              <a:buFont typeface="+mj-lt"/>
              <a:buAutoNum type="romanLcPeriod"/>
            </a:pPr>
            <a:r>
              <a:rPr lang="en-US" dirty="0" smtClean="0"/>
              <a:t>Category Expansion (</a:t>
            </a:r>
            <a:r>
              <a:rPr lang="en-US" dirty="0" smtClean="0">
                <a:solidFill>
                  <a:srgbClr val="C4C403"/>
                </a:solidFill>
              </a:rPr>
              <a:t>CE</a:t>
            </a:r>
            <a:r>
              <a:rPr lang="en-US" dirty="0" smtClean="0"/>
              <a:t>)</a:t>
            </a:r>
          </a:p>
          <a:p>
            <a:pPr lvl="1"/>
            <a:r>
              <a:rPr lang="en-US" dirty="0" smtClean="0"/>
              <a:t>Add categories if they are similar</a:t>
            </a:r>
          </a:p>
          <a:p>
            <a:pPr marL="0" indent="0">
              <a:buNone/>
            </a:pPr>
            <a:endParaRPr lang="en-US" dirty="0" smtClean="0"/>
          </a:p>
          <a:p>
            <a:r>
              <a:rPr lang="en-US" dirty="0" smtClean="0"/>
              <a:t>Negative</a:t>
            </a:r>
          </a:p>
          <a:p>
            <a:pPr lvl="1"/>
            <a:r>
              <a:rPr lang="en-US" dirty="0" smtClean="0"/>
              <a:t>Random patches </a:t>
            </a:r>
            <a:r>
              <a:rPr lang="en-US" dirty="0" smtClean="0"/>
              <a:t>from </a:t>
            </a:r>
            <a:r>
              <a:rPr lang="en-US" dirty="0" smtClean="0"/>
              <a:t>Flickr 100M</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30938796"/>
              </p:ext>
            </p:extLst>
          </p:nvPr>
        </p:nvGraphicFramePr>
        <p:xfrm>
          <a:off x="3657600" y="10619538"/>
          <a:ext cx="10972800" cy="1574547"/>
        </p:xfrm>
        <a:graphic>
          <a:graphicData uri="http://schemas.openxmlformats.org/drawingml/2006/table">
            <a:tbl>
              <a:tblPr firstRow="1" bandRow="1">
                <a:tableStyleId>{10A1B5D5-9B99-4C35-A422-299274C87663}</a:tableStyleId>
              </a:tblPr>
              <a:tblGrid>
                <a:gridCol w="2743200"/>
                <a:gridCol w="2743200"/>
                <a:gridCol w="2743200"/>
                <a:gridCol w="2743200"/>
              </a:tblGrid>
              <a:tr h="575320">
                <a:tc>
                  <a:txBody>
                    <a:bodyPr/>
                    <a:lstStyle/>
                    <a:p>
                      <a:pPr algn="ctr"/>
                      <a:r>
                        <a:rPr lang="en-US" sz="4400" dirty="0" smtClean="0"/>
                        <a:t>LEVAN</a:t>
                      </a:r>
                      <a:endParaRPr lang="en-US" sz="4400" dirty="0"/>
                    </a:p>
                  </a:txBody>
                  <a:tcPr marL="112998" marR="112998" marT="56499" marB="56499"/>
                </a:tc>
                <a:tc>
                  <a:txBody>
                    <a:bodyPr/>
                    <a:lstStyle/>
                    <a:p>
                      <a:pPr algn="ctr"/>
                      <a:r>
                        <a:rPr lang="en-US" sz="4400" dirty="0" smtClean="0"/>
                        <a:t>FlickrG</a:t>
                      </a:r>
                      <a:endParaRPr lang="en-US" sz="4400" dirty="0">
                        <a:solidFill>
                          <a:srgbClr val="C4C403"/>
                        </a:solidFill>
                      </a:endParaRPr>
                    </a:p>
                  </a:txBody>
                  <a:tcPr marL="112998" marR="112998" marT="56499" marB="56499"/>
                </a:tc>
                <a:tc>
                  <a:txBody>
                    <a:bodyPr/>
                    <a:lstStyle/>
                    <a:p>
                      <a:pPr algn="ctr"/>
                      <a:r>
                        <a:rPr lang="en-US" sz="4400" dirty="0" smtClean="0"/>
                        <a:t>FlickrG-EA</a:t>
                      </a:r>
                      <a:endParaRPr lang="en-US" sz="4400" dirty="0">
                        <a:solidFill>
                          <a:srgbClr val="C4C403"/>
                        </a:solidFill>
                      </a:endParaRPr>
                    </a:p>
                  </a:txBody>
                  <a:tcPr marL="112998" marR="112998" marT="56499" marB="56499"/>
                </a:tc>
                <a:tc>
                  <a:txBody>
                    <a:bodyPr/>
                    <a:lstStyle/>
                    <a:p>
                      <a:pPr algn="ctr"/>
                      <a:r>
                        <a:rPr lang="en-US" sz="4400" dirty="0" smtClean="0"/>
                        <a:t>FlickrG-CE</a:t>
                      </a:r>
                      <a:endParaRPr lang="en-US" sz="4400" dirty="0">
                        <a:solidFill>
                          <a:srgbClr val="C4C403"/>
                        </a:solidFill>
                      </a:endParaRPr>
                    </a:p>
                  </a:txBody>
                  <a:tcPr marL="112998" marR="112998" marT="56499" marB="56499"/>
                </a:tc>
              </a:tr>
              <a:tr h="790989">
                <a:tc>
                  <a:txBody>
                    <a:bodyPr/>
                    <a:lstStyle/>
                    <a:p>
                      <a:pPr algn="ctr"/>
                      <a:r>
                        <a:rPr lang="en-US" sz="4400" dirty="0" smtClean="0"/>
                        <a:t>17.1</a:t>
                      </a:r>
                      <a:endParaRPr lang="en-US" sz="4400" dirty="0"/>
                    </a:p>
                  </a:txBody>
                  <a:tcPr marL="112998" marR="112998" marT="56499" marB="56499"/>
                </a:tc>
                <a:tc>
                  <a:txBody>
                    <a:bodyPr/>
                    <a:lstStyle/>
                    <a:p>
                      <a:pPr algn="ctr"/>
                      <a:r>
                        <a:rPr lang="en-US" sz="4400" dirty="0" smtClean="0"/>
                        <a:t>22.9</a:t>
                      </a:r>
                      <a:endParaRPr lang="en-US" sz="4400" dirty="0">
                        <a:solidFill>
                          <a:srgbClr val="FF0000"/>
                        </a:solidFill>
                      </a:endParaRPr>
                    </a:p>
                  </a:txBody>
                  <a:tcPr marL="112998" marR="112998" marT="56499" marB="56499"/>
                </a:tc>
                <a:tc>
                  <a:txBody>
                    <a:bodyPr/>
                    <a:lstStyle/>
                    <a:p>
                      <a:pPr algn="ctr"/>
                      <a:r>
                        <a:rPr lang="en-US" sz="4400" dirty="0" smtClean="0"/>
                        <a:t>23.0</a:t>
                      </a:r>
                      <a:endParaRPr lang="en-US" sz="4400" dirty="0">
                        <a:solidFill>
                          <a:srgbClr val="FF0000"/>
                        </a:solidFill>
                      </a:endParaRPr>
                    </a:p>
                  </a:txBody>
                  <a:tcPr marL="112998" marR="112998" marT="56499" marB="56499"/>
                </a:tc>
                <a:tc>
                  <a:txBody>
                    <a:bodyPr/>
                    <a:lstStyle/>
                    <a:p>
                      <a:pPr algn="ctr"/>
                      <a:r>
                        <a:rPr lang="en-US" sz="4400" b="1" dirty="0" smtClean="0"/>
                        <a:t>24.4</a:t>
                      </a:r>
                      <a:endParaRPr lang="en-US" sz="4400" b="1" dirty="0">
                        <a:solidFill>
                          <a:srgbClr val="FF0000"/>
                        </a:solidFill>
                      </a:endParaRPr>
                    </a:p>
                  </a:txBody>
                  <a:tcPr marL="112998" marR="112998" marT="56499" marB="56499"/>
                </a:tc>
              </a:tr>
            </a:tbl>
          </a:graphicData>
        </a:graphic>
      </p:graphicFrame>
      <p:sp>
        <p:nvSpPr>
          <p:cNvPr id="2" name="Rectangle 1"/>
          <p:cNvSpPr/>
          <p:nvPr/>
        </p:nvSpPr>
        <p:spPr>
          <a:xfrm>
            <a:off x="2133600" y="12669442"/>
            <a:ext cx="16154400" cy="646331"/>
          </a:xfrm>
          <a:prstGeom prst="rect">
            <a:avLst/>
          </a:prstGeom>
        </p:spPr>
        <p:txBody>
          <a:bodyPr wrap="square">
            <a:spAutoFit/>
          </a:bodyPr>
          <a:lstStyle/>
          <a:p>
            <a:pPr algn="r"/>
            <a:r>
              <a:rPr lang="en-US" dirty="0" smtClean="0"/>
              <a:t>[</a:t>
            </a:r>
            <a:r>
              <a:rPr lang="en-US" dirty="0" err="1" smtClean="0"/>
              <a:t>Zitnick</a:t>
            </a:r>
            <a:r>
              <a:rPr lang="en-US" dirty="0" smtClean="0"/>
              <a:t> &amp; Dollar, ECCV’14] [</a:t>
            </a:r>
            <a:r>
              <a:rPr lang="en-US" dirty="0" err="1"/>
              <a:t>Divvala</a:t>
            </a:r>
            <a:r>
              <a:rPr lang="en-US" dirty="0"/>
              <a:t> et al., CVPR’14</a:t>
            </a:r>
            <a:r>
              <a:rPr lang="en-US" dirty="0" smtClean="0"/>
              <a:t>]</a:t>
            </a:r>
            <a:endParaRPr lang="en-US" dirty="0"/>
          </a:p>
        </p:txBody>
      </p:sp>
      <p:sp>
        <p:nvSpPr>
          <p:cNvPr id="16" name="Rectangle 15"/>
          <p:cNvSpPr/>
          <p:nvPr/>
        </p:nvSpPr>
        <p:spPr>
          <a:xfrm>
            <a:off x="1270000" y="3302000"/>
            <a:ext cx="1651000" cy="1701801"/>
          </a:xfrm>
          <a:prstGeom prst="rect">
            <a:avLst/>
          </a:prstGeom>
          <a:no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1117600" y="5854700"/>
            <a:ext cx="3886200" cy="2748289"/>
            <a:chOff x="1117600" y="5854700"/>
            <a:chExt cx="3886200" cy="2748289"/>
          </a:xfrm>
        </p:grpSpPr>
        <p:pic>
          <p:nvPicPr>
            <p:cNvPr id="18" name="Picture 17"/>
            <p:cNvPicPr>
              <a:picLocks noChangeAspect="1"/>
            </p:cNvPicPr>
            <p:nvPr/>
          </p:nvPicPr>
          <p:blipFill>
            <a:blip r:embed="rId4"/>
            <a:stretch>
              <a:fillRect/>
            </a:stretch>
          </p:blipFill>
          <p:spPr>
            <a:xfrm>
              <a:off x="1117600" y="5854700"/>
              <a:ext cx="3886200" cy="2748289"/>
            </a:xfrm>
            <a:prstGeom prst="rect">
              <a:avLst/>
            </a:prstGeom>
          </p:spPr>
        </p:pic>
        <p:sp>
          <p:nvSpPr>
            <p:cNvPr id="19" name="Rectangle 18"/>
            <p:cNvSpPr/>
            <p:nvPr/>
          </p:nvSpPr>
          <p:spPr>
            <a:xfrm>
              <a:off x="1375979" y="6055711"/>
              <a:ext cx="1672021" cy="222469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048000" y="6131911"/>
              <a:ext cx="1625600" cy="222469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697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7"/>
          <p:cNvGrpSpPr/>
          <p:nvPr/>
        </p:nvGrpSpPr>
        <p:grpSpPr>
          <a:xfrm>
            <a:off x="130764" y="203709"/>
            <a:ext cx="18648251" cy="5797801"/>
            <a:chOff x="-7845" y="-1841431"/>
            <a:chExt cx="24264145" cy="7543800"/>
          </a:xfrm>
        </p:grpSpPr>
        <p:pic>
          <p:nvPicPr>
            <p:cNvPr id="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 y="-1841431"/>
              <a:ext cx="5829300" cy="7543800"/>
            </a:xfrm>
            <a:prstGeom prst="rect">
              <a:avLst/>
            </a:prstGeom>
          </p:spPr>
        </p:pic>
        <p:pic>
          <p:nvPicPr>
            <p:cNvPr id="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750" y="-1841431"/>
              <a:ext cx="5829300" cy="7543800"/>
            </a:xfrm>
            <a:prstGeom prst="rect">
              <a:avLst/>
            </a:prstGeom>
          </p:spPr>
        </p:pic>
        <p:pic>
          <p:nvPicPr>
            <p:cNvPr id="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500" y="-1841431"/>
              <a:ext cx="5829300" cy="7543800"/>
            </a:xfrm>
            <a:prstGeom prst="rect">
              <a:avLst/>
            </a:prstGeom>
          </p:spPr>
        </p:pic>
        <p:pic>
          <p:nvPicPr>
            <p:cNvPr id="1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0250" y="-1841431"/>
              <a:ext cx="5829300" cy="7543800"/>
            </a:xfrm>
            <a:prstGeom prst="rect">
              <a:avLst/>
            </a:prstGeom>
          </p:spPr>
        </p:pic>
        <p:pic>
          <p:nvPicPr>
            <p:cNvPr id="1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27000" y="-1841431"/>
              <a:ext cx="5829300" cy="7543800"/>
            </a:xfrm>
            <a:prstGeom prst="rect">
              <a:avLst/>
            </a:prstGeom>
          </p:spPr>
        </p:pic>
      </p:grpSp>
      <p:sp>
        <p:nvSpPr>
          <p:cNvPr id="34" name="文本框 243"/>
          <p:cNvSpPr txBox="1"/>
          <p:nvPr/>
        </p:nvSpPr>
        <p:spPr>
          <a:xfrm rot="5400000" flipV="1">
            <a:off x="-410986" y="2717889"/>
            <a:ext cx="1491439" cy="769441"/>
          </a:xfrm>
          <a:prstGeom prst="rect">
            <a:avLst/>
          </a:prstGeom>
          <a:noFill/>
        </p:spPr>
        <p:txBody>
          <a:bodyPr wrap="none" rtlCol="0">
            <a:spAutoFit/>
          </a:bodyPr>
          <a:lstStyle/>
          <a:p>
            <a:pPr algn="ctr"/>
            <a:r>
              <a:rPr lang="en-US" altLang="zh-CN" sz="4400" b="1" dirty="0" smtClean="0"/>
              <a:t>plane</a:t>
            </a:r>
            <a:endParaRPr lang="zh-CN" altLang="en-US" sz="4400" b="1" dirty="0"/>
          </a:p>
        </p:txBody>
      </p:sp>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False Positives (Flickr-CE)</a:t>
            </a:r>
            <a:endParaRPr lang="en-US" sz="8000" b="1" dirty="0">
              <a:solidFill>
                <a:srgbClr val="C4C403"/>
              </a:solidFill>
              <a:latin typeface="Helvetica"/>
              <a:cs typeface="Helvetica"/>
            </a:endParaRPr>
          </a:p>
        </p:txBody>
      </p:sp>
      <p:grpSp>
        <p:nvGrpSpPr>
          <p:cNvPr id="41" name="Group 40"/>
          <p:cNvGrpSpPr/>
          <p:nvPr/>
        </p:nvGrpSpPr>
        <p:grpSpPr>
          <a:xfrm>
            <a:off x="130765" y="2940498"/>
            <a:ext cx="18648252" cy="5797801"/>
            <a:chOff x="2035657" y="5476620"/>
            <a:chExt cx="14318286" cy="4451601"/>
          </a:xfrm>
        </p:grpSpPr>
        <p:pic>
          <p:nvPicPr>
            <p:cNvPr id="17" name="图片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657" y="5476620"/>
              <a:ext cx="3439873" cy="4451601"/>
            </a:xfrm>
            <a:prstGeom prst="rect">
              <a:avLst/>
            </a:prstGeom>
          </p:spPr>
        </p:pic>
        <p:pic>
          <p:nvPicPr>
            <p:cNvPr id="1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5260" y="5476620"/>
              <a:ext cx="3439873" cy="4451601"/>
            </a:xfrm>
            <a:prstGeom prst="rect">
              <a:avLst/>
            </a:prstGeom>
          </p:spPr>
        </p:pic>
        <p:pic>
          <p:nvPicPr>
            <p:cNvPr id="19" name="图片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4863" y="5476620"/>
              <a:ext cx="3439873" cy="4451601"/>
            </a:xfrm>
            <a:prstGeom prst="rect">
              <a:avLst/>
            </a:prstGeom>
          </p:spPr>
        </p:pic>
        <p:pic>
          <p:nvPicPr>
            <p:cNvPr id="20" name="图片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4466" y="5476620"/>
              <a:ext cx="3439873" cy="4451601"/>
            </a:xfrm>
            <a:prstGeom prst="rect">
              <a:avLst/>
            </a:prstGeom>
          </p:spPr>
        </p:pic>
        <p:pic>
          <p:nvPicPr>
            <p:cNvPr id="21" name="图片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14070" y="5476620"/>
              <a:ext cx="3439873" cy="4451601"/>
            </a:xfrm>
            <a:prstGeom prst="rect">
              <a:avLst/>
            </a:prstGeom>
          </p:spPr>
        </p:pic>
      </p:grpSp>
      <p:sp>
        <p:nvSpPr>
          <p:cNvPr id="37" name="文本框 243"/>
          <p:cNvSpPr txBox="1"/>
          <p:nvPr/>
        </p:nvSpPr>
        <p:spPr>
          <a:xfrm rot="5400000" flipV="1">
            <a:off x="-457135" y="5454678"/>
            <a:ext cx="1583737" cy="769441"/>
          </a:xfrm>
          <a:prstGeom prst="rect">
            <a:avLst/>
          </a:prstGeom>
          <a:noFill/>
        </p:spPr>
        <p:txBody>
          <a:bodyPr wrap="none" rtlCol="0">
            <a:spAutoFit/>
          </a:bodyPr>
          <a:lstStyle/>
          <a:p>
            <a:pPr algn="ctr"/>
            <a:r>
              <a:rPr lang="en-US" altLang="zh-CN" sz="4400" b="1" dirty="0" smtClean="0"/>
              <a:t>bottle</a:t>
            </a:r>
            <a:endParaRPr lang="zh-CN" altLang="en-US" sz="4400" b="1" dirty="0"/>
          </a:p>
        </p:txBody>
      </p:sp>
      <p:grpSp>
        <p:nvGrpSpPr>
          <p:cNvPr id="56" name="Group 55"/>
          <p:cNvGrpSpPr/>
          <p:nvPr/>
        </p:nvGrpSpPr>
        <p:grpSpPr>
          <a:xfrm>
            <a:off x="-49988" y="5677287"/>
            <a:ext cx="18829006" cy="5797801"/>
            <a:chOff x="-49988" y="6312287"/>
            <a:chExt cx="18829006" cy="5797801"/>
          </a:xfrm>
        </p:grpSpPr>
        <p:grpSp>
          <p:nvGrpSpPr>
            <p:cNvPr id="40" name="Group 39"/>
            <p:cNvGrpSpPr/>
            <p:nvPr/>
          </p:nvGrpSpPr>
          <p:grpSpPr>
            <a:xfrm>
              <a:off x="130765" y="6312287"/>
              <a:ext cx="18648253" cy="5797801"/>
              <a:chOff x="2035657" y="3410384"/>
              <a:chExt cx="14318286" cy="4451601"/>
            </a:xfrm>
          </p:grpSpPr>
          <p:pic>
            <p:nvPicPr>
              <p:cNvPr id="1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35657" y="3410384"/>
                <a:ext cx="3439873" cy="4451601"/>
              </a:xfrm>
              <a:prstGeom prst="rect">
                <a:avLst/>
              </a:prstGeom>
            </p:spPr>
          </p:pic>
          <p:pic>
            <p:nvPicPr>
              <p:cNvPr id="13" name="图片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55260" y="3410384"/>
                <a:ext cx="3439873" cy="4451601"/>
              </a:xfrm>
              <a:prstGeom prst="rect">
                <a:avLst/>
              </a:prstGeom>
            </p:spPr>
          </p:pic>
          <p:pic>
            <p:nvPicPr>
              <p:cNvPr id="14" name="图片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74862" y="3410384"/>
                <a:ext cx="3439873" cy="4451601"/>
              </a:xfrm>
              <a:prstGeom prst="rect">
                <a:avLst/>
              </a:prstGeom>
            </p:spPr>
          </p:pic>
          <p:pic>
            <p:nvPicPr>
              <p:cNvPr id="15" name="图片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94465" y="3410384"/>
                <a:ext cx="3439873" cy="4451601"/>
              </a:xfrm>
              <a:prstGeom prst="rect">
                <a:avLst/>
              </a:prstGeom>
            </p:spPr>
          </p:pic>
          <p:pic>
            <p:nvPicPr>
              <p:cNvPr id="16" name="图片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914070" y="3410384"/>
                <a:ext cx="3439873" cy="4451601"/>
              </a:xfrm>
              <a:prstGeom prst="rect">
                <a:avLst/>
              </a:prstGeom>
            </p:spPr>
          </p:pic>
        </p:grpSp>
        <p:sp>
          <p:nvSpPr>
            <p:cNvPr id="35" name="文本框 243"/>
            <p:cNvSpPr txBox="1"/>
            <p:nvPr/>
          </p:nvSpPr>
          <p:spPr>
            <a:xfrm rot="5400000" flipV="1">
              <a:off x="-255733" y="8826468"/>
              <a:ext cx="1180932" cy="769441"/>
            </a:xfrm>
            <a:prstGeom prst="rect">
              <a:avLst/>
            </a:prstGeom>
            <a:noFill/>
          </p:spPr>
          <p:txBody>
            <a:bodyPr wrap="none" rtlCol="0">
              <a:spAutoFit/>
            </a:bodyPr>
            <a:lstStyle/>
            <a:p>
              <a:pPr algn="ctr"/>
              <a:r>
                <a:rPr lang="en-US" altLang="zh-CN" sz="4400" b="1" dirty="0" smtClean="0"/>
                <a:t>bike</a:t>
              </a:r>
              <a:endParaRPr lang="zh-CN" altLang="en-US" sz="4400" b="1" dirty="0"/>
            </a:p>
          </p:txBody>
        </p:sp>
      </p:grpSp>
      <p:grpSp>
        <p:nvGrpSpPr>
          <p:cNvPr id="55" name="Group 54"/>
          <p:cNvGrpSpPr/>
          <p:nvPr/>
        </p:nvGrpSpPr>
        <p:grpSpPr>
          <a:xfrm>
            <a:off x="-49987" y="8414077"/>
            <a:ext cx="18829002" cy="5797801"/>
            <a:chOff x="-49987" y="9049077"/>
            <a:chExt cx="18829002" cy="5797801"/>
          </a:xfrm>
        </p:grpSpPr>
        <p:grpSp>
          <p:nvGrpSpPr>
            <p:cNvPr id="22" name="组合 1"/>
            <p:cNvGrpSpPr/>
            <p:nvPr/>
          </p:nvGrpSpPr>
          <p:grpSpPr>
            <a:xfrm>
              <a:off x="130764" y="9049077"/>
              <a:ext cx="18648251" cy="5797801"/>
              <a:chOff x="-7845" y="12952618"/>
              <a:chExt cx="24264145" cy="7543800"/>
            </a:xfrm>
          </p:grpSpPr>
          <p:pic>
            <p:nvPicPr>
              <p:cNvPr id="23" name="图片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45" y="12952618"/>
                <a:ext cx="5829300" cy="7543800"/>
              </a:xfrm>
              <a:prstGeom prst="rect">
                <a:avLst/>
              </a:prstGeom>
            </p:spPr>
          </p:pic>
          <p:pic>
            <p:nvPicPr>
              <p:cNvPr id="24" name="图片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00866" y="12952618"/>
                <a:ext cx="5829300" cy="7543800"/>
              </a:xfrm>
              <a:prstGeom prst="rect">
                <a:avLst/>
              </a:prstGeom>
            </p:spPr>
          </p:pic>
          <p:pic>
            <p:nvPicPr>
              <p:cNvPr id="25" name="图片 4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09577" y="12952618"/>
                <a:ext cx="5829300" cy="7543800"/>
              </a:xfrm>
              <a:prstGeom prst="rect">
                <a:avLst/>
              </a:prstGeom>
            </p:spPr>
          </p:pic>
          <p:pic>
            <p:nvPicPr>
              <p:cNvPr id="26" name="图片 4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818288" y="12952618"/>
                <a:ext cx="5829300" cy="7543800"/>
              </a:xfrm>
              <a:prstGeom prst="rect">
                <a:avLst/>
              </a:prstGeom>
            </p:spPr>
          </p:pic>
          <p:pic>
            <p:nvPicPr>
              <p:cNvPr id="27" name="图片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427000" y="12952618"/>
                <a:ext cx="5829300" cy="7543800"/>
              </a:xfrm>
              <a:prstGeom prst="rect">
                <a:avLst/>
              </a:prstGeom>
            </p:spPr>
          </p:pic>
        </p:grpSp>
        <p:sp>
          <p:nvSpPr>
            <p:cNvPr id="39" name="文本框 243"/>
            <p:cNvSpPr txBox="1"/>
            <p:nvPr/>
          </p:nvSpPr>
          <p:spPr>
            <a:xfrm rot="5400000" flipV="1">
              <a:off x="-566928" y="11563258"/>
              <a:ext cx="1803323" cy="769441"/>
            </a:xfrm>
            <a:prstGeom prst="rect">
              <a:avLst/>
            </a:prstGeom>
            <a:noFill/>
          </p:spPr>
          <p:txBody>
            <a:bodyPr wrap="none" rtlCol="0">
              <a:spAutoFit/>
            </a:bodyPr>
            <a:lstStyle/>
            <a:p>
              <a:pPr algn="ctr"/>
              <a:r>
                <a:rPr lang="en-US" altLang="zh-CN" sz="4400" b="1" dirty="0" smtClean="0"/>
                <a:t>person</a:t>
              </a:r>
              <a:endParaRPr lang="zh-CN" altLang="en-US" sz="4400" b="1" dirty="0"/>
            </a:p>
          </p:txBody>
        </p:sp>
      </p:grpSp>
      <p:sp>
        <p:nvSpPr>
          <p:cNvPr id="33" name="Rectangle 32"/>
          <p:cNvSpPr/>
          <p:nvPr/>
        </p:nvSpPr>
        <p:spPr>
          <a:xfrm>
            <a:off x="12932461" y="12756080"/>
            <a:ext cx="4522467" cy="646331"/>
          </a:xfrm>
          <a:prstGeom prst="rect">
            <a:avLst/>
          </a:prstGeom>
        </p:spPr>
        <p:txBody>
          <a:bodyPr wrap="none">
            <a:spAutoFit/>
          </a:bodyPr>
          <a:lstStyle/>
          <a:p>
            <a:r>
              <a:rPr lang="en-US" dirty="0" smtClean="0"/>
              <a:t>[</a:t>
            </a:r>
            <a:r>
              <a:rPr lang="en-US" dirty="0" err="1" smtClean="0"/>
              <a:t>Hoeim</a:t>
            </a:r>
            <a:r>
              <a:rPr lang="en-US" dirty="0" smtClean="0"/>
              <a:t> et al., ECCV’12] </a:t>
            </a:r>
            <a:endParaRPr lang="en-US" dirty="0"/>
          </a:p>
        </p:txBody>
      </p:sp>
      <p:sp>
        <p:nvSpPr>
          <p:cNvPr id="2" name="Rectangle 1"/>
          <p:cNvSpPr/>
          <p:nvPr/>
        </p:nvSpPr>
        <p:spPr>
          <a:xfrm>
            <a:off x="3220102" y="12656235"/>
            <a:ext cx="1913655" cy="646331"/>
          </a:xfrm>
          <a:prstGeom prst="rect">
            <a:avLst/>
          </a:prstGeom>
        </p:spPr>
        <p:txBody>
          <a:bodyPr wrap="none">
            <a:spAutoFit/>
          </a:bodyPr>
          <a:lstStyle/>
          <a:p>
            <a:r>
              <a:rPr lang="en-US" dirty="0" smtClean="0"/>
              <a:t>“caprice”</a:t>
            </a:r>
            <a:endParaRPr lang="en-US" dirty="0"/>
          </a:p>
        </p:txBody>
      </p:sp>
    </p:spTree>
    <p:extLst>
      <p:ext uri="{BB962C8B-B14F-4D97-AF65-F5344CB8AC3E}">
        <p14:creationId xmlns:p14="http://schemas.microsoft.com/office/powerpoint/2010/main" val="1369642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Summary</a:t>
            </a:r>
            <a:endParaRPr lang="en-US" sz="8000" b="1" dirty="0">
              <a:solidFill>
                <a:srgbClr val="C4C403"/>
              </a:solidFill>
              <a:latin typeface="Helvetica"/>
              <a:cs typeface="Helvetica"/>
            </a:endParaRPr>
          </a:p>
        </p:txBody>
      </p:sp>
      <p:grpSp>
        <p:nvGrpSpPr>
          <p:cNvPr id="9" name="Group 8"/>
          <p:cNvGrpSpPr/>
          <p:nvPr/>
        </p:nvGrpSpPr>
        <p:grpSpPr>
          <a:xfrm>
            <a:off x="14960009" y="5415799"/>
            <a:ext cx="2372109" cy="2372368"/>
            <a:chOff x="4049356" y="3120542"/>
            <a:chExt cx="2372109" cy="2372368"/>
          </a:xfrm>
        </p:grpSpPr>
        <p:sp>
          <p:nvSpPr>
            <p:cNvPr id="10" name="Rectangle 9"/>
            <p:cNvSpPr/>
            <p:nvPr/>
          </p:nvSpPr>
          <p:spPr>
            <a:xfrm>
              <a:off x="4331558" y="3891228"/>
              <a:ext cx="1807706"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model</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11" name="Rectangle 10"/>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ight Brace 11"/>
          <p:cNvSpPr/>
          <p:nvPr/>
        </p:nvSpPr>
        <p:spPr>
          <a:xfrm>
            <a:off x="13794122" y="4265470"/>
            <a:ext cx="918307" cy="4888516"/>
          </a:xfrm>
          <a:prstGeom prst="rightBrace">
            <a:avLst/>
          </a:prstGeom>
          <a:ln w="38100" cmpd="sng">
            <a:solidFill>
              <a:srgbClr val="C4C40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1" name="TextBox 100"/>
          <p:cNvSpPr txBox="1"/>
          <p:nvPr/>
        </p:nvSpPr>
        <p:spPr>
          <a:xfrm>
            <a:off x="5463038" y="5623978"/>
            <a:ext cx="8326673" cy="1754327"/>
          </a:xfrm>
          <a:prstGeom prst="rect">
            <a:avLst/>
          </a:prstGeom>
          <a:noFill/>
        </p:spPr>
        <p:txBody>
          <a:bodyPr wrap="square" rtlCol="0">
            <a:spAutoFit/>
          </a:bodyPr>
          <a:lstStyle/>
          <a:p>
            <a:pPr marL="571500" indent="-571500">
              <a:buFont typeface="Arial"/>
              <a:buChar char="•"/>
            </a:pPr>
            <a:r>
              <a:rPr lang="en-US" dirty="0" smtClean="0"/>
              <a:t>Can learn good features from the noisy web data directly</a:t>
            </a:r>
          </a:p>
          <a:p>
            <a:pPr marL="571500" indent="-571500">
              <a:buFont typeface="Arial"/>
              <a:buChar char="•"/>
            </a:pPr>
            <a:r>
              <a:rPr lang="en-US" dirty="0" smtClean="0"/>
              <a:t>Staged training &amp; Graph can help</a:t>
            </a:r>
          </a:p>
        </p:txBody>
      </p:sp>
      <p:sp>
        <p:nvSpPr>
          <p:cNvPr id="102" name="TextBox 101"/>
          <p:cNvSpPr txBox="1"/>
          <p:nvPr/>
        </p:nvSpPr>
        <p:spPr>
          <a:xfrm>
            <a:off x="5463038" y="10614206"/>
            <a:ext cx="8326673" cy="1200329"/>
          </a:xfrm>
          <a:prstGeom prst="rect">
            <a:avLst/>
          </a:prstGeom>
          <a:noFill/>
        </p:spPr>
        <p:txBody>
          <a:bodyPr wrap="square" rtlCol="0">
            <a:spAutoFit/>
          </a:bodyPr>
          <a:lstStyle/>
          <a:p>
            <a:pPr marL="571500" indent="-571500">
              <a:buFont typeface="Arial"/>
              <a:buChar char="•"/>
            </a:pPr>
            <a:r>
              <a:rPr lang="en-US" dirty="0" smtClean="0"/>
              <a:t>Significantly improves web detectors</a:t>
            </a:r>
          </a:p>
          <a:p>
            <a:pPr marL="571500" indent="-571500">
              <a:buFont typeface="Arial"/>
              <a:buChar char="•"/>
            </a:pPr>
            <a:r>
              <a:rPr lang="en-US" dirty="0" smtClean="0"/>
              <a:t>Main issue: localization &amp; semantic drift</a:t>
            </a:r>
          </a:p>
        </p:txBody>
      </p:sp>
      <p:grpSp>
        <p:nvGrpSpPr>
          <p:cNvPr id="139" name="Group 138"/>
          <p:cNvGrpSpPr/>
          <p:nvPr/>
        </p:nvGrpSpPr>
        <p:grpSpPr>
          <a:xfrm>
            <a:off x="2878942" y="7694329"/>
            <a:ext cx="10633291" cy="2801377"/>
            <a:chOff x="2878942" y="7694329"/>
            <a:chExt cx="10633291" cy="2801377"/>
          </a:xfrm>
        </p:grpSpPr>
        <p:grpSp>
          <p:nvGrpSpPr>
            <p:cNvPr id="100" name="Group 99"/>
            <p:cNvGrpSpPr/>
            <p:nvPr/>
          </p:nvGrpSpPr>
          <p:grpSpPr>
            <a:xfrm>
              <a:off x="5510304" y="7694329"/>
              <a:ext cx="8001929" cy="2801377"/>
              <a:chOff x="6985027" y="6570802"/>
              <a:chExt cx="6708652" cy="2348617"/>
            </a:xfrm>
          </p:grpSpPr>
          <p:grpSp>
            <p:nvGrpSpPr>
              <p:cNvPr id="65" name="组合 12"/>
              <p:cNvGrpSpPr/>
              <p:nvPr/>
            </p:nvGrpSpPr>
            <p:grpSpPr>
              <a:xfrm>
                <a:off x="6985027" y="6572672"/>
                <a:ext cx="3505033" cy="2344877"/>
                <a:chOff x="272406" y="203365"/>
                <a:chExt cx="3505033" cy="2344877"/>
              </a:xfrm>
            </p:grpSpPr>
            <p:sp>
              <p:nvSpPr>
                <p:cNvPr id="89" name="矩形 3"/>
                <p:cNvSpPr/>
                <p:nvPr/>
              </p:nvSpPr>
              <p:spPr>
                <a:xfrm rot="16200000">
                  <a:off x="-275751" y="1208082"/>
                  <a:ext cx="1431758" cy="335444"/>
                </a:xfrm>
                <a:prstGeom prst="rect">
                  <a:avLst/>
                </a:prstGeom>
              </p:spPr>
              <p:txBody>
                <a:bodyPr wrap="none">
                  <a:spAutoFit/>
                </a:bodyPr>
                <a:lstStyle/>
                <a:p>
                  <a:pPr algn="ctr"/>
                  <a:r>
                    <a:rPr lang="en-US" altLang="zh-CN" sz="2000" b="1" dirty="0"/>
                    <a:t>a</a:t>
                  </a:r>
                  <a:r>
                    <a:rPr lang="en-US" altLang="zh-CN" sz="2000" b="1" dirty="0" smtClean="0"/>
                    <a:t>lligator lizard</a:t>
                  </a:r>
                  <a:endParaRPr lang="en-US" altLang="zh-CN" sz="2000" b="1" dirty="0"/>
                </a:p>
              </p:txBody>
            </p:sp>
            <p:grpSp>
              <p:nvGrpSpPr>
                <p:cNvPr id="90" name="组合 4"/>
                <p:cNvGrpSpPr/>
                <p:nvPr/>
              </p:nvGrpSpPr>
              <p:grpSpPr>
                <a:xfrm>
                  <a:off x="607702" y="203365"/>
                  <a:ext cx="3169737" cy="2344877"/>
                  <a:chOff x="802251" y="172886"/>
                  <a:chExt cx="2897648" cy="2143594"/>
                </a:xfrm>
              </p:grpSpPr>
              <p:pic>
                <p:nvPicPr>
                  <p:cNvPr id="91" name="Picture 2" descr="http://ladoga.graphics.cs.cmu.edu/xinleic/DEIL/Disp/data/alligator_lizard/full-eboxt-ReduceS/cluster_2/0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251" y="172886"/>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http://ladoga.graphics.cs.cmu.edu/xinleic/DEIL/Disp/data/alligator_lizard/full-eboxt-ReduceS/cluster_2/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75" y="172886"/>
                    <a:ext cx="914400" cy="61436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http://ladoga.graphics.cs.cmu.edu/xinleic/DEIL/Disp/data/alligator_lizard/full-eboxt-ReduceS/cluster_2/03-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5499" y="172887"/>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http://ladoga.graphics.cs.cmu.edu/xinleic/DEIL/Disp/data/alligator_lizard/full-eboxt-ReduceS/cluster_3/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251" y="879559"/>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http://ladoga.graphics.cs.cmu.edu/xinleic/DEIL/Disp/data/alligator_lizard/full-eboxt-ReduceS/cluster_3/02-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359"/>
                  <a:stretch/>
                </p:blipFill>
                <p:spPr bwMode="auto">
                  <a:xfrm>
                    <a:off x="1793875" y="876300"/>
                    <a:ext cx="914400" cy="61476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2" descr="http://ladoga.graphics.cs.cmu.edu/xinleic/DEIL/Disp/data/alligator_lizard/full-eboxt-ReduceS/cluster_3/24-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5499" y="879559"/>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4" descr="http://ladoga.graphics.cs.cmu.edu/xinleic/DEIL/Disp/data/alligator_lizard/full-eboxt-ReduceS/cluster_11/01-25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030" b="11970"/>
                  <a:stretch/>
                </p:blipFill>
                <p:spPr bwMode="auto">
                  <a:xfrm>
                    <a:off x="802251" y="1630679"/>
                    <a:ext cx="9144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6" descr="http://ladoga.graphics.cs.cmu.edu/xinleic/DEIL/Disp/data/alligator_lizard/full-eboxt-ReduceS/cluster_11/06-3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3875" y="1580115"/>
                    <a:ext cx="9144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8" descr="http://ladoga.graphics.cs.cmu.edu/xinleic/DEIL/Disp/data/alligator_lizard/full-eboxt-ReduceS/cluster_11/02-27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4079" y="1580117"/>
                    <a:ext cx="759517" cy="72866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7" name="组合 10"/>
              <p:cNvGrpSpPr/>
              <p:nvPr/>
            </p:nvGrpSpPr>
            <p:grpSpPr>
              <a:xfrm>
                <a:off x="10431865" y="6570802"/>
                <a:ext cx="3261814" cy="2348617"/>
                <a:chOff x="6985232" y="195262"/>
                <a:chExt cx="3261814" cy="2348617"/>
              </a:xfrm>
            </p:grpSpPr>
            <p:sp>
              <p:nvSpPr>
                <p:cNvPr id="68" name="矩形 26"/>
                <p:cNvSpPr/>
                <p:nvPr/>
              </p:nvSpPr>
              <p:spPr>
                <a:xfrm rot="16200000">
                  <a:off x="6687958" y="1201850"/>
                  <a:ext cx="929992" cy="335444"/>
                </a:xfrm>
                <a:prstGeom prst="rect">
                  <a:avLst/>
                </a:prstGeom>
              </p:spPr>
              <p:txBody>
                <a:bodyPr wrap="none">
                  <a:spAutoFit/>
                </a:bodyPr>
                <a:lstStyle/>
                <a:p>
                  <a:pPr algn="ctr"/>
                  <a:r>
                    <a:rPr lang="en-US" altLang="zh-CN" sz="2000" b="1" dirty="0"/>
                    <a:t>p</a:t>
                  </a:r>
                  <a:r>
                    <a:rPr lang="en-US" altLang="zh-CN" sz="2000" b="1" dirty="0" smtClean="0"/>
                    <a:t>olo ball</a:t>
                  </a:r>
                  <a:endParaRPr lang="en-US" altLang="zh-CN" sz="2000" b="1" dirty="0"/>
                </a:p>
              </p:txBody>
            </p:sp>
            <p:grpSp>
              <p:nvGrpSpPr>
                <p:cNvPr id="69" name="组合 8"/>
                <p:cNvGrpSpPr/>
                <p:nvPr/>
              </p:nvGrpSpPr>
              <p:grpSpPr>
                <a:xfrm>
                  <a:off x="7314537" y="195262"/>
                  <a:ext cx="2932509" cy="2348617"/>
                  <a:chOff x="7162137" y="195262"/>
                  <a:chExt cx="2932509" cy="2348617"/>
                </a:xfrm>
              </p:grpSpPr>
              <p:pic>
                <p:nvPicPr>
                  <p:cNvPr id="70" name="Picture 40" descr="http://ladoga.graphics.cs.cmu.edu/xinleic/DEIL/NEIL/po/polo_ball/full-eboxt-ReduceS/cluster_4/07-9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2137" y="195262"/>
                    <a:ext cx="1246300" cy="70104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2" descr="http://ladoga.graphics.cs.cmu.edu/xinleic/DEIL/NEIL/po/polo_ball/full-eboxt-ReduceS/cluster_4/14-171.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17" r="22208"/>
                  <a:stretch/>
                </p:blipFill>
                <p:spPr bwMode="auto">
                  <a:xfrm>
                    <a:off x="8482432" y="195262"/>
                    <a:ext cx="571501" cy="7010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descr="http://ladoga.graphics.cs.cmu.edu/xinleic/DEIL/NEIL/po/polo_ball/full-eboxt-ReduceS/cluster_4/21-25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6453" y="195262"/>
                    <a:ext cx="988193" cy="70408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6" descr="http://ladoga.graphics.cs.cmu.edu/xinleic/DEIL/NEIL/po/polo_ball/full-eboxt-ReduceS/cluster_9/02-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76189" y="973759"/>
                    <a:ext cx="956537" cy="7174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0" descr="http://ladoga.graphics.cs.cmu.edu/xinleic/DEIL/NEIL/po/polo_ball/full-eboxt-ReduceS/cluster_9/07-29.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949" r="19922"/>
                  <a:stretch/>
                </p:blipFill>
                <p:spPr bwMode="auto">
                  <a:xfrm>
                    <a:off x="8236080" y="970715"/>
                    <a:ext cx="685800" cy="71516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2" descr="http://ladoga.graphics.cs.cmu.edu/xinleic/DEIL/NEIL/po/polo_ball/full-eboxt-ReduceS/cluster_9/11-4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25234" y="970715"/>
                    <a:ext cx="1069412" cy="7151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4" descr="http://ladoga.graphics.cs.cmu.edu/xinleic/DEIL/NEIL/po/polo_ball/full-eboxt-ReduceS/cluster_27/16-234.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78460" y="1769088"/>
                    <a:ext cx="914400" cy="76295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56" descr="http://ladoga.graphics.cs.cmu.edu/xinleic/DEIL/NEIL/po/polo_ball/full-eboxt-ReduceS/cluster_27/02-79.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00756" y="1769088"/>
                    <a:ext cx="545988" cy="76295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0" descr="http://ladoga.graphics.cs.cmu.edu/xinleic/DEIL/NEIL/po/polo_ball/full-eboxt-ReduceS/cluster_27/34-342.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54639" y="1757249"/>
                    <a:ext cx="1240007" cy="78663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8" name="Group 107"/>
            <p:cNvGrpSpPr/>
            <p:nvPr/>
          </p:nvGrpSpPr>
          <p:grpSpPr>
            <a:xfrm>
              <a:off x="2878942" y="7978316"/>
              <a:ext cx="2372109" cy="2372368"/>
              <a:chOff x="4049356" y="3120542"/>
              <a:chExt cx="2372109" cy="2372368"/>
            </a:xfrm>
          </p:grpSpPr>
          <p:sp>
            <p:nvSpPr>
              <p:cNvPr id="109" name="Rectangle 108"/>
              <p:cNvSpPr/>
              <p:nvPr/>
            </p:nvSpPr>
            <p:spPr>
              <a:xfrm>
                <a:off x="4110499" y="3521896"/>
                <a:ext cx="2249835"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location</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boxes</a:t>
                </a:r>
                <a:endPar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endParaRPr>
              </a:p>
            </p:txBody>
          </p:sp>
          <p:sp>
            <p:nvSpPr>
              <p:cNvPr id="110" name="Rectangle 109"/>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12" name="Picture 111"/>
          <p:cNvPicPr>
            <a:picLocks noChangeAspect="1"/>
          </p:cNvPicPr>
          <p:nvPr/>
        </p:nvPicPr>
        <p:blipFill>
          <a:blip r:embed="rId21">
            <a:lum bright="70000" contrast="-70000"/>
          </a:blip>
          <a:stretch>
            <a:fillRect/>
          </a:stretch>
        </p:blipFill>
        <p:spPr>
          <a:xfrm>
            <a:off x="76335" y="5700961"/>
            <a:ext cx="2034514" cy="2034514"/>
          </a:xfrm>
          <a:prstGeom prst="rect">
            <a:avLst/>
          </a:prstGeom>
        </p:spPr>
      </p:pic>
      <p:cxnSp>
        <p:nvCxnSpPr>
          <p:cNvPr id="113" name="Straight Arrow Connector 112"/>
          <p:cNvCxnSpPr>
            <a:stCxn id="112" idx="3"/>
            <a:endCxn id="110" idx="1"/>
          </p:cNvCxnSpPr>
          <p:nvPr/>
        </p:nvCxnSpPr>
        <p:spPr>
          <a:xfrm>
            <a:off x="2110849" y="6718218"/>
            <a:ext cx="768093" cy="2446282"/>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12" idx="3"/>
            <a:endCxn id="107" idx="1"/>
          </p:cNvCxnSpPr>
          <p:nvPr/>
        </p:nvCxnSpPr>
        <p:spPr>
          <a:xfrm flipV="1">
            <a:off x="2110849" y="4271935"/>
            <a:ext cx="768093" cy="2446283"/>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138" name="Group 137"/>
          <p:cNvGrpSpPr/>
          <p:nvPr/>
        </p:nvGrpSpPr>
        <p:grpSpPr>
          <a:xfrm>
            <a:off x="2878942" y="2995413"/>
            <a:ext cx="11029312" cy="2464792"/>
            <a:chOff x="2878942" y="2995413"/>
            <a:chExt cx="11029312" cy="2464792"/>
          </a:xfrm>
        </p:grpSpPr>
        <p:grpSp>
          <p:nvGrpSpPr>
            <p:cNvPr id="115" name="Group 114"/>
            <p:cNvGrpSpPr/>
            <p:nvPr/>
          </p:nvGrpSpPr>
          <p:grpSpPr>
            <a:xfrm>
              <a:off x="2878942" y="3085751"/>
              <a:ext cx="2372109" cy="2372368"/>
              <a:chOff x="2878942" y="3085751"/>
              <a:chExt cx="2372109" cy="2372368"/>
            </a:xfrm>
          </p:grpSpPr>
          <p:sp>
            <p:nvSpPr>
              <p:cNvPr id="106" name="Rectangle 105"/>
              <p:cNvSpPr/>
              <p:nvPr/>
            </p:nvSpPr>
            <p:spPr>
              <a:xfrm>
                <a:off x="2909428" y="3856437"/>
                <a:ext cx="23111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features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107" name="Rectangle 106"/>
              <p:cNvSpPr/>
              <p:nvPr/>
            </p:nvSpPr>
            <p:spPr>
              <a:xfrm>
                <a:off x="2878942" y="3085751"/>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 name="组合 2"/>
            <p:cNvGrpSpPr/>
            <p:nvPr/>
          </p:nvGrpSpPr>
          <p:grpSpPr>
            <a:xfrm>
              <a:off x="5471552" y="2995413"/>
              <a:ext cx="8436702" cy="2464792"/>
              <a:chOff x="975359" y="3200401"/>
              <a:chExt cx="5334000" cy="1558334"/>
            </a:xfrm>
            <a:solidFill>
              <a:schemeClr val="accent5">
                <a:lumMod val="60000"/>
                <a:lumOff val="40000"/>
              </a:schemeClr>
            </a:solidFill>
          </p:grpSpPr>
          <p:sp>
            <p:nvSpPr>
              <p:cNvPr id="129" name="Parallelogram 65"/>
              <p:cNvSpPr/>
              <p:nvPr/>
            </p:nvSpPr>
            <p:spPr>
              <a:xfrm>
                <a:off x="5131948" y="3607256"/>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0" name="Cube 129"/>
              <p:cNvSpPr/>
              <p:nvPr/>
            </p:nvSpPr>
            <p:spPr>
              <a:xfrm>
                <a:off x="975359" y="3200401"/>
                <a:ext cx="993871" cy="1558334"/>
              </a:xfrm>
              <a:prstGeom prst="cube">
                <a:avLst>
                  <a:gd name="adj" fmla="val 5778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1" name="Cube 130"/>
              <p:cNvSpPr/>
              <p:nvPr/>
            </p:nvSpPr>
            <p:spPr>
              <a:xfrm>
                <a:off x="1470660" y="3480070"/>
                <a:ext cx="931262" cy="1107367"/>
              </a:xfrm>
              <a:prstGeom prst="cube">
                <a:avLst>
                  <a:gd name="adj" fmla="val 4229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2" name="Cube 131"/>
              <p:cNvSpPr/>
              <p:nvPr/>
            </p:nvSpPr>
            <p:spPr>
              <a:xfrm>
                <a:off x="205740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3" name="Cube 132"/>
              <p:cNvSpPr/>
              <p:nvPr/>
            </p:nvSpPr>
            <p:spPr>
              <a:xfrm>
                <a:off x="280416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4" name="Cube 133"/>
              <p:cNvSpPr/>
              <p:nvPr/>
            </p:nvSpPr>
            <p:spPr>
              <a:xfrm>
                <a:off x="3566160" y="3649979"/>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5" name="Parallelogram 134"/>
              <p:cNvSpPr/>
              <p:nvPr/>
            </p:nvSpPr>
            <p:spPr>
              <a:xfrm>
                <a:off x="4404360" y="3589952"/>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36" name="Straight Arrow Connector 135"/>
              <p:cNvCxnSpPr/>
              <p:nvPr/>
            </p:nvCxnSpPr>
            <p:spPr>
              <a:xfrm>
                <a:off x="4404360" y="4060495"/>
                <a:ext cx="497222" cy="0"/>
              </a:xfrm>
              <a:prstGeom prst="straightConnector1">
                <a:avLst/>
              </a:prstGeom>
              <a:grp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5163942" y="4072391"/>
                <a:ext cx="497222" cy="0"/>
              </a:xfrm>
              <a:prstGeom prst="straightConnector1">
                <a:avLst/>
              </a:prstGeom>
              <a:grp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57" name="Picture 56"/>
          <p:cNvPicPr>
            <a:picLocks noChangeAspect="1"/>
          </p:cNvPicPr>
          <p:nvPr/>
        </p:nvPicPr>
        <p:blipFill rotWithShape="1">
          <a:blip r:embed="rId22"/>
          <a:srcRect l="22187"/>
          <a:stretch/>
        </p:blipFill>
        <p:spPr>
          <a:xfrm>
            <a:off x="14644347" y="7950200"/>
            <a:ext cx="3084851" cy="838200"/>
          </a:xfrm>
          <a:prstGeom prst="rect">
            <a:avLst/>
          </a:prstGeom>
        </p:spPr>
      </p:pic>
    </p:spTree>
    <p:extLst>
      <p:ext uri="{BB962C8B-B14F-4D97-AF65-F5344CB8AC3E}">
        <p14:creationId xmlns:p14="http://schemas.microsoft.com/office/powerpoint/2010/main" val="720473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4258493"/>
            <a:ext cx="17983200" cy="2462354"/>
          </a:xfrm>
          <a:prstGeom prst="rect">
            <a:avLst/>
          </a:prstGeom>
        </p:spPr>
        <p:txBody>
          <a:bodyPr vert="horz" lIns="91440" tIns="45720" rIns="91440" bIns="45720" rtlCol="0" anchor="b">
            <a:no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r>
              <a:rPr lang="en-US" sz="8800" b="1" dirty="0" smtClean="0">
                <a:solidFill>
                  <a:srgbClr val="C4C403"/>
                </a:solidFill>
                <a:latin typeface="Segoe UI" panose="020B0502040204020203" pitchFamily="34" charset="0"/>
                <a:ea typeface="Segoe UI" panose="020B0502040204020203" pitchFamily="34" charset="0"/>
                <a:cs typeface="Segoe UI" panose="020B0502040204020203" pitchFamily="34" charset="0"/>
              </a:rPr>
              <a:t>Thank you!</a:t>
            </a:r>
            <a:endParaRPr lang="en-US" sz="8800" b="1" dirty="0">
              <a:solidFill>
                <a:srgbClr val="C4C403"/>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ext Placeholder 1"/>
          <p:cNvSpPr txBox="1">
            <a:spLocks/>
          </p:cNvSpPr>
          <p:nvPr/>
        </p:nvSpPr>
        <p:spPr>
          <a:xfrm>
            <a:off x="1247776" y="9178933"/>
            <a:ext cx="15773400" cy="300037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dirty="0" smtClean="0"/>
              <a:t>Code &amp; Models will be available soon!</a:t>
            </a:r>
          </a:p>
        </p:txBody>
      </p:sp>
    </p:spTree>
    <p:extLst>
      <p:ext uri="{BB962C8B-B14F-4D97-AF65-F5344CB8AC3E}">
        <p14:creationId xmlns:p14="http://schemas.microsoft.com/office/powerpoint/2010/main" val="6716005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711843"/>
            <a:ext cx="15773400" cy="1876196"/>
          </a:xfrm>
        </p:spPr>
        <p:txBody>
          <a:bodyPr>
            <a:noAutofit/>
          </a:bodyPr>
          <a:lstStyle/>
          <a:p>
            <a:r>
              <a:rPr lang="en-US" sz="8000" b="1" dirty="0" smtClean="0">
                <a:solidFill>
                  <a:srgbClr val="C4C403"/>
                </a:solidFill>
                <a:latin typeface="Helvetica"/>
                <a:cs typeface="Helvetica"/>
              </a:rPr>
              <a:t>Trial 2: More Data</a:t>
            </a:r>
            <a:endParaRPr lang="en-US" sz="8000" b="1" dirty="0">
              <a:solidFill>
                <a:srgbClr val="C4C403"/>
              </a:solidFill>
              <a:latin typeface="Helvetica"/>
              <a:cs typeface="Helvetica"/>
            </a:endParaRPr>
          </a:p>
        </p:txBody>
      </p:sp>
      <p:grpSp>
        <p:nvGrpSpPr>
          <p:cNvPr id="15" name="Group 14"/>
          <p:cNvGrpSpPr>
            <a:grpSpLocks noChangeAspect="1"/>
          </p:cNvGrpSpPr>
          <p:nvPr/>
        </p:nvGrpSpPr>
        <p:grpSpPr>
          <a:xfrm>
            <a:off x="473879" y="7476553"/>
            <a:ext cx="2137699" cy="1317451"/>
            <a:chOff x="1605342" y="7524500"/>
            <a:chExt cx="2704324" cy="1666659"/>
          </a:xfrm>
        </p:grpSpPr>
        <p:pic>
          <p:nvPicPr>
            <p:cNvPr id="3" name="Picture 2"/>
            <p:cNvPicPr>
              <a:picLocks noChangeAspect="1"/>
            </p:cNvPicPr>
            <p:nvPr/>
          </p:nvPicPr>
          <p:blipFill>
            <a:blip r:embed="rId3"/>
            <a:stretch>
              <a:fillRect/>
            </a:stretch>
          </p:blipFill>
          <p:spPr>
            <a:xfrm>
              <a:off x="1605342" y="7524500"/>
              <a:ext cx="2704324" cy="819748"/>
            </a:xfrm>
            <a:prstGeom prst="rect">
              <a:avLst/>
            </a:prstGeom>
          </p:spPr>
        </p:pic>
        <p:sp>
          <p:nvSpPr>
            <p:cNvPr id="38" name="TextBox 37"/>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grpSp>
        <p:nvGrpSpPr>
          <p:cNvPr id="13" name="Group 12"/>
          <p:cNvGrpSpPr/>
          <p:nvPr/>
        </p:nvGrpSpPr>
        <p:grpSpPr>
          <a:xfrm>
            <a:off x="383376" y="5176078"/>
            <a:ext cx="2318704" cy="1314008"/>
            <a:chOff x="1773068" y="9369673"/>
            <a:chExt cx="2947165" cy="1670156"/>
          </a:xfrm>
        </p:grpSpPr>
        <p:pic>
          <p:nvPicPr>
            <p:cNvPr id="12" name="Picture 11"/>
            <p:cNvPicPr>
              <a:picLocks noChangeAspect="1"/>
            </p:cNvPicPr>
            <p:nvPr/>
          </p:nvPicPr>
          <p:blipFill>
            <a:blip r:embed="rId4"/>
            <a:stretch>
              <a:fillRect/>
            </a:stretch>
          </p:blipFill>
          <p:spPr>
            <a:xfrm>
              <a:off x="1773068" y="9369673"/>
              <a:ext cx="2947165" cy="996836"/>
            </a:xfrm>
            <a:prstGeom prst="rect">
              <a:avLst/>
            </a:prstGeom>
          </p:spPr>
        </p:pic>
        <p:sp>
          <p:nvSpPr>
            <p:cNvPr id="39" name="TextBox 38"/>
            <p:cNvSpPr txBox="1"/>
            <p:nvPr/>
          </p:nvSpPr>
          <p:spPr>
            <a:xfrm>
              <a:off x="2576116" y="10296556"/>
              <a:ext cx="1341070" cy="743273"/>
            </a:xfrm>
            <a:prstGeom prst="rect">
              <a:avLst/>
            </a:prstGeom>
            <a:noFill/>
          </p:spPr>
          <p:txBody>
            <a:bodyPr wrap="none" rtlCol="0">
              <a:spAutoFit/>
            </a:bodyPr>
            <a:lstStyle/>
            <a:p>
              <a:r>
                <a:rPr lang="en-US" sz="3200" dirty="0" smtClean="0"/>
                <a:t>1.5M</a:t>
              </a:r>
              <a:endParaRPr lang="en-US" sz="3200" dirty="0"/>
            </a:p>
          </p:txBody>
        </p:sp>
      </p:grpSp>
      <p:grpSp>
        <p:nvGrpSpPr>
          <p:cNvPr id="17" name="Group 16"/>
          <p:cNvGrpSpPr/>
          <p:nvPr/>
        </p:nvGrpSpPr>
        <p:grpSpPr>
          <a:xfrm>
            <a:off x="2921899" y="4479833"/>
            <a:ext cx="3044313" cy="4611052"/>
            <a:chOff x="2921899" y="2610719"/>
            <a:chExt cx="3044313" cy="4611052"/>
          </a:xfrm>
        </p:grpSpPr>
        <p:pic>
          <p:nvPicPr>
            <p:cNvPr id="7" name="Picture 36" descr="https://c1.staticflickr.com/5/4118/4902394649_956d9006a8_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900" y="5210091"/>
              <a:ext cx="1507128" cy="1031442"/>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 name="Picture 38" descr="https://c1.staticflickr.com/5/4107/5093737688_2dfa8f0e7e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3188" y="5210091"/>
              <a:ext cx="1507128" cy="100082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 name="Picture 32" descr="https://c1.staticflickr.com/5/4106/4832796059_354b538c3a_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936" y="6011358"/>
              <a:ext cx="1507128" cy="121041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 name="Picture 30" descr="https://c1.staticflickr.com/5/4146/5076017115_d19f22919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900" y="6218023"/>
              <a:ext cx="1507128" cy="100374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3" name="Picture 8" descr="http://www.metrotransit.org/Data/Sites/1/media/buses/MetroTransit-Hybridbus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3957" y="2610719"/>
              <a:ext cx="1512255" cy="100817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4" name="Picture 6" descr="http://images.boomsbeat.com/data/images/full/595/bill-gates-jp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53957" y="3484873"/>
              <a:ext cx="1512255" cy="101616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6" name="Picture 14" descr="http://static-ams.ebayclassifieds.com/1412170820/img/category_info/pets/cats-kittens/tabb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899" y="2615773"/>
              <a:ext cx="1512255"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7" name="Picture 26" descr="http://wallpaperlepi.com/wp-content/uploads/2014/08/Yellow-Wallpaper-for-Desktop.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1899" y="3492868"/>
              <a:ext cx="1512255" cy="94515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8" name="Picture 28" descr="http://assets.worldwildlife.org/photos/1622/images/original/Indochinese_Tiger_8.9.2012_Hero_and_Circle_MID_243238.jpg?134554897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53957" y="4274059"/>
              <a:ext cx="1512255" cy="91058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9" name="Picture 40" descr="http://cdn.images.express.co.uk/img/dynamic/20/590x/person.gif-44688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1899" y="4287546"/>
              <a:ext cx="1512255" cy="89710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13597647" y="4496645"/>
            <a:ext cx="3027735" cy="4577428"/>
            <a:chOff x="13597647" y="2644343"/>
            <a:chExt cx="3027735" cy="4577428"/>
          </a:xfrm>
        </p:grpSpPr>
        <p:pic>
          <p:nvPicPr>
            <p:cNvPr id="71" name="Picture 36" descr="https://c1.staticflickr.com/5/4118/4902394649_956d9006a8_z.jp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7" y="5210091"/>
              <a:ext cx="1507128" cy="1031442"/>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2" name="Picture 38" descr="https://c1.staticflickr.com/5/4107/5093737688_2dfa8f0e7e_b.jp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18254" y="5210091"/>
              <a:ext cx="1507128" cy="100082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3" name="Picture 32" descr="https://c1.staticflickr.com/5/4106/4832796059_354b538c3a_z.jp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16003" y="6011358"/>
              <a:ext cx="1507128" cy="121041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4" name="Picture 30" descr="https://c1.staticflickr.com/5/4146/5076017115_d19f229192.jp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7" y="6218023"/>
              <a:ext cx="1507128" cy="100374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7" name="文本框 139"/>
            <p:cNvSpPr txBox="1"/>
            <p:nvPr/>
          </p:nvSpPr>
          <p:spPr>
            <a:xfrm>
              <a:off x="13948343" y="6499543"/>
              <a:ext cx="805738" cy="373405"/>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68" name="文本框 140"/>
            <p:cNvSpPr txBox="1"/>
            <p:nvPr/>
          </p:nvSpPr>
          <p:spPr>
            <a:xfrm>
              <a:off x="15489576" y="6434873"/>
              <a:ext cx="805738" cy="373405"/>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69" name="文本框 142"/>
            <p:cNvSpPr txBox="1"/>
            <p:nvPr/>
          </p:nvSpPr>
          <p:spPr>
            <a:xfrm>
              <a:off x="15355203" y="5420660"/>
              <a:ext cx="1074488" cy="37340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0" name="文本框 143"/>
            <p:cNvSpPr txBox="1"/>
            <p:nvPr/>
          </p:nvSpPr>
          <p:spPr>
            <a:xfrm>
              <a:off x="14093293" y="5478422"/>
              <a:ext cx="515839" cy="37340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pic>
          <p:nvPicPr>
            <p:cNvPr id="85" name="Picture 8" descr="http://www.metrotransit.org/Data/Sites/1/media/buses/MetroTransit-HybridbusL.jp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2644343"/>
              <a:ext cx="1503358" cy="100223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6" name="Picture 6" descr="http://images.boomsbeat.com/data/images/full/595/bill-gates-jpg.jp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3513354"/>
              <a:ext cx="1503358"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8" name="Picture 14" descr="http://static-ams.ebayclassifieds.com/1412170820/img/category_info/pets/cats-kittens/tabby.jpg"/>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2649367"/>
              <a:ext cx="1503358" cy="100424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9" name="Picture 26" descr="http://wallpaperlepi.com/wp-content/uploads/2014/08/Yellow-Wallpaper-for-Desktop.jpg"/>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3521302"/>
              <a:ext cx="1503358" cy="93959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0" name="Picture 28" descr="http://assets.worldwildlife.org/photos/1622/images/original/Indochinese_Tiger_8.9.2012_Hero_and_Circle_MID_243238.jpg?1345548975"/>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4297897"/>
              <a:ext cx="1503358" cy="90523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1" name="Picture 40" descr="http://cdn.images.express.co.uk/img/dynamic/20/590x/person.gif-446881.jpg"/>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4311304"/>
              <a:ext cx="1503358" cy="89182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3" name="文本框 109"/>
            <p:cNvSpPr txBox="1"/>
            <p:nvPr/>
          </p:nvSpPr>
          <p:spPr>
            <a:xfrm>
              <a:off x="13894245" y="2886584"/>
              <a:ext cx="919392" cy="461665"/>
            </a:xfrm>
            <a:prstGeom prst="rect">
              <a:avLst/>
            </a:prstGeom>
            <a:noFill/>
          </p:spPr>
          <p:txBody>
            <a:bodyPr wrap="none" rtlCol="0">
              <a:spAutoFit/>
            </a:bodyPr>
            <a:lstStyle/>
            <a:p>
              <a:pPr algn="ctr"/>
              <a:r>
                <a:rPr lang="en-US" altLang="zh-CN" sz="2400" b="1" dirty="0"/>
                <a:t>t</a:t>
              </a:r>
              <a:r>
                <a:rPr lang="en-US" altLang="zh-CN" sz="2400" b="1" dirty="0" smtClean="0"/>
                <a:t>abby</a:t>
              </a:r>
              <a:endParaRPr lang="zh-CN" altLang="en-US" sz="2400" b="1" dirty="0"/>
            </a:p>
          </p:txBody>
        </p:sp>
        <p:sp>
          <p:nvSpPr>
            <p:cNvPr id="64" name="文本框 110"/>
            <p:cNvSpPr txBox="1"/>
            <p:nvPr/>
          </p:nvSpPr>
          <p:spPr>
            <a:xfrm>
              <a:off x="13831855" y="3706346"/>
              <a:ext cx="1044176" cy="461665"/>
            </a:xfrm>
            <a:prstGeom prst="rect">
              <a:avLst/>
            </a:prstGeom>
            <a:noFill/>
          </p:spPr>
          <p:txBody>
            <a:bodyPr wrap="none" rtlCol="0">
              <a:spAutoFit/>
            </a:bodyPr>
            <a:lstStyle/>
            <a:p>
              <a:pPr algn="ctr"/>
              <a:r>
                <a:rPr lang="en-US" altLang="zh-CN" sz="2400" b="1" dirty="0"/>
                <a:t>y</a:t>
              </a:r>
              <a:r>
                <a:rPr lang="en-US" altLang="zh-CN" sz="2400" b="1" dirty="0" smtClean="0"/>
                <a:t>ellow</a:t>
              </a:r>
              <a:endParaRPr lang="zh-CN" altLang="en-US" sz="2400" b="1" dirty="0"/>
            </a:p>
          </p:txBody>
        </p:sp>
        <p:sp>
          <p:nvSpPr>
            <p:cNvPr id="75" name="文本框 111"/>
            <p:cNvSpPr txBox="1"/>
            <p:nvPr/>
          </p:nvSpPr>
          <p:spPr>
            <a:xfrm>
              <a:off x="13820153" y="4568243"/>
              <a:ext cx="1067570" cy="461665"/>
            </a:xfrm>
            <a:prstGeom prst="rect">
              <a:avLst/>
            </a:prstGeom>
            <a:noFill/>
          </p:spPr>
          <p:txBody>
            <a:bodyPr wrap="none" rtlCol="0">
              <a:spAutoFit/>
            </a:bodyPr>
            <a:lstStyle/>
            <a:p>
              <a:pPr algn="ctr"/>
              <a:r>
                <a:rPr lang="en-US" altLang="zh-CN" sz="2400" b="1" dirty="0"/>
                <a:t>p</a:t>
              </a:r>
              <a:r>
                <a:rPr lang="en-US" altLang="zh-CN" sz="2400" b="1" dirty="0" smtClean="0"/>
                <a:t>erson</a:t>
              </a:r>
              <a:endParaRPr lang="zh-CN" altLang="en-US" sz="2400" b="1" dirty="0"/>
            </a:p>
          </p:txBody>
        </p:sp>
        <p:sp>
          <p:nvSpPr>
            <p:cNvPr id="76" name="文本框 126"/>
            <p:cNvSpPr txBox="1"/>
            <p:nvPr/>
          </p:nvSpPr>
          <p:spPr>
            <a:xfrm>
              <a:off x="15497339" y="4568243"/>
              <a:ext cx="775122" cy="461665"/>
            </a:xfrm>
            <a:prstGeom prst="rect">
              <a:avLst/>
            </a:prstGeom>
            <a:noFill/>
          </p:spPr>
          <p:txBody>
            <a:bodyPr wrap="none" rtlCol="0">
              <a:spAutoFit/>
            </a:bodyPr>
            <a:lstStyle/>
            <a:p>
              <a:pPr algn="ctr"/>
              <a:r>
                <a:rPr lang="en-US" altLang="zh-CN" sz="2400" b="1" dirty="0"/>
                <a:t>t</a:t>
              </a:r>
              <a:r>
                <a:rPr lang="en-US" altLang="zh-CN" sz="2400" b="1" dirty="0" smtClean="0"/>
                <a:t>iger</a:t>
              </a:r>
              <a:endParaRPr lang="zh-CN" altLang="en-US" sz="2400" b="1" dirty="0"/>
            </a:p>
          </p:txBody>
        </p:sp>
        <p:sp>
          <p:nvSpPr>
            <p:cNvPr id="77" name="文本框 127"/>
            <p:cNvSpPr txBox="1"/>
            <p:nvPr/>
          </p:nvSpPr>
          <p:spPr>
            <a:xfrm>
              <a:off x="15220673" y="3710846"/>
              <a:ext cx="1328459" cy="46166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8" name="文本框 128"/>
            <p:cNvSpPr txBox="1"/>
            <p:nvPr/>
          </p:nvSpPr>
          <p:spPr>
            <a:xfrm>
              <a:off x="15566017" y="2878470"/>
              <a:ext cx="637765" cy="46166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grpSp>
        <p:nvGrpSpPr>
          <p:cNvPr id="92" name="Group 91"/>
          <p:cNvGrpSpPr/>
          <p:nvPr/>
        </p:nvGrpSpPr>
        <p:grpSpPr>
          <a:xfrm>
            <a:off x="6168652" y="5730249"/>
            <a:ext cx="7336315" cy="2110221"/>
            <a:chOff x="6168652" y="6814268"/>
            <a:chExt cx="7336315" cy="2110221"/>
          </a:xfrm>
        </p:grpSpPr>
        <p:sp>
          <p:nvSpPr>
            <p:cNvPr id="94"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5" name="Cube 94"/>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6" name="Cube 95"/>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7" name="Cube 96"/>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8" name="Cube 97"/>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9" name="Cube 98"/>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0" name="Parallelogram 99"/>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01" name="Straight Arrow Connector 100"/>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2844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730257"/>
            <a:ext cx="15773400" cy="1857781"/>
          </a:xfrm>
        </p:spPr>
        <p:txBody>
          <a:bodyPr>
            <a:noAutofit/>
          </a:bodyPr>
          <a:lstStyle/>
          <a:p>
            <a:r>
              <a:rPr lang="en-US" sz="8000" b="1" dirty="0" smtClean="0">
                <a:solidFill>
                  <a:srgbClr val="C4C403"/>
                </a:solidFill>
                <a:latin typeface="Helvetica"/>
                <a:cs typeface="Helvetica"/>
              </a:rPr>
              <a:t>Verify Representations</a:t>
            </a:r>
            <a:endParaRPr lang="en-US" sz="8000" b="1" dirty="0">
              <a:solidFill>
                <a:srgbClr val="C4C403"/>
              </a:solidFill>
              <a:latin typeface="Helvetica"/>
              <a:cs typeface="Helvetica"/>
            </a:endParaRPr>
          </a:p>
        </p:txBody>
      </p:sp>
      <p:sp>
        <p:nvSpPr>
          <p:cNvPr id="6" name="Content Placeholder 1"/>
          <p:cNvSpPr>
            <a:spLocks noGrp="1"/>
          </p:cNvSpPr>
          <p:nvPr>
            <p:ph idx="1"/>
          </p:nvPr>
        </p:nvSpPr>
        <p:spPr>
          <a:xfrm>
            <a:off x="1257300" y="2683891"/>
            <a:ext cx="15773400" cy="9670035"/>
          </a:xfrm>
        </p:spPr>
        <p:txBody>
          <a:bodyPr>
            <a:normAutofit/>
          </a:bodyPr>
          <a:lstStyle/>
          <a:p>
            <a:r>
              <a:rPr lang="en-US" dirty="0" smtClean="0"/>
              <a:t>Object detection w/o fine-tuning, VOC 2007</a:t>
            </a:r>
          </a:p>
          <a:p>
            <a:endParaRPr lang="en-US" dirty="0"/>
          </a:p>
          <a:p>
            <a:endParaRPr lang="en-US" dirty="0" smtClean="0"/>
          </a:p>
          <a:p>
            <a:r>
              <a:rPr lang="en-US" dirty="0" smtClean="0"/>
              <a:t>Does staged training help?</a:t>
            </a:r>
            <a:endParaRPr lang="en-US" dirty="0"/>
          </a:p>
          <a:p>
            <a:endParaRPr lang="en-US" dirty="0" smtClean="0"/>
          </a:p>
          <a:p>
            <a:r>
              <a:rPr lang="en-US" dirty="0" smtClean="0"/>
              <a:t>Does graph regularization help?</a:t>
            </a:r>
          </a:p>
          <a:p>
            <a:endParaRPr lang="en-US" dirty="0"/>
          </a:p>
          <a:p>
            <a:r>
              <a:rPr lang="en-US" dirty="0" smtClean="0"/>
              <a:t>Allow fine-tuning lower layers?</a:t>
            </a:r>
          </a:p>
        </p:txBody>
      </p:sp>
      <p:graphicFrame>
        <p:nvGraphicFramePr>
          <p:cNvPr id="2" name="Table 1"/>
          <p:cNvGraphicFramePr>
            <a:graphicFrameLocks noGrp="1"/>
          </p:cNvGraphicFramePr>
          <p:nvPr>
            <p:extLst>
              <p:ext uri="{D42A27DB-BD31-4B8C-83A1-F6EECF244321}">
                <p14:modId xmlns:p14="http://schemas.microsoft.com/office/powerpoint/2010/main" val="357159933"/>
              </p:ext>
            </p:extLst>
          </p:nvPr>
        </p:nvGraphicFramePr>
        <p:xfrm>
          <a:off x="4864022" y="3872352"/>
          <a:ext cx="7487718" cy="1280160"/>
        </p:xfrm>
        <a:graphic>
          <a:graphicData uri="http://schemas.openxmlformats.org/drawingml/2006/table">
            <a:tbl>
              <a:tblPr firstRow="1" bandRow="1">
                <a:tableStyleId>{5C22544A-7EE6-4342-B048-85BDC9FD1C3A}</a:tableStyleId>
              </a:tblPr>
              <a:tblGrid>
                <a:gridCol w="2495906"/>
                <a:gridCol w="2495906"/>
                <a:gridCol w="2495906"/>
              </a:tblGrid>
              <a:tr h="370840">
                <a:tc>
                  <a:txBody>
                    <a:bodyPr/>
                    <a:lstStyle/>
                    <a:p>
                      <a:pPr algn="ctr"/>
                      <a:r>
                        <a:rPr lang="en-US" dirty="0" err="1" smtClean="0"/>
                        <a:t>ImageNet</a:t>
                      </a:r>
                      <a:endParaRPr lang="en-US" dirty="0"/>
                    </a:p>
                  </a:txBody>
                  <a:tcPr/>
                </a:tc>
                <a:tc>
                  <a:txBody>
                    <a:bodyPr/>
                    <a:lstStyle/>
                    <a:p>
                      <a:pPr algn="ctr"/>
                      <a:r>
                        <a:rPr lang="en-US" dirty="0" err="1" smtClean="0"/>
                        <a:t>GoogleO</a:t>
                      </a:r>
                      <a:endParaRPr lang="en-US" dirty="0"/>
                    </a:p>
                  </a:txBody>
                  <a:tcPr/>
                </a:tc>
                <a:tc>
                  <a:txBody>
                    <a:bodyPr/>
                    <a:lstStyle/>
                    <a:p>
                      <a:pPr algn="ctr"/>
                      <a:r>
                        <a:rPr lang="en-US" dirty="0" smtClean="0"/>
                        <a:t>FlickrG</a:t>
                      </a:r>
                      <a:endParaRPr lang="en-US" dirty="0"/>
                    </a:p>
                  </a:txBody>
                  <a:tcPr/>
                </a:tc>
              </a:tr>
              <a:tr h="370840">
                <a:tc>
                  <a:txBody>
                    <a:bodyPr/>
                    <a:lstStyle/>
                    <a:p>
                      <a:pPr algn="ctr"/>
                      <a:r>
                        <a:rPr lang="en-US" dirty="0" smtClean="0"/>
                        <a:t>44.7</a:t>
                      </a:r>
                      <a:endParaRPr lang="en-US" dirty="0"/>
                    </a:p>
                  </a:txBody>
                  <a:tcPr/>
                </a:tc>
                <a:tc>
                  <a:txBody>
                    <a:bodyPr/>
                    <a:lstStyle/>
                    <a:p>
                      <a:pPr algn="ctr"/>
                      <a:r>
                        <a:rPr lang="en-US" dirty="0" smtClean="0"/>
                        <a:t>42.7</a:t>
                      </a:r>
                      <a:endParaRPr lang="en-US" dirty="0"/>
                    </a:p>
                  </a:txBody>
                  <a:tcPr/>
                </a:tc>
                <a:tc>
                  <a:txBody>
                    <a:bodyPr/>
                    <a:lstStyle/>
                    <a:p>
                      <a:pPr algn="ctr"/>
                      <a:r>
                        <a:rPr lang="en-US" dirty="0" smtClean="0"/>
                        <a:t>44.7</a:t>
                      </a:r>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975883629"/>
              </p:ext>
            </p:extLst>
          </p:nvPr>
        </p:nvGraphicFramePr>
        <p:xfrm>
          <a:off x="10135376" y="5525821"/>
          <a:ext cx="4991812" cy="1280160"/>
        </p:xfrm>
        <a:graphic>
          <a:graphicData uri="http://schemas.openxmlformats.org/drawingml/2006/table">
            <a:tbl>
              <a:tblPr firstRow="1" bandRow="1">
                <a:tableStyleId>{5C22544A-7EE6-4342-B048-85BDC9FD1C3A}</a:tableStyleId>
              </a:tblPr>
              <a:tblGrid>
                <a:gridCol w="2495906"/>
                <a:gridCol w="2495906"/>
              </a:tblGrid>
              <a:tr h="370840">
                <a:tc>
                  <a:txBody>
                    <a:bodyPr/>
                    <a:lstStyle/>
                    <a:p>
                      <a:pPr algn="ctr"/>
                      <a:r>
                        <a:rPr lang="en-US" dirty="0" err="1" smtClean="0"/>
                        <a:t>FlickrS</a:t>
                      </a:r>
                      <a:endParaRPr lang="en-US" dirty="0"/>
                    </a:p>
                  </a:txBody>
                  <a:tcPr/>
                </a:tc>
                <a:tc>
                  <a:txBody>
                    <a:bodyPr/>
                    <a:lstStyle/>
                    <a:p>
                      <a:pPr algn="ctr"/>
                      <a:r>
                        <a:rPr lang="en-US" dirty="0" err="1" smtClean="0"/>
                        <a:t>GFAll</a:t>
                      </a:r>
                      <a:endParaRPr lang="en-US" dirty="0"/>
                    </a:p>
                  </a:txBody>
                  <a:tcPr/>
                </a:tc>
              </a:tr>
              <a:tr h="370840">
                <a:tc>
                  <a:txBody>
                    <a:bodyPr/>
                    <a:lstStyle/>
                    <a:p>
                      <a:pPr algn="ctr"/>
                      <a:r>
                        <a:rPr lang="en-US" dirty="0" smtClean="0"/>
                        <a:t>38.1</a:t>
                      </a:r>
                      <a:endParaRPr lang="en-US" dirty="0"/>
                    </a:p>
                  </a:txBody>
                  <a:tcPr/>
                </a:tc>
                <a:tc>
                  <a:txBody>
                    <a:bodyPr/>
                    <a:lstStyle/>
                    <a:p>
                      <a:pPr algn="ctr"/>
                      <a:r>
                        <a:rPr lang="en-US" dirty="0" smtClean="0"/>
                        <a:t>40.5</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83489193"/>
              </p:ext>
            </p:extLst>
          </p:nvPr>
        </p:nvGraphicFramePr>
        <p:xfrm>
          <a:off x="11620939" y="7586659"/>
          <a:ext cx="2495906" cy="1280160"/>
        </p:xfrm>
        <a:graphic>
          <a:graphicData uri="http://schemas.openxmlformats.org/drawingml/2006/table">
            <a:tbl>
              <a:tblPr firstRow="1" bandRow="1">
                <a:tableStyleId>{5C22544A-7EE6-4342-B048-85BDC9FD1C3A}</a:tableStyleId>
              </a:tblPr>
              <a:tblGrid>
                <a:gridCol w="2495906"/>
              </a:tblGrid>
              <a:tr h="370840">
                <a:tc>
                  <a:txBody>
                    <a:bodyPr/>
                    <a:lstStyle/>
                    <a:p>
                      <a:pPr algn="ctr"/>
                      <a:r>
                        <a:rPr lang="en-US" dirty="0" err="1" smtClean="0"/>
                        <a:t>FlickrF</a:t>
                      </a:r>
                      <a:endParaRPr lang="en-US" dirty="0"/>
                    </a:p>
                  </a:txBody>
                  <a:tcPr/>
                </a:tc>
              </a:tr>
              <a:tr h="370840">
                <a:tc>
                  <a:txBody>
                    <a:bodyPr/>
                    <a:lstStyle/>
                    <a:p>
                      <a:pPr algn="ctr"/>
                      <a:r>
                        <a:rPr lang="en-US" dirty="0" smtClean="0"/>
                        <a:t>43.4</a:t>
                      </a:r>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52739664"/>
              </p:ext>
            </p:extLst>
          </p:nvPr>
        </p:nvGraphicFramePr>
        <p:xfrm>
          <a:off x="4864022" y="11109268"/>
          <a:ext cx="7487718" cy="1280160"/>
        </p:xfrm>
        <a:graphic>
          <a:graphicData uri="http://schemas.openxmlformats.org/drawingml/2006/table">
            <a:tbl>
              <a:tblPr firstRow="1" bandRow="1">
                <a:tableStyleId>{5C22544A-7EE6-4342-B048-85BDC9FD1C3A}</a:tableStyleId>
              </a:tblPr>
              <a:tblGrid>
                <a:gridCol w="2495906"/>
                <a:gridCol w="2495906"/>
                <a:gridCol w="2495906"/>
              </a:tblGrid>
              <a:tr h="370840">
                <a:tc>
                  <a:txBody>
                    <a:bodyPr/>
                    <a:lstStyle/>
                    <a:p>
                      <a:pPr algn="ctr"/>
                      <a:r>
                        <a:rPr lang="en-US" dirty="0" err="1" smtClean="0"/>
                        <a:t>ImageNet</a:t>
                      </a:r>
                      <a:endParaRPr lang="en-US" dirty="0"/>
                    </a:p>
                  </a:txBody>
                  <a:tcPr/>
                </a:tc>
                <a:tc>
                  <a:txBody>
                    <a:bodyPr/>
                    <a:lstStyle/>
                    <a:p>
                      <a:pPr algn="ctr"/>
                      <a:r>
                        <a:rPr lang="en-US" dirty="0" smtClean="0"/>
                        <a:t>Scratch</a:t>
                      </a:r>
                      <a:endParaRPr lang="en-US" dirty="0"/>
                    </a:p>
                  </a:txBody>
                  <a:tcPr/>
                </a:tc>
                <a:tc>
                  <a:txBody>
                    <a:bodyPr/>
                    <a:lstStyle/>
                    <a:p>
                      <a:pPr algn="ctr"/>
                      <a:r>
                        <a:rPr lang="en-US" dirty="0" smtClean="0"/>
                        <a:t>FlickrG</a:t>
                      </a:r>
                      <a:endParaRPr lang="en-US" dirty="0"/>
                    </a:p>
                  </a:txBody>
                  <a:tcPr/>
                </a:tc>
              </a:tr>
              <a:tr h="370840">
                <a:tc>
                  <a:txBody>
                    <a:bodyPr/>
                    <a:lstStyle/>
                    <a:p>
                      <a:pPr algn="ctr"/>
                      <a:r>
                        <a:rPr lang="en-US" dirty="0" smtClean="0"/>
                        <a:t>54.2</a:t>
                      </a:r>
                      <a:endParaRPr lang="en-US" dirty="0"/>
                    </a:p>
                  </a:txBody>
                  <a:tcPr/>
                </a:tc>
                <a:tc>
                  <a:txBody>
                    <a:bodyPr/>
                    <a:lstStyle/>
                    <a:p>
                      <a:pPr algn="ctr"/>
                      <a:r>
                        <a:rPr lang="en-US" dirty="0" smtClean="0"/>
                        <a:t>40.7</a:t>
                      </a:r>
                      <a:endParaRPr lang="en-US" dirty="0"/>
                    </a:p>
                  </a:txBody>
                  <a:tcPr/>
                </a:tc>
                <a:tc>
                  <a:txBody>
                    <a:bodyPr/>
                    <a:lstStyle/>
                    <a:p>
                      <a:pPr algn="ctr"/>
                      <a:r>
                        <a:rPr lang="en-US" dirty="0" smtClean="0"/>
                        <a:t>53.3</a:t>
                      </a:r>
                      <a:endParaRPr lang="en-US" dirty="0"/>
                    </a:p>
                  </a:txBody>
                  <a:tcPr/>
                </a:tc>
              </a:tr>
            </a:tbl>
          </a:graphicData>
        </a:graphic>
      </p:graphicFrame>
    </p:spTree>
    <p:extLst>
      <p:ext uri="{BB962C8B-B14F-4D97-AF65-F5344CB8AC3E}">
        <p14:creationId xmlns:p14="http://schemas.microsoft.com/office/powerpoint/2010/main" val="2143508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730257"/>
            <a:ext cx="15773400" cy="1857781"/>
          </a:xfrm>
        </p:spPr>
        <p:txBody>
          <a:bodyPr>
            <a:noAutofit/>
          </a:bodyPr>
          <a:lstStyle/>
          <a:p>
            <a:r>
              <a:rPr lang="en-US" sz="8000" b="1" dirty="0" smtClean="0">
                <a:solidFill>
                  <a:srgbClr val="C4C403"/>
                </a:solidFill>
                <a:latin typeface="Helvetica"/>
                <a:cs typeface="Helvetica"/>
              </a:rPr>
              <a:t>Verify Representations</a:t>
            </a:r>
            <a:endParaRPr lang="en-US" sz="8000" b="1" dirty="0">
              <a:solidFill>
                <a:srgbClr val="C4C403"/>
              </a:solidFill>
              <a:latin typeface="Helvetica"/>
              <a:cs typeface="Helvetica"/>
            </a:endParaRPr>
          </a:p>
        </p:txBody>
      </p:sp>
      <p:sp>
        <p:nvSpPr>
          <p:cNvPr id="6" name="Content Placeholder 1"/>
          <p:cNvSpPr>
            <a:spLocks noGrp="1"/>
          </p:cNvSpPr>
          <p:nvPr>
            <p:ph idx="1"/>
          </p:nvPr>
        </p:nvSpPr>
        <p:spPr>
          <a:xfrm>
            <a:off x="1257300" y="2683891"/>
            <a:ext cx="15773400" cy="9670035"/>
          </a:xfrm>
        </p:spPr>
        <p:txBody>
          <a:bodyPr>
            <a:normAutofit/>
          </a:bodyPr>
          <a:lstStyle/>
          <a:p>
            <a:r>
              <a:rPr lang="en-US" dirty="0" smtClean="0"/>
              <a:t>Object detection w/ fine-tuning, VOC 2012</a:t>
            </a:r>
          </a:p>
          <a:p>
            <a:endParaRPr lang="en-US" dirty="0"/>
          </a:p>
          <a:p>
            <a:endParaRPr lang="en-US" dirty="0" smtClean="0"/>
          </a:p>
          <a:p>
            <a:r>
              <a:rPr lang="en-US" dirty="0" smtClean="0"/>
              <a:t>Scene classification, MIT Indoor 67</a:t>
            </a:r>
            <a:endParaRPr lang="en-US" dirty="0"/>
          </a:p>
          <a:p>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2412649754"/>
              </p:ext>
            </p:extLst>
          </p:nvPr>
        </p:nvGraphicFramePr>
        <p:xfrm>
          <a:off x="3740862" y="3872352"/>
          <a:ext cx="10806276" cy="1280160"/>
        </p:xfrm>
        <a:graphic>
          <a:graphicData uri="http://schemas.openxmlformats.org/drawingml/2006/table">
            <a:tbl>
              <a:tblPr firstRow="1" bandRow="1">
                <a:tableStyleId>{5C22544A-7EE6-4342-B048-85BDC9FD1C3A}</a:tableStyleId>
              </a:tblPr>
              <a:tblGrid>
                <a:gridCol w="2701569"/>
                <a:gridCol w="2701569"/>
                <a:gridCol w="2701569"/>
                <a:gridCol w="2701569"/>
              </a:tblGrid>
              <a:tr h="370840">
                <a:tc>
                  <a:txBody>
                    <a:bodyPr/>
                    <a:lstStyle/>
                    <a:p>
                      <a:pPr algn="ctr"/>
                      <a:r>
                        <a:rPr lang="en-US" dirty="0" err="1" smtClean="0"/>
                        <a:t>ImageNet</a:t>
                      </a:r>
                      <a:endParaRPr lang="en-US" dirty="0"/>
                    </a:p>
                  </a:txBody>
                  <a:tcPr/>
                </a:tc>
                <a:tc>
                  <a:txBody>
                    <a:bodyPr/>
                    <a:lstStyle/>
                    <a:p>
                      <a:pPr algn="ctr"/>
                      <a:r>
                        <a:rPr lang="en-US" dirty="0" err="1" smtClean="0"/>
                        <a:t>ImageNet</a:t>
                      </a:r>
                      <a:r>
                        <a:rPr lang="en-US" dirty="0" smtClean="0"/>
                        <a:t>-TV</a:t>
                      </a:r>
                      <a:endParaRPr lang="en-US" dirty="0"/>
                    </a:p>
                  </a:txBody>
                  <a:tcPr/>
                </a:tc>
                <a:tc>
                  <a:txBody>
                    <a:bodyPr/>
                    <a:lstStyle/>
                    <a:p>
                      <a:pPr algn="ctr"/>
                      <a:r>
                        <a:rPr lang="en-US" dirty="0" err="1" smtClean="0"/>
                        <a:t>GoogleO</a:t>
                      </a:r>
                      <a:endParaRPr lang="en-US" dirty="0"/>
                    </a:p>
                  </a:txBody>
                  <a:tcPr/>
                </a:tc>
                <a:tc>
                  <a:txBody>
                    <a:bodyPr/>
                    <a:lstStyle/>
                    <a:p>
                      <a:pPr algn="ctr"/>
                      <a:r>
                        <a:rPr lang="en-US" dirty="0" smtClean="0"/>
                        <a:t>FlickrG</a:t>
                      </a:r>
                      <a:endParaRPr lang="en-US" dirty="0"/>
                    </a:p>
                  </a:txBody>
                  <a:tcPr/>
                </a:tc>
              </a:tr>
              <a:tr h="370840">
                <a:tc>
                  <a:txBody>
                    <a:bodyPr/>
                    <a:lstStyle/>
                    <a:p>
                      <a:pPr algn="ctr"/>
                      <a:r>
                        <a:rPr lang="en-US" dirty="0" smtClean="0"/>
                        <a:t>49.6</a:t>
                      </a:r>
                      <a:endParaRPr lang="en-US" dirty="0"/>
                    </a:p>
                  </a:txBody>
                  <a:tcPr/>
                </a:tc>
                <a:tc>
                  <a:txBody>
                    <a:bodyPr/>
                    <a:lstStyle/>
                    <a:p>
                      <a:pPr algn="ctr"/>
                      <a:r>
                        <a:rPr lang="en-US" dirty="0" smtClean="0"/>
                        <a:t>52.3</a:t>
                      </a:r>
                      <a:endParaRPr lang="en-US" dirty="0"/>
                    </a:p>
                  </a:txBody>
                  <a:tcPr/>
                </a:tc>
                <a:tc>
                  <a:txBody>
                    <a:bodyPr/>
                    <a:lstStyle/>
                    <a:p>
                      <a:pPr algn="ctr"/>
                      <a:r>
                        <a:rPr lang="en-US" dirty="0" smtClean="0"/>
                        <a:t>52.4</a:t>
                      </a:r>
                      <a:endParaRPr lang="en-US" dirty="0"/>
                    </a:p>
                  </a:txBody>
                  <a:tcPr/>
                </a:tc>
                <a:tc>
                  <a:txBody>
                    <a:bodyPr/>
                    <a:lstStyle/>
                    <a:p>
                      <a:pPr algn="ctr"/>
                      <a:r>
                        <a:rPr lang="en-US" dirty="0" smtClean="0"/>
                        <a:t>52.7</a:t>
                      </a:r>
                      <a:endParaRPr lang="en-US"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117322050"/>
              </p:ext>
            </p:extLst>
          </p:nvPr>
        </p:nvGraphicFramePr>
        <p:xfrm>
          <a:off x="3740862" y="7083434"/>
          <a:ext cx="10806276" cy="1280160"/>
        </p:xfrm>
        <a:graphic>
          <a:graphicData uri="http://schemas.openxmlformats.org/drawingml/2006/table">
            <a:tbl>
              <a:tblPr firstRow="1" bandRow="1">
                <a:tableStyleId>{5C22544A-7EE6-4342-B048-85BDC9FD1C3A}</a:tableStyleId>
              </a:tblPr>
              <a:tblGrid>
                <a:gridCol w="2701569"/>
                <a:gridCol w="2701569"/>
                <a:gridCol w="2701569"/>
                <a:gridCol w="2701569"/>
              </a:tblGrid>
              <a:tr h="370840">
                <a:tc>
                  <a:txBody>
                    <a:bodyPr/>
                    <a:lstStyle/>
                    <a:p>
                      <a:pPr algn="ctr"/>
                      <a:r>
                        <a:rPr lang="en-US" dirty="0" err="1" smtClean="0"/>
                        <a:t>ImageNet</a:t>
                      </a:r>
                      <a:endParaRPr lang="en-US" dirty="0"/>
                    </a:p>
                  </a:txBody>
                  <a:tcPr/>
                </a:tc>
                <a:tc>
                  <a:txBody>
                    <a:bodyPr/>
                    <a:lstStyle/>
                    <a:p>
                      <a:pPr algn="ctr"/>
                      <a:r>
                        <a:rPr lang="en-US" dirty="0" err="1" smtClean="0"/>
                        <a:t>ImageNet</a:t>
                      </a:r>
                      <a:r>
                        <a:rPr lang="en-US" dirty="0" smtClean="0"/>
                        <a:t>-TV</a:t>
                      </a:r>
                      <a:endParaRPr lang="en-US" dirty="0"/>
                    </a:p>
                  </a:txBody>
                  <a:tcPr/>
                </a:tc>
                <a:tc>
                  <a:txBody>
                    <a:bodyPr/>
                    <a:lstStyle/>
                    <a:p>
                      <a:pPr algn="ctr"/>
                      <a:r>
                        <a:rPr lang="en-US" dirty="0" err="1" smtClean="0"/>
                        <a:t>GoogleO</a:t>
                      </a:r>
                      <a:endParaRPr lang="en-US" dirty="0"/>
                    </a:p>
                  </a:txBody>
                  <a:tcPr/>
                </a:tc>
                <a:tc>
                  <a:txBody>
                    <a:bodyPr/>
                    <a:lstStyle/>
                    <a:p>
                      <a:pPr algn="ctr"/>
                      <a:r>
                        <a:rPr lang="en-US" dirty="0" err="1" smtClean="0"/>
                        <a:t>GoogleA</a:t>
                      </a:r>
                      <a:endParaRPr lang="en-US" dirty="0"/>
                    </a:p>
                  </a:txBody>
                  <a:tcPr/>
                </a:tc>
              </a:tr>
              <a:tr h="370840">
                <a:tc>
                  <a:txBody>
                    <a:bodyPr/>
                    <a:lstStyle/>
                    <a:p>
                      <a:pPr algn="ctr"/>
                      <a:r>
                        <a:rPr lang="en-US" dirty="0" smtClean="0"/>
                        <a:t>56.8</a:t>
                      </a:r>
                      <a:endParaRPr lang="en-US" dirty="0"/>
                    </a:p>
                  </a:txBody>
                  <a:tcPr/>
                </a:tc>
                <a:tc>
                  <a:txBody>
                    <a:bodyPr/>
                    <a:lstStyle/>
                    <a:p>
                      <a:pPr algn="ctr"/>
                      <a:r>
                        <a:rPr lang="en-US" dirty="0" smtClean="0"/>
                        <a:t>58.1</a:t>
                      </a:r>
                      <a:endParaRPr lang="en-US" dirty="0"/>
                    </a:p>
                  </a:txBody>
                  <a:tcPr/>
                </a:tc>
                <a:tc>
                  <a:txBody>
                    <a:bodyPr/>
                    <a:lstStyle/>
                    <a:p>
                      <a:pPr algn="ctr"/>
                      <a:r>
                        <a:rPr lang="en-US" dirty="0" smtClean="0"/>
                        <a:t>59.2</a:t>
                      </a:r>
                      <a:endParaRPr lang="en-US" dirty="0"/>
                    </a:p>
                  </a:txBody>
                  <a:tcPr/>
                </a:tc>
                <a:tc>
                  <a:txBody>
                    <a:bodyPr/>
                    <a:lstStyle/>
                    <a:p>
                      <a:pPr algn="ctr"/>
                      <a:r>
                        <a:rPr lang="en-US" dirty="0" smtClean="0"/>
                        <a:t>66.5</a:t>
                      </a:r>
                      <a:endParaRPr lang="en-US" dirty="0"/>
                    </a:p>
                  </a:txBody>
                  <a:tcPr/>
                </a:tc>
              </a:tr>
            </a:tbl>
          </a:graphicData>
        </a:graphic>
      </p:graphicFrame>
      <p:sp>
        <p:nvSpPr>
          <p:cNvPr id="11" name="Content Placeholder 1"/>
          <p:cNvSpPr txBox="1">
            <a:spLocks/>
          </p:cNvSpPr>
          <p:nvPr/>
        </p:nvSpPr>
        <p:spPr>
          <a:xfrm>
            <a:off x="1257300" y="8746608"/>
            <a:ext cx="15773400" cy="4121689"/>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err="1" smtClean="0"/>
              <a:t>GoogleA</a:t>
            </a:r>
            <a:endParaRPr lang="en-US" dirty="0" smtClean="0"/>
          </a:p>
          <a:p>
            <a:pPr lvl="1"/>
            <a:r>
              <a:rPr lang="en-US" dirty="0" smtClean="0"/>
              <a:t>Images from </a:t>
            </a:r>
            <a:r>
              <a:rPr lang="en-US" dirty="0" err="1" smtClean="0"/>
              <a:t>GoogleO</a:t>
            </a:r>
            <a:r>
              <a:rPr lang="en-US" dirty="0" smtClean="0"/>
              <a:t> </a:t>
            </a:r>
          </a:p>
          <a:p>
            <a:pPr lvl="1"/>
            <a:r>
              <a:rPr lang="en-US" dirty="0" smtClean="0"/>
              <a:t>Additional scene images from Google</a:t>
            </a:r>
          </a:p>
          <a:p>
            <a:pPr lvl="2"/>
            <a:r>
              <a:rPr lang="en-US" dirty="0" smtClean="0"/>
              <a:t>874 classes</a:t>
            </a:r>
          </a:p>
          <a:p>
            <a:pPr lvl="2"/>
            <a:r>
              <a:rPr lang="en-US" dirty="0" smtClean="0"/>
              <a:t>0.6M images</a:t>
            </a:r>
          </a:p>
          <a:p>
            <a:endParaRPr lang="en-US" dirty="0"/>
          </a:p>
        </p:txBody>
      </p:sp>
    </p:spTree>
    <p:extLst>
      <p:ext uri="{BB962C8B-B14F-4D97-AF65-F5344CB8AC3E}">
        <p14:creationId xmlns:p14="http://schemas.microsoft.com/office/powerpoint/2010/main" val="4216856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COCO Images </a:t>
            </a:r>
            <a:endParaRPr lang="en-US" sz="8000" b="1" dirty="0">
              <a:solidFill>
                <a:srgbClr val="C4C403"/>
              </a:solidFill>
              <a:latin typeface="Helvetica"/>
              <a:cs typeface="Helvetica"/>
            </a:endParaRPr>
          </a:p>
        </p:txBody>
      </p:sp>
      <p:grpSp>
        <p:nvGrpSpPr>
          <p:cNvPr id="20" name="Group 19"/>
          <p:cNvGrpSpPr/>
          <p:nvPr/>
        </p:nvGrpSpPr>
        <p:grpSpPr>
          <a:xfrm>
            <a:off x="158578" y="2588039"/>
            <a:ext cx="17970845" cy="10291486"/>
            <a:chOff x="1281266" y="3239645"/>
            <a:chExt cx="15725469" cy="9005611"/>
          </a:xfrm>
        </p:grpSpPr>
        <p:pic>
          <p:nvPicPr>
            <p:cNvPr id="6" name="Picture 5"/>
            <p:cNvPicPr>
              <a:picLocks noChangeAspect="1"/>
            </p:cNvPicPr>
            <p:nvPr/>
          </p:nvPicPr>
          <p:blipFill>
            <a:blip r:embed="rId3"/>
            <a:stretch>
              <a:fillRect/>
            </a:stretch>
          </p:blipFill>
          <p:spPr>
            <a:xfrm>
              <a:off x="1281266" y="3239645"/>
              <a:ext cx="4613614" cy="3474720"/>
            </a:xfrm>
            <a:prstGeom prst="rect">
              <a:avLst/>
            </a:prstGeom>
          </p:spPr>
        </p:pic>
        <p:pic>
          <p:nvPicPr>
            <p:cNvPr id="7" name="Picture 6"/>
            <p:cNvPicPr>
              <a:picLocks noChangeAspect="1"/>
            </p:cNvPicPr>
            <p:nvPr/>
          </p:nvPicPr>
          <p:blipFill>
            <a:blip r:embed="rId4"/>
            <a:stretch>
              <a:fillRect/>
            </a:stretch>
          </p:blipFill>
          <p:spPr>
            <a:xfrm>
              <a:off x="11774215" y="3239645"/>
              <a:ext cx="5232520" cy="3474720"/>
            </a:xfrm>
            <a:prstGeom prst="rect">
              <a:avLst/>
            </a:prstGeom>
          </p:spPr>
        </p:pic>
        <p:pic>
          <p:nvPicPr>
            <p:cNvPr id="9" name="Picture 8"/>
            <p:cNvPicPr>
              <a:picLocks noChangeAspect="1"/>
            </p:cNvPicPr>
            <p:nvPr/>
          </p:nvPicPr>
          <p:blipFill rotWithShape="1">
            <a:blip r:embed="rId5"/>
            <a:srcRect b="788"/>
            <a:stretch/>
          </p:blipFill>
          <p:spPr>
            <a:xfrm>
              <a:off x="6103832" y="3239645"/>
              <a:ext cx="5461431" cy="3474720"/>
            </a:xfrm>
            <a:prstGeom prst="rect">
              <a:avLst/>
            </a:prstGeom>
          </p:spPr>
        </p:pic>
        <p:pic>
          <p:nvPicPr>
            <p:cNvPr id="2" name="Picture 1"/>
            <p:cNvPicPr>
              <a:picLocks noChangeAspect="1"/>
            </p:cNvPicPr>
            <p:nvPr/>
          </p:nvPicPr>
          <p:blipFill>
            <a:blip r:embed="rId6"/>
            <a:stretch>
              <a:fillRect/>
            </a:stretch>
          </p:blipFill>
          <p:spPr>
            <a:xfrm>
              <a:off x="1281266" y="7042973"/>
              <a:ext cx="3466692" cy="5200038"/>
            </a:xfrm>
            <a:prstGeom prst="rect">
              <a:avLst/>
            </a:prstGeom>
          </p:spPr>
        </p:pic>
        <p:pic>
          <p:nvPicPr>
            <p:cNvPr id="3" name="Picture 2"/>
            <p:cNvPicPr>
              <a:picLocks noChangeAspect="1"/>
            </p:cNvPicPr>
            <p:nvPr/>
          </p:nvPicPr>
          <p:blipFill>
            <a:blip r:embed="rId7"/>
            <a:stretch>
              <a:fillRect/>
            </a:stretch>
          </p:blipFill>
          <p:spPr>
            <a:xfrm>
              <a:off x="4936290" y="7040729"/>
              <a:ext cx="4152201" cy="5204527"/>
            </a:xfrm>
            <a:prstGeom prst="rect">
              <a:avLst/>
            </a:prstGeom>
          </p:spPr>
        </p:pic>
        <p:pic>
          <p:nvPicPr>
            <p:cNvPr id="16" name="Picture 15"/>
            <p:cNvPicPr>
              <a:picLocks noChangeAspect="1"/>
            </p:cNvPicPr>
            <p:nvPr/>
          </p:nvPicPr>
          <p:blipFill>
            <a:blip r:embed="rId8"/>
            <a:stretch>
              <a:fillRect/>
            </a:stretch>
          </p:blipFill>
          <p:spPr>
            <a:xfrm>
              <a:off x="9276823" y="7041799"/>
              <a:ext cx="3652007" cy="5202387"/>
            </a:xfrm>
            <a:prstGeom prst="rect">
              <a:avLst/>
            </a:prstGeom>
          </p:spPr>
        </p:pic>
        <p:pic>
          <p:nvPicPr>
            <p:cNvPr id="17" name="Picture 16"/>
            <p:cNvPicPr>
              <a:picLocks noChangeAspect="1"/>
            </p:cNvPicPr>
            <p:nvPr/>
          </p:nvPicPr>
          <p:blipFill>
            <a:blip r:embed="rId9"/>
            <a:stretch>
              <a:fillRect/>
            </a:stretch>
          </p:blipFill>
          <p:spPr>
            <a:xfrm>
              <a:off x="13117163" y="7041790"/>
              <a:ext cx="3889572" cy="5202404"/>
            </a:xfrm>
            <a:prstGeom prst="rect">
              <a:avLst/>
            </a:prstGeom>
          </p:spPr>
        </p:pic>
      </p:grpSp>
      <p:sp>
        <p:nvSpPr>
          <p:cNvPr id="21" name="Rectangle 20"/>
          <p:cNvSpPr/>
          <p:nvPr/>
        </p:nvSpPr>
        <p:spPr>
          <a:xfrm>
            <a:off x="10968072" y="3418317"/>
            <a:ext cx="4814186" cy="1938992"/>
          </a:xfrm>
          <a:prstGeom prst="rect">
            <a:avLst/>
          </a:prstGeom>
        </p:spPr>
        <p:txBody>
          <a:bodyPr wrap="square">
            <a:spAutoFit/>
          </a:bodyPr>
          <a:lstStyle/>
          <a:p>
            <a:pPr algn="ctr"/>
            <a:r>
              <a:rPr lang="en-US" sz="6000" dirty="0" smtClean="0">
                <a:sym typeface="Wingdings"/>
              </a:rPr>
              <a:t>~80 classes</a:t>
            </a:r>
          </a:p>
          <a:p>
            <a:pPr algn="ctr"/>
            <a:r>
              <a:rPr lang="en-US" sz="6000" dirty="0" smtClean="0">
                <a:sym typeface="Wingdings"/>
              </a:rPr>
              <a:t>~2M instances</a:t>
            </a:r>
          </a:p>
        </p:txBody>
      </p:sp>
      <p:sp>
        <p:nvSpPr>
          <p:cNvPr id="22" name="Rectangle 21"/>
          <p:cNvSpPr/>
          <p:nvPr/>
        </p:nvSpPr>
        <p:spPr>
          <a:xfrm>
            <a:off x="9377076" y="7779431"/>
            <a:ext cx="7998889" cy="1938992"/>
          </a:xfrm>
          <a:prstGeom prst="rect">
            <a:avLst/>
          </a:prstGeom>
        </p:spPr>
        <p:txBody>
          <a:bodyPr wrap="square">
            <a:spAutoFit/>
          </a:bodyPr>
          <a:lstStyle/>
          <a:p>
            <a:pPr algn="ctr"/>
            <a:r>
              <a:rPr lang="en-US" sz="6000" b="1" dirty="0" smtClean="0">
                <a:solidFill>
                  <a:srgbClr val="C4C403"/>
                </a:solidFill>
              </a:rPr>
              <a:t>~10,000</a:t>
            </a:r>
            <a:r>
              <a:rPr lang="en-US" sz="6000" dirty="0" smtClean="0">
                <a:solidFill>
                  <a:srgbClr val="C4C403"/>
                </a:solidFill>
              </a:rPr>
              <a:t> classes?</a:t>
            </a:r>
          </a:p>
          <a:p>
            <a:pPr algn="ctr"/>
            <a:r>
              <a:rPr lang="en-US" sz="6000" b="1" dirty="0" smtClean="0">
                <a:solidFill>
                  <a:srgbClr val="C4C403"/>
                </a:solidFill>
              </a:rPr>
              <a:t>billions</a:t>
            </a:r>
            <a:r>
              <a:rPr lang="en-US" sz="6000" dirty="0" smtClean="0">
                <a:solidFill>
                  <a:srgbClr val="C4C403"/>
                </a:solidFill>
              </a:rPr>
              <a:t> of instances?</a:t>
            </a:r>
          </a:p>
        </p:txBody>
      </p:sp>
      <p:sp>
        <p:nvSpPr>
          <p:cNvPr id="25" name="Rectangle 24"/>
          <p:cNvSpPr/>
          <p:nvPr/>
        </p:nvSpPr>
        <p:spPr>
          <a:xfrm>
            <a:off x="9347200" y="12970943"/>
            <a:ext cx="8951594" cy="646331"/>
          </a:xfrm>
          <a:prstGeom prst="rect">
            <a:avLst/>
          </a:prstGeom>
        </p:spPr>
        <p:txBody>
          <a:bodyPr wrap="square">
            <a:spAutoFit/>
          </a:bodyPr>
          <a:lstStyle/>
          <a:p>
            <a:r>
              <a:rPr lang="en-US" dirty="0" smtClean="0"/>
              <a:t>[Lin et al. ECCV’14] [</a:t>
            </a:r>
            <a:r>
              <a:rPr lang="en-US" dirty="0" err="1" smtClean="0"/>
              <a:t>Mottaghi</a:t>
            </a:r>
            <a:r>
              <a:rPr lang="en-US" dirty="0" smtClean="0"/>
              <a:t> et al., CVPR’14]</a:t>
            </a:r>
            <a:endParaRPr lang="en-US" dirty="0"/>
          </a:p>
        </p:txBody>
      </p:sp>
      <p:grpSp>
        <p:nvGrpSpPr>
          <p:cNvPr id="4" name="Group 3"/>
          <p:cNvGrpSpPr/>
          <p:nvPr/>
        </p:nvGrpSpPr>
        <p:grpSpPr>
          <a:xfrm>
            <a:off x="888999" y="7416800"/>
            <a:ext cx="9017001" cy="4572000"/>
            <a:chOff x="1286813" y="7883286"/>
            <a:chExt cx="7360625" cy="3669152"/>
          </a:xfrm>
        </p:grpSpPr>
        <p:pic>
          <p:nvPicPr>
            <p:cNvPr id="19" name="Picture 18"/>
            <p:cNvPicPr>
              <a:picLocks noChangeAspect="1"/>
            </p:cNvPicPr>
            <p:nvPr/>
          </p:nvPicPr>
          <p:blipFill>
            <a:blip r:embed="rId10"/>
            <a:stretch>
              <a:fillRect/>
            </a:stretch>
          </p:blipFill>
          <p:spPr>
            <a:xfrm>
              <a:off x="1286813" y="9761173"/>
              <a:ext cx="2388352" cy="1791265"/>
            </a:xfrm>
            <a:prstGeom prst="rect">
              <a:avLst/>
            </a:prstGeom>
          </p:spPr>
        </p:pic>
        <p:pic>
          <p:nvPicPr>
            <p:cNvPr id="26" name="Picture 25"/>
            <p:cNvPicPr>
              <a:picLocks noChangeAspect="1"/>
            </p:cNvPicPr>
            <p:nvPr/>
          </p:nvPicPr>
          <p:blipFill>
            <a:blip r:embed="rId11"/>
            <a:stretch>
              <a:fillRect/>
            </a:stretch>
          </p:blipFill>
          <p:spPr>
            <a:xfrm>
              <a:off x="1286813" y="7883286"/>
              <a:ext cx="2388353" cy="1791265"/>
            </a:xfrm>
            <a:prstGeom prst="rect">
              <a:avLst/>
            </a:prstGeom>
          </p:spPr>
        </p:pic>
        <p:pic>
          <p:nvPicPr>
            <p:cNvPr id="27" name="Picture 26"/>
            <p:cNvPicPr>
              <a:picLocks noChangeAspect="1"/>
            </p:cNvPicPr>
            <p:nvPr/>
          </p:nvPicPr>
          <p:blipFill>
            <a:blip r:embed="rId12"/>
            <a:stretch>
              <a:fillRect/>
            </a:stretch>
          </p:blipFill>
          <p:spPr>
            <a:xfrm>
              <a:off x="3772949" y="7883286"/>
              <a:ext cx="2388353" cy="1791265"/>
            </a:xfrm>
            <a:prstGeom prst="rect">
              <a:avLst/>
            </a:prstGeom>
          </p:spPr>
        </p:pic>
        <p:pic>
          <p:nvPicPr>
            <p:cNvPr id="28" name="Picture 27"/>
            <p:cNvPicPr>
              <a:picLocks noChangeAspect="1"/>
            </p:cNvPicPr>
            <p:nvPr/>
          </p:nvPicPr>
          <p:blipFill>
            <a:blip r:embed="rId13"/>
            <a:stretch>
              <a:fillRect/>
            </a:stretch>
          </p:blipFill>
          <p:spPr>
            <a:xfrm>
              <a:off x="3772948" y="9761173"/>
              <a:ext cx="2388353" cy="1791265"/>
            </a:xfrm>
            <a:prstGeom prst="rect">
              <a:avLst/>
            </a:prstGeom>
          </p:spPr>
        </p:pic>
        <p:pic>
          <p:nvPicPr>
            <p:cNvPr id="29" name="Picture 28"/>
            <p:cNvPicPr>
              <a:picLocks noChangeAspect="1"/>
            </p:cNvPicPr>
            <p:nvPr/>
          </p:nvPicPr>
          <p:blipFill>
            <a:blip r:embed="rId14"/>
            <a:stretch>
              <a:fillRect/>
            </a:stretch>
          </p:blipFill>
          <p:spPr>
            <a:xfrm>
              <a:off x="6259085" y="7883286"/>
              <a:ext cx="2388353" cy="1791265"/>
            </a:xfrm>
            <a:prstGeom prst="rect">
              <a:avLst/>
            </a:prstGeom>
          </p:spPr>
        </p:pic>
        <p:pic>
          <p:nvPicPr>
            <p:cNvPr id="30" name="Picture 29"/>
            <p:cNvPicPr>
              <a:picLocks noChangeAspect="1"/>
            </p:cNvPicPr>
            <p:nvPr/>
          </p:nvPicPr>
          <p:blipFill>
            <a:blip r:embed="rId15"/>
            <a:stretch>
              <a:fillRect/>
            </a:stretch>
          </p:blipFill>
          <p:spPr>
            <a:xfrm>
              <a:off x="6259085" y="9761173"/>
              <a:ext cx="2388353" cy="1791265"/>
            </a:xfrm>
            <a:prstGeom prst="rect">
              <a:avLst/>
            </a:prstGeom>
          </p:spPr>
        </p:pic>
      </p:grpSp>
      <p:grpSp>
        <p:nvGrpSpPr>
          <p:cNvPr id="11" name="Group 10"/>
          <p:cNvGrpSpPr/>
          <p:nvPr/>
        </p:nvGrpSpPr>
        <p:grpSpPr>
          <a:xfrm>
            <a:off x="11736847" y="9931334"/>
            <a:ext cx="3279346" cy="2354638"/>
            <a:chOff x="10421453" y="9931334"/>
            <a:chExt cx="3279346" cy="2354638"/>
          </a:xfrm>
        </p:grpSpPr>
        <p:pic>
          <p:nvPicPr>
            <p:cNvPr id="23" name="Picture 22"/>
            <p:cNvPicPr>
              <a:picLocks noChangeAspect="1"/>
            </p:cNvPicPr>
            <p:nvPr/>
          </p:nvPicPr>
          <p:blipFill rotWithShape="1">
            <a:blip r:embed="rId16"/>
            <a:srcRect l="31566" t="31014" r="31015" b="34394"/>
            <a:stretch/>
          </p:blipFill>
          <p:spPr>
            <a:xfrm>
              <a:off x="10421453" y="9931334"/>
              <a:ext cx="3172835" cy="1466595"/>
            </a:xfrm>
            <a:prstGeom prst="rect">
              <a:avLst/>
            </a:prstGeom>
          </p:spPr>
        </p:pic>
        <p:pic>
          <p:nvPicPr>
            <p:cNvPr id="10" name="Picture 9"/>
            <p:cNvPicPr>
              <a:picLocks noChangeAspect="1"/>
            </p:cNvPicPr>
            <p:nvPr/>
          </p:nvPicPr>
          <p:blipFill>
            <a:blip r:embed="rId17"/>
            <a:stretch>
              <a:fillRect/>
            </a:stretch>
          </p:blipFill>
          <p:spPr>
            <a:xfrm>
              <a:off x="11757894" y="10213540"/>
              <a:ext cx="1942905" cy="2072432"/>
            </a:xfrm>
            <a:prstGeom prst="rect">
              <a:avLst/>
            </a:prstGeom>
          </p:spPr>
        </p:pic>
      </p:grpSp>
      <p:grpSp>
        <p:nvGrpSpPr>
          <p:cNvPr id="14" name="Group 13"/>
          <p:cNvGrpSpPr/>
          <p:nvPr/>
        </p:nvGrpSpPr>
        <p:grpSpPr>
          <a:xfrm>
            <a:off x="4140200" y="3048000"/>
            <a:ext cx="10007600" cy="9398000"/>
            <a:chOff x="3937000" y="3251200"/>
            <a:chExt cx="10007600" cy="9398000"/>
          </a:xfrm>
        </p:grpSpPr>
        <p:sp>
          <p:nvSpPr>
            <p:cNvPr id="12" name="Rectangle 11"/>
            <p:cNvSpPr/>
            <p:nvPr/>
          </p:nvSpPr>
          <p:spPr>
            <a:xfrm>
              <a:off x="3937000" y="3251200"/>
              <a:ext cx="10007600" cy="9398000"/>
            </a:xfrm>
            <a:prstGeom prst="rect">
              <a:avLst/>
            </a:prstGeom>
            <a:solidFill>
              <a:schemeClr val="bg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8">
              <a:lum bright="70000" contrast="-70000"/>
            </a:blip>
            <a:stretch>
              <a:fillRect/>
            </a:stretch>
          </p:blipFill>
          <p:spPr>
            <a:xfrm>
              <a:off x="4405036" y="3436391"/>
              <a:ext cx="9147728" cy="8863265"/>
            </a:xfrm>
            <a:prstGeom prst="rect">
              <a:avLst/>
            </a:prstGeom>
          </p:spPr>
        </p:pic>
      </p:grpSp>
    </p:spTree>
    <p:extLst>
      <p:ext uri="{BB962C8B-B14F-4D97-AF65-F5344CB8AC3E}">
        <p14:creationId xmlns:p14="http://schemas.microsoft.com/office/powerpoint/2010/main" val="2682204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100" fill="hold"/>
                                        <p:tgtEl>
                                          <p:spTgt spid="20"/>
                                        </p:tgtEl>
                                      </p:cBhvr>
                                      <p:by x="50000" y="50000"/>
                                    </p:animScale>
                                  </p:childTnLst>
                                </p:cTn>
                              </p:par>
                              <p:par>
                                <p:cTn id="7" presetID="42" presetClass="path" presetSubtype="0" accel="50000" decel="50000" fill="hold" nodeType="withEffect">
                                  <p:stCondLst>
                                    <p:cond delay="0"/>
                                  </p:stCondLst>
                                  <p:childTnLst>
                                    <p:animMotion origin="layout" path="M 2.89188E-6 2.53847E-6 L -0.20591 -0.22435 " pathEditMode="relative" rAng="0" ptsTypes="AA">
                                      <p:cBhvr>
                                        <p:cTn id="8" dur="100" fill="hold"/>
                                        <p:tgtEl>
                                          <p:spTgt spid="20"/>
                                        </p:tgtEl>
                                        <p:attrNameLst>
                                          <p:attrName>ppt_x</p:attrName>
                                          <p:attrName>ppt_y</p:attrName>
                                        </p:attrNameLst>
                                      </p:cBhvr>
                                      <p:rCtr x="-10300" y="-11223"/>
                                    </p:animMotion>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730257"/>
            <a:ext cx="15773400" cy="1857781"/>
          </a:xfrm>
        </p:spPr>
        <p:txBody>
          <a:bodyPr>
            <a:noAutofit/>
          </a:bodyPr>
          <a:lstStyle/>
          <a:p>
            <a:r>
              <a:rPr lang="en-US" sz="8000" b="1" dirty="0" smtClean="0">
                <a:solidFill>
                  <a:srgbClr val="C4C403"/>
                </a:solidFill>
                <a:latin typeface="Helvetica"/>
                <a:cs typeface="Helvetica"/>
              </a:rPr>
              <a:t>Detection Pipeline</a:t>
            </a:r>
            <a:endParaRPr lang="en-US" sz="8000" b="1" dirty="0">
              <a:solidFill>
                <a:srgbClr val="C4C403"/>
              </a:solidFill>
              <a:latin typeface="Helvetica"/>
              <a:cs typeface="Helvetica"/>
            </a:endParaRPr>
          </a:p>
        </p:txBody>
      </p:sp>
      <p:pic>
        <p:nvPicPr>
          <p:cNvPr id="4" name="Picture 3"/>
          <p:cNvPicPr>
            <a:picLocks noChangeAspect="1"/>
          </p:cNvPicPr>
          <p:nvPr/>
        </p:nvPicPr>
        <p:blipFill>
          <a:blip r:embed="rId3">
            <a:lum bright="70000" contrast="-70000"/>
          </a:blip>
          <a:stretch>
            <a:fillRect/>
          </a:stretch>
        </p:blipFill>
        <p:spPr>
          <a:xfrm>
            <a:off x="477005" y="7380688"/>
            <a:ext cx="1582165" cy="1582165"/>
          </a:xfrm>
          <a:prstGeom prst="rect">
            <a:avLst/>
          </a:prstGeom>
        </p:spPr>
      </p:pic>
      <p:grpSp>
        <p:nvGrpSpPr>
          <p:cNvPr id="39" name="Group 38"/>
          <p:cNvGrpSpPr/>
          <p:nvPr/>
        </p:nvGrpSpPr>
        <p:grpSpPr>
          <a:xfrm>
            <a:off x="2320118" y="6980525"/>
            <a:ext cx="2372109" cy="2372368"/>
            <a:chOff x="4049356" y="3120542"/>
            <a:chExt cx="2372109" cy="2372368"/>
          </a:xfrm>
        </p:grpSpPr>
        <p:sp>
          <p:nvSpPr>
            <p:cNvPr id="40" name="Rectangle 39"/>
            <p:cNvSpPr/>
            <p:nvPr/>
          </p:nvSpPr>
          <p:spPr>
            <a:xfrm>
              <a:off x="4567349" y="3521896"/>
              <a:ext cx="1336123"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raw</a:t>
              </a:r>
            </a:p>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data</a:t>
              </a:r>
            </a:p>
          </p:txBody>
        </p:sp>
        <p:sp>
          <p:nvSpPr>
            <p:cNvPr id="41" name="Rectangle 40"/>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7" name="Picture 46"/>
          <p:cNvPicPr>
            <a:picLocks noChangeAspect="1"/>
          </p:cNvPicPr>
          <p:nvPr/>
        </p:nvPicPr>
        <p:blipFill>
          <a:blip r:embed="rId4"/>
          <a:stretch>
            <a:fillRect/>
          </a:stretch>
        </p:blipFill>
        <p:spPr>
          <a:xfrm>
            <a:off x="13153567" y="9514885"/>
            <a:ext cx="3150965" cy="1251043"/>
          </a:xfrm>
          <a:prstGeom prst="rect">
            <a:avLst/>
          </a:prstGeom>
        </p:spPr>
      </p:pic>
      <p:cxnSp>
        <p:nvCxnSpPr>
          <p:cNvPr id="50" name="Straight Arrow Connector 49"/>
          <p:cNvCxnSpPr>
            <a:stCxn id="41" idx="3"/>
            <a:endCxn id="83" idx="1"/>
          </p:cNvCxnSpPr>
          <p:nvPr/>
        </p:nvCxnSpPr>
        <p:spPr>
          <a:xfrm>
            <a:off x="4692227" y="8166709"/>
            <a:ext cx="3158493"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69" idx="2"/>
            <a:endCxn id="41" idx="0"/>
          </p:cNvCxnSpPr>
          <p:nvPr/>
        </p:nvCxnSpPr>
        <p:spPr>
          <a:xfrm>
            <a:off x="3506152" y="6298274"/>
            <a:ext cx="21" cy="68225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37995" y="3834118"/>
            <a:ext cx="1051189" cy="2677656"/>
          </a:xfrm>
          <a:prstGeom prst="rect">
            <a:avLst/>
          </a:prstGeom>
          <a:noFill/>
        </p:spPr>
        <p:txBody>
          <a:bodyPr wrap="none" rtlCol="0">
            <a:spAutoFit/>
          </a:bodyPr>
          <a:lstStyle/>
          <a:p>
            <a:pPr algn="ctr"/>
            <a:r>
              <a:rPr lang="en-US" sz="2400" dirty="0" smtClean="0"/>
              <a:t>car</a:t>
            </a:r>
          </a:p>
          <a:p>
            <a:pPr algn="ctr"/>
            <a:r>
              <a:rPr lang="en-US" sz="2400" dirty="0" smtClean="0"/>
              <a:t>chair</a:t>
            </a:r>
          </a:p>
          <a:p>
            <a:pPr algn="ctr"/>
            <a:r>
              <a:rPr lang="en-US" sz="2400" dirty="0" smtClean="0"/>
              <a:t>table</a:t>
            </a:r>
          </a:p>
          <a:p>
            <a:pPr algn="ctr"/>
            <a:r>
              <a:rPr lang="en-US" sz="2400" dirty="0" smtClean="0"/>
              <a:t>bike</a:t>
            </a:r>
          </a:p>
          <a:p>
            <a:pPr algn="ctr"/>
            <a:r>
              <a:rPr lang="en-US" sz="2400" dirty="0" smtClean="0"/>
              <a:t>horse</a:t>
            </a:r>
          </a:p>
          <a:p>
            <a:pPr algn="ctr"/>
            <a:r>
              <a:rPr lang="en-US" sz="2400" dirty="0" smtClean="0"/>
              <a:t>person</a:t>
            </a:r>
          </a:p>
          <a:p>
            <a:pPr algn="ctr"/>
            <a:r>
              <a:rPr lang="en-US" sz="2400" dirty="0" smtClean="0"/>
              <a:t>…</a:t>
            </a:r>
          </a:p>
        </p:txBody>
      </p:sp>
      <p:grpSp>
        <p:nvGrpSpPr>
          <p:cNvPr id="67" name="Group 66"/>
          <p:cNvGrpSpPr/>
          <p:nvPr/>
        </p:nvGrpSpPr>
        <p:grpSpPr>
          <a:xfrm>
            <a:off x="2320097" y="3925906"/>
            <a:ext cx="2372109" cy="2372368"/>
            <a:chOff x="4049356" y="3067303"/>
            <a:chExt cx="2372109" cy="2372368"/>
          </a:xfrm>
        </p:grpSpPr>
        <p:sp>
          <p:nvSpPr>
            <p:cNvPr id="68" name="Rectangle 67"/>
            <p:cNvSpPr/>
            <p:nvPr/>
          </p:nvSpPr>
          <p:spPr>
            <a:xfrm>
              <a:off x="4762414" y="3837989"/>
              <a:ext cx="945992"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dirty="0">
                  <a:ln w="12700">
                    <a:noFill/>
                    <a:prstDash val="solid"/>
                  </a:ln>
                  <a:solidFill>
                    <a:srgbClr val="C4C403"/>
                  </a:solidFill>
                  <a:effectLst>
                    <a:outerShdw blurRad="41275" dist="20320" dir="1800000" algn="tl" rotWithShape="0">
                      <a:srgbClr val="000000">
                        <a:alpha val="40000"/>
                      </a:srgbClr>
                    </a:outerShdw>
                  </a:effectLst>
                </a:rPr>
                <a:t>l</a:t>
              </a: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ist</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69" name="Rectangle 68"/>
            <p:cNvSpPr/>
            <p:nvPr/>
          </p:nvSpPr>
          <p:spPr>
            <a:xfrm>
              <a:off x="4049356" y="3067303"/>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5"/>
          <a:stretch>
            <a:fillRect/>
          </a:stretch>
        </p:blipFill>
        <p:spPr>
          <a:xfrm>
            <a:off x="7758151" y="10324113"/>
            <a:ext cx="2509323" cy="712012"/>
          </a:xfrm>
          <a:prstGeom prst="rect">
            <a:avLst/>
          </a:prstGeom>
          <a:ln>
            <a:noFill/>
          </a:ln>
          <a:effectLst>
            <a:outerShdw blurRad="292100" dist="139700" dir="2700000" algn="tl" rotWithShape="0">
              <a:srgbClr val="333333">
                <a:alpha val="65000"/>
              </a:srgbClr>
            </a:outerShdw>
          </a:effectLst>
        </p:spPr>
      </p:pic>
      <p:grpSp>
        <p:nvGrpSpPr>
          <p:cNvPr id="25" name="Group 24"/>
          <p:cNvGrpSpPr/>
          <p:nvPr/>
        </p:nvGrpSpPr>
        <p:grpSpPr>
          <a:xfrm>
            <a:off x="8003472" y="9533253"/>
            <a:ext cx="2018683" cy="705546"/>
            <a:chOff x="3052884" y="1049215"/>
            <a:chExt cx="4469423" cy="1562100"/>
          </a:xfrm>
        </p:grpSpPr>
        <p:sp>
          <p:nvSpPr>
            <p:cNvPr id="26" name="Rectangle 25"/>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6"/>
            <a:stretch>
              <a:fillRect/>
            </a:stretch>
          </p:blipFill>
          <p:spPr>
            <a:xfrm>
              <a:off x="3052884" y="1049215"/>
              <a:ext cx="4445000" cy="1562100"/>
            </a:xfrm>
            <a:prstGeom prst="rect">
              <a:avLst/>
            </a:prstGeom>
          </p:spPr>
        </p:pic>
      </p:grpSp>
      <p:grpSp>
        <p:nvGrpSpPr>
          <p:cNvPr id="81" name="Group 80"/>
          <p:cNvGrpSpPr/>
          <p:nvPr/>
        </p:nvGrpSpPr>
        <p:grpSpPr>
          <a:xfrm>
            <a:off x="7850720" y="6980525"/>
            <a:ext cx="2372109" cy="2372368"/>
            <a:chOff x="4049356" y="3120542"/>
            <a:chExt cx="2372109" cy="2372368"/>
          </a:xfrm>
        </p:grpSpPr>
        <p:sp>
          <p:nvSpPr>
            <p:cNvPr id="82" name="Rectangle 81"/>
            <p:cNvSpPr/>
            <p:nvPr/>
          </p:nvSpPr>
          <p:spPr>
            <a:xfrm>
              <a:off x="4110499" y="3521896"/>
              <a:ext cx="2249835"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location</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boxes</a:t>
              </a:r>
              <a:endPar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endParaRPr>
            </a:p>
          </p:txBody>
        </p:sp>
        <p:sp>
          <p:nvSpPr>
            <p:cNvPr id="83" name="Rectangle 82"/>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9" name="Straight Arrow Connector 88"/>
          <p:cNvCxnSpPr>
            <a:stCxn id="83" idx="3"/>
            <a:endCxn id="96" idx="1"/>
          </p:cNvCxnSpPr>
          <p:nvPr/>
        </p:nvCxnSpPr>
        <p:spPr>
          <a:xfrm>
            <a:off x="10222829" y="8166709"/>
            <a:ext cx="3310893"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13533722" y="6980525"/>
            <a:ext cx="2372109" cy="2372368"/>
            <a:chOff x="4049356" y="3120542"/>
            <a:chExt cx="2372109" cy="2372368"/>
          </a:xfrm>
        </p:grpSpPr>
        <p:sp>
          <p:nvSpPr>
            <p:cNvPr id="95" name="Rectangle 94"/>
            <p:cNvSpPr/>
            <p:nvPr/>
          </p:nvSpPr>
          <p:spPr>
            <a:xfrm>
              <a:off x="4331558" y="3891228"/>
              <a:ext cx="1807706"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model</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96" name="Rectangle 95"/>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692227" y="2890204"/>
            <a:ext cx="11415181" cy="5276505"/>
            <a:chOff x="4692227" y="2890204"/>
            <a:chExt cx="11415181" cy="5276505"/>
          </a:xfrm>
        </p:grpSpPr>
        <p:pic>
          <p:nvPicPr>
            <p:cNvPr id="24" name="Picture 1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7726878" y="3067626"/>
              <a:ext cx="2591794" cy="68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13533722" y="3937184"/>
              <a:ext cx="2372109" cy="2372368"/>
              <a:chOff x="4049356" y="3120542"/>
              <a:chExt cx="2372109" cy="2372368"/>
            </a:xfrm>
          </p:grpSpPr>
          <p:sp>
            <p:nvSpPr>
              <p:cNvPr id="43" name="Rectangle 42"/>
              <p:cNvSpPr/>
              <p:nvPr/>
            </p:nvSpPr>
            <p:spPr>
              <a:xfrm>
                <a:off x="4079842" y="3891228"/>
                <a:ext cx="23111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features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44" name="Rectangle 43"/>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9" name="Straight Arrow Connector 48"/>
            <p:cNvCxnSpPr>
              <a:stCxn id="41" idx="3"/>
              <a:endCxn id="75" idx="1"/>
            </p:cNvCxnSpPr>
            <p:nvPr/>
          </p:nvCxnSpPr>
          <p:spPr>
            <a:xfrm flipV="1">
              <a:off x="4692227" y="5123368"/>
              <a:ext cx="3172501" cy="304334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7864728" y="3937184"/>
              <a:ext cx="2372109" cy="2372368"/>
              <a:chOff x="4049356" y="3120542"/>
              <a:chExt cx="2372109" cy="2372368"/>
            </a:xfrm>
          </p:grpSpPr>
          <p:sp>
            <p:nvSpPr>
              <p:cNvPr id="74" name="Rectangle 73"/>
              <p:cNvSpPr/>
              <p:nvPr/>
            </p:nvSpPr>
            <p:spPr>
              <a:xfrm>
                <a:off x="4364324" y="3521896"/>
                <a:ext cx="1742184"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image</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labels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75" name="Rectangle 74"/>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6" name="Straight Arrow Connector 85"/>
            <p:cNvCxnSpPr>
              <a:stCxn id="75" idx="3"/>
              <a:endCxn id="44" idx="1"/>
            </p:cNvCxnSpPr>
            <p:nvPr/>
          </p:nvCxnSpPr>
          <p:spPr>
            <a:xfrm>
              <a:off x="10236837" y="5123368"/>
              <a:ext cx="3296885"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44" idx="2"/>
              <a:endCxn id="96" idx="0"/>
            </p:cNvCxnSpPr>
            <p:nvPr/>
          </p:nvCxnSpPr>
          <p:spPr>
            <a:xfrm>
              <a:off x="14719777" y="6309552"/>
              <a:ext cx="0" cy="670973"/>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pic>
          <p:nvPicPr>
            <p:cNvPr id="103" name="Picture 102"/>
            <p:cNvPicPr>
              <a:picLocks noChangeAspect="1"/>
            </p:cNvPicPr>
            <p:nvPr/>
          </p:nvPicPr>
          <p:blipFill>
            <a:blip r:embed="rId9"/>
            <a:stretch>
              <a:fillRect/>
            </a:stretch>
          </p:blipFill>
          <p:spPr>
            <a:xfrm>
              <a:off x="13318921" y="2890204"/>
              <a:ext cx="2788487" cy="872036"/>
            </a:xfrm>
            <a:prstGeom prst="rect">
              <a:avLst/>
            </a:prstGeom>
          </p:spPr>
        </p:pic>
      </p:grpSp>
      <p:pic>
        <p:nvPicPr>
          <p:cNvPr id="2" name="Picture 1"/>
          <p:cNvPicPr>
            <a:picLocks noChangeAspect="1"/>
          </p:cNvPicPr>
          <p:nvPr/>
        </p:nvPicPr>
        <p:blipFill rotWithShape="1">
          <a:blip r:embed="rId10"/>
          <a:srcRect l="31566" t="31014" r="31015" b="34394"/>
          <a:stretch/>
        </p:blipFill>
        <p:spPr>
          <a:xfrm>
            <a:off x="5271353" y="7075183"/>
            <a:ext cx="2008834" cy="928553"/>
          </a:xfrm>
          <a:prstGeom prst="rect">
            <a:avLst/>
          </a:prstGeom>
        </p:spPr>
      </p:pic>
      <p:grpSp>
        <p:nvGrpSpPr>
          <p:cNvPr id="107" name="Group 106"/>
          <p:cNvGrpSpPr/>
          <p:nvPr/>
        </p:nvGrpSpPr>
        <p:grpSpPr>
          <a:xfrm>
            <a:off x="6661072" y="8363196"/>
            <a:ext cx="958428" cy="958428"/>
            <a:chOff x="11405290" y="7045214"/>
            <a:chExt cx="958428" cy="958428"/>
          </a:xfrm>
        </p:grpSpPr>
        <p:sp>
          <p:nvSpPr>
            <p:cNvPr id="105" name="Oval 104"/>
            <p:cNvSpPr/>
            <p:nvPr/>
          </p:nvSpPr>
          <p:spPr>
            <a:xfrm>
              <a:off x="11405290" y="7045214"/>
              <a:ext cx="958428" cy="958428"/>
            </a:xfrm>
            <a:prstGeom prst="ellipse">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4C403"/>
                </a:solidFill>
              </a:endParaRPr>
            </a:p>
          </p:txBody>
        </p:sp>
        <p:sp>
          <p:nvSpPr>
            <p:cNvPr id="106" name="TextBox 105"/>
            <p:cNvSpPr txBox="1"/>
            <p:nvPr/>
          </p:nvSpPr>
          <p:spPr>
            <a:xfrm>
              <a:off x="11692819" y="7188994"/>
              <a:ext cx="418654" cy="646331"/>
            </a:xfrm>
            <a:prstGeom prst="rect">
              <a:avLst/>
            </a:prstGeom>
            <a:noFill/>
          </p:spPr>
          <p:txBody>
            <a:bodyPr wrap="none" rtlCol="0">
              <a:spAutoFit/>
            </a:bodyPr>
            <a:lstStyle/>
            <a:p>
              <a:r>
                <a:rPr lang="en-US" dirty="0">
                  <a:solidFill>
                    <a:srgbClr val="C4C403"/>
                  </a:solidFill>
                </a:rPr>
                <a:t>2</a:t>
              </a:r>
            </a:p>
          </p:txBody>
        </p:sp>
      </p:grpSp>
      <p:grpSp>
        <p:nvGrpSpPr>
          <p:cNvPr id="108" name="Group 107"/>
          <p:cNvGrpSpPr/>
          <p:nvPr/>
        </p:nvGrpSpPr>
        <p:grpSpPr>
          <a:xfrm>
            <a:off x="16062307" y="4633540"/>
            <a:ext cx="958428" cy="958428"/>
            <a:chOff x="11405290" y="7045214"/>
            <a:chExt cx="958428" cy="958428"/>
          </a:xfrm>
        </p:grpSpPr>
        <p:sp>
          <p:nvSpPr>
            <p:cNvPr id="109" name="Oval 108"/>
            <p:cNvSpPr/>
            <p:nvPr/>
          </p:nvSpPr>
          <p:spPr>
            <a:xfrm>
              <a:off x="11405290" y="7045214"/>
              <a:ext cx="958428" cy="958428"/>
            </a:xfrm>
            <a:prstGeom prst="ellipse">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4C403"/>
                </a:solidFill>
              </a:endParaRPr>
            </a:p>
          </p:txBody>
        </p:sp>
        <p:sp>
          <p:nvSpPr>
            <p:cNvPr id="110" name="TextBox 109"/>
            <p:cNvSpPr txBox="1"/>
            <p:nvPr/>
          </p:nvSpPr>
          <p:spPr>
            <a:xfrm>
              <a:off x="11692819" y="7188994"/>
              <a:ext cx="418654" cy="646331"/>
            </a:xfrm>
            <a:prstGeom prst="rect">
              <a:avLst/>
            </a:prstGeom>
            <a:noFill/>
          </p:spPr>
          <p:txBody>
            <a:bodyPr wrap="none" rtlCol="0">
              <a:spAutoFit/>
            </a:bodyPr>
            <a:lstStyle/>
            <a:p>
              <a:r>
                <a:rPr lang="en-US" dirty="0" smtClean="0">
                  <a:solidFill>
                    <a:srgbClr val="C4C403"/>
                  </a:solidFill>
                </a:rPr>
                <a:t>1</a:t>
              </a:r>
              <a:endParaRPr lang="en-US" dirty="0">
                <a:solidFill>
                  <a:srgbClr val="C4C403"/>
                </a:solidFill>
              </a:endParaRPr>
            </a:p>
          </p:txBody>
        </p:sp>
      </p:grpSp>
    </p:spTree>
    <p:extLst>
      <p:ext uri="{BB962C8B-B14F-4D97-AF65-F5344CB8AC3E}">
        <p14:creationId xmlns:p14="http://schemas.microsoft.com/office/powerpoint/2010/main" val="3585058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730257"/>
            <a:ext cx="15773400" cy="1857781"/>
          </a:xfrm>
        </p:spPr>
        <p:txBody>
          <a:bodyPr>
            <a:noAutofit/>
          </a:bodyPr>
          <a:lstStyle/>
          <a:p>
            <a:r>
              <a:rPr lang="en-US" sz="8000" b="1" dirty="0" smtClean="0">
                <a:solidFill>
                  <a:srgbClr val="C4C403"/>
                </a:solidFill>
                <a:latin typeface="Helvetica"/>
                <a:cs typeface="Helvetica"/>
              </a:rPr>
              <a:t>Our approach</a:t>
            </a:r>
            <a:endParaRPr lang="en-US" sz="8000" b="1" dirty="0">
              <a:solidFill>
                <a:srgbClr val="C4C403"/>
              </a:solidFill>
              <a:latin typeface="Helvetica"/>
              <a:cs typeface="Helvetica"/>
            </a:endParaRPr>
          </a:p>
        </p:txBody>
      </p:sp>
      <p:pic>
        <p:nvPicPr>
          <p:cNvPr id="4" name="Picture 3"/>
          <p:cNvPicPr>
            <a:picLocks noChangeAspect="1"/>
          </p:cNvPicPr>
          <p:nvPr/>
        </p:nvPicPr>
        <p:blipFill>
          <a:blip r:embed="rId3">
            <a:lum bright="70000" contrast="-70000"/>
          </a:blip>
          <a:stretch>
            <a:fillRect/>
          </a:stretch>
        </p:blipFill>
        <p:spPr>
          <a:xfrm>
            <a:off x="477005" y="7380688"/>
            <a:ext cx="1582165" cy="1582165"/>
          </a:xfrm>
          <a:prstGeom prst="rect">
            <a:avLst/>
          </a:prstGeom>
        </p:spPr>
      </p:pic>
      <p:grpSp>
        <p:nvGrpSpPr>
          <p:cNvPr id="39" name="Group 38"/>
          <p:cNvGrpSpPr/>
          <p:nvPr/>
        </p:nvGrpSpPr>
        <p:grpSpPr>
          <a:xfrm>
            <a:off x="2320118" y="6980525"/>
            <a:ext cx="2372109" cy="2372368"/>
            <a:chOff x="4049356" y="3120542"/>
            <a:chExt cx="2372109" cy="2372368"/>
          </a:xfrm>
        </p:grpSpPr>
        <p:sp>
          <p:nvSpPr>
            <p:cNvPr id="40" name="Rectangle 39"/>
            <p:cNvSpPr/>
            <p:nvPr/>
          </p:nvSpPr>
          <p:spPr>
            <a:xfrm>
              <a:off x="4567349" y="3521896"/>
              <a:ext cx="1336123"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raw</a:t>
              </a:r>
            </a:p>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data</a:t>
              </a:r>
            </a:p>
          </p:txBody>
        </p:sp>
        <p:sp>
          <p:nvSpPr>
            <p:cNvPr id="41" name="Rectangle 40"/>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7" name="Picture 46"/>
          <p:cNvPicPr>
            <a:picLocks noChangeAspect="1"/>
          </p:cNvPicPr>
          <p:nvPr/>
        </p:nvPicPr>
        <p:blipFill>
          <a:blip r:embed="rId4"/>
          <a:stretch>
            <a:fillRect/>
          </a:stretch>
        </p:blipFill>
        <p:spPr>
          <a:xfrm>
            <a:off x="13105645" y="9490922"/>
            <a:ext cx="3150965" cy="1251043"/>
          </a:xfrm>
          <a:prstGeom prst="rect">
            <a:avLst/>
          </a:prstGeom>
        </p:spPr>
      </p:pic>
      <p:cxnSp>
        <p:nvCxnSpPr>
          <p:cNvPr id="50" name="Straight Arrow Connector 49"/>
          <p:cNvCxnSpPr>
            <a:stCxn id="41" idx="3"/>
            <a:endCxn id="83" idx="1"/>
          </p:cNvCxnSpPr>
          <p:nvPr/>
        </p:nvCxnSpPr>
        <p:spPr>
          <a:xfrm>
            <a:off x="4692227" y="8166709"/>
            <a:ext cx="3158493"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69" idx="2"/>
            <a:endCxn id="41" idx="0"/>
          </p:cNvCxnSpPr>
          <p:nvPr/>
        </p:nvCxnSpPr>
        <p:spPr>
          <a:xfrm>
            <a:off x="3506152" y="6298274"/>
            <a:ext cx="21" cy="68225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5"/>
          <a:stretch>
            <a:fillRect/>
          </a:stretch>
        </p:blipFill>
        <p:spPr>
          <a:xfrm>
            <a:off x="13939299" y="10855401"/>
            <a:ext cx="1656530" cy="1102312"/>
          </a:xfrm>
          <a:prstGeom prst="rect">
            <a:avLst/>
          </a:prstGeom>
        </p:spPr>
      </p:pic>
      <p:sp>
        <p:nvSpPr>
          <p:cNvPr id="66" name="TextBox 65"/>
          <p:cNvSpPr txBox="1"/>
          <p:nvPr/>
        </p:nvSpPr>
        <p:spPr>
          <a:xfrm>
            <a:off x="449981" y="3834118"/>
            <a:ext cx="1627218" cy="2677656"/>
          </a:xfrm>
          <a:prstGeom prst="rect">
            <a:avLst/>
          </a:prstGeom>
          <a:noFill/>
        </p:spPr>
        <p:txBody>
          <a:bodyPr wrap="none" rtlCol="0">
            <a:spAutoFit/>
          </a:bodyPr>
          <a:lstStyle/>
          <a:p>
            <a:pPr algn="ctr"/>
            <a:r>
              <a:rPr lang="en-US" sz="2400" dirty="0" smtClean="0"/>
              <a:t>onion</a:t>
            </a:r>
          </a:p>
          <a:p>
            <a:pPr algn="ctr"/>
            <a:r>
              <a:rPr lang="en-US" sz="2400" dirty="0" smtClean="0"/>
              <a:t>building</a:t>
            </a:r>
          </a:p>
          <a:p>
            <a:pPr algn="ctr"/>
            <a:r>
              <a:rPr lang="en-US" sz="2400" dirty="0" smtClean="0"/>
              <a:t>rhino</a:t>
            </a:r>
          </a:p>
          <a:p>
            <a:pPr algn="ctr"/>
            <a:r>
              <a:rPr lang="en-US" sz="2400" dirty="0" err="1" smtClean="0"/>
              <a:t>eiffel</a:t>
            </a:r>
            <a:r>
              <a:rPr lang="en-US" sz="2400" dirty="0" smtClean="0"/>
              <a:t> tower</a:t>
            </a:r>
          </a:p>
          <a:p>
            <a:pPr algn="ctr"/>
            <a:r>
              <a:rPr lang="en-US" sz="2400" dirty="0" err="1" smtClean="0"/>
              <a:t>iphone</a:t>
            </a:r>
            <a:endParaRPr lang="en-US" sz="2400" dirty="0" smtClean="0"/>
          </a:p>
          <a:p>
            <a:pPr algn="ctr"/>
            <a:r>
              <a:rPr lang="en-US" sz="2400" dirty="0" smtClean="0"/>
              <a:t>delta</a:t>
            </a:r>
          </a:p>
          <a:p>
            <a:pPr algn="ctr"/>
            <a:r>
              <a:rPr lang="en-US" sz="2400" dirty="0" smtClean="0"/>
              <a:t>…</a:t>
            </a:r>
          </a:p>
        </p:txBody>
      </p:sp>
      <p:grpSp>
        <p:nvGrpSpPr>
          <p:cNvPr id="67" name="Group 66"/>
          <p:cNvGrpSpPr/>
          <p:nvPr/>
        </p:nvGrpSpPr>
        <p:grpSpPr>
          <a:xfrm>
            <a:off x="2320097" y="3925906"/>
            <a:ext cx="2372109" cy="2372368"/>
            <a:chOff x="4049356" y="3067303"/>
            <a:chExt cx="2372109" cy="2372368"/>
          </a:xfrm>
        </p:grpSpPr>
        <p:sp>
          <p:nvSpPr>
            <p:cNvPr id="68" name="Rectangle 67"/>
            <p:cNvSpPr/>
            <p:nvPr/>
          </p:nvSpPr>
          <p:spPr>
            <a:xfrm>
              <a:off x="4762414" y="3837989"/>
              <a:ext cx="945992"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dirty="0">
                  <a:ln w="12700">
                    <a:noFill/>
                    <a:prstDash val="solid"/>
                  </a:ln>
                  <a:solidFill>
                    <a:srgbClr val="C4C403"/>
                  </a:solidFill>
                  <a:effectLst>
                    <a:outerShdw blurRad="41275" dist="20320" dir="1800000" algn="tl" rotWithShape="0">
                      <a:srgbClr val="000000">
                        <a:alpha val="40000"/>
                      </a:srgbClr>
                    </a:outerShdw>
                  </a:effectLst>
                </a:rPr>
                <a:t>l</a:t>
              </a: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ist</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69" name="Rectangle 68"/>
            <p:cNvSpPr/>
            <p:nvPr/>
          </p:nvSpPr>
          <p:spPr>
            <a:xfrm>
              <a:off x="4049356" y="3067303"/>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7850720" y="6980525"/>
            <a:ext cx="2372109" cy="2372368"/>
            <a:chOff x="4049356" y="3120542"/>
            <a:chExt cx="2372109" cy="2372368"/>
          </a:xfrm>
        </p:grpSpPr>
        <p:sp>
          <p:nvSpPr>
            <p:cNvPr id="82" name="Rectangle 81"/>
            <p:cNvSpPr/>
            <p:nvPr/>
          </p:nvSpPr>
          <p:spPr>
            <a:xfrm>
              <a:off x="4110499" y="3521896"/>
              <a:ext cx="2249835"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location</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boxes</a:t>
              </a:r>
              <a:endPar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endParaRPr>
            </a:p>
          </p:txBody>
        </p:sp>
        <p:sp>
          <p:nvSpPr>
            <p:cNvPr id="83" name="Rectangle 82"/>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9" name="Straight Arrow Connector 88"/>
          <p:cNvCxnSpPr>
            <a:stCxn id="83" idx="3"/>
            <a:endCxn id="96" idx="1"/>
          </p:cNvCxnSpPr>
          <p:nvPr/>
        </p:nvCxnSpPr>
        <p:spPr>
          <a:xfrm>
            <a:off x="10222829" y="8166709"/>
            <a:ext cx="3310893"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13533722" y="6980525"/>
            <a:ext cx="2372109" cy="2372368"/>
            <a:chOff x="4049356" y="3120542"/>
            <a:chExt cx="2372109" cy="2372368"/>
          </a:xfrm>
        </p:grpSpPr>
        <p:sp>
          <p:nvSpPr>
            <p:cNvPr id="95" name="Rectangle 94"/>
            <p:cNvSpPr/>
            <p:nvPr/>
          </p:nvSpPr>
          <p:spPr>
            <a:xfrm>
              <a:off x="4331558" y="3891228"/>
              <a:ext cx="1807706"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model</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96" name="Rectangle 95"/>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7850720" y="3925906"/>
            <a:ext cx="2372109" cy="2372368"/>
            <a:chOff x="4049356" y="3120542"/>
            <a:chExt cx="2372109" cy="2372368"/>
          </a:xfrm>
        </p:grpSpPr>
        <p:sp>
          <p:nvSpPr>
            <p:cNvPr id="43" name="Rectangle 42"/>
            <p:cNvSpPr/>
            <p:nvPr/>
          </p:nvSpPr>
          <p:spPr>
            <a:xfrm>
              <a:off x="4079842" y="3891228"/>
              <a:ext cx="23111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features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44" name="Rectangle 43"/>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9" name="Straight Arrow Connector 48"/>
          <p:cNvCxnSpPr>
            <a:stCxn id="41" idx="3"/>
          </p:cNvCxnSpPr>
          <p:nvPr/>
        </p:nvCxnSpPr>
        <p:spPr>
          <a:xfrm flipV="1">
            <a:off x="4692227" y="5123368"/>
            <a:ext cx="3172501" cy="304334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44" idx="3"/>
            <a:endCxn id="96" idx="1"/>
          </p:cNvCxnSpPr>
          <p:nvPr/>
        </p:nvCxnSpPr>
        <p:spPr>
          <a:xfrm>
            <a:off x="10222829" y="5112090"/>
            <a:ext cx="3310893" cy="3054619"/>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108" name="Group 107"/>
          <p:cNvGrpSpPr/>
          <p:nvPr/>
        </p:nvGrpSpPr>
        <p:grpSpPr>
          <a:xfrm>
            <a:off x="6661072" y="4154274"/>
            <a:ext cx="958428" cy="958428"/>
            <a:chOff x="11405290" y="7045214"/>
            <a:chExt cx="958428" cy="958428"/>
          </a:xfrm>
        </p:grpSpPr>
        <p:sp>
          <p:nvSpPr>
            <p:cNvPr id="109" name="Oval 108"/>
            <p:cNvSpPr/>
            <p:nvPr/>
          </p:nvSpPr>
          <p:spPr>
            <a:xfrm>
              <a:off x="11405290" y="7045214"/>
              <a:ext cx="958428" cy="958428"/>
            </a:xfrm>
            <a:prstGeom prst="ellipse">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4C403"/>
                </a:solidFill>
              </a:endParaRPr>
            </a:p>
          </p:txBody>
        </p:sp>
        <p:sp>
          <p:nvSpPr>
            <p:cNvPr id="110" name="TextBox 109"/>
            <p:cNvSpPr txBox="1"/>
            <p:nvPr/>
          </p:nvSpPr>
          <p:spPr>
            <a:xfrm>
              <a:off x="11692819" y="7188994"/>
              <a:ext cx="418654" cy="646331"/>
            </a:xfrm>
            <a:prstGeom prst="rect">
              <a:avLst/>
            </a:prstGeom>
            <a:noFill/>
          </p:spPr>
          <p:txBody>
            <a:bodyPr wrap="none" rtlCol="0">
              <a:spAutoFit/>
            </a:bodyPr>
            <a:lstStyle/>
            <a:p>
              <a:r>
                <a:rPr lang="en-US" dirty="0" smtClean="0">
                  <a:solidFill>
                    <a:srgbClr val="C4C403"/>
                  </a:solidFill>
                </a:rPr>
                <a:t>1</a:t>
              </a:r>
              <a:endParaRPr lang="en-US" dirty="0">
                <a:solidFill>
                  <a:srgbClr val="C4C403"/>
                </a:solidFill>
              </a:endParaRPr>
            </a:p>
          </p:txBody>
        </p:sp>
      </p:grpSp>
      <p:sp>
        <p:nvSpPr>
          <p:cNvPr id="3" name="Rectangle 2"/>
          <p:cNvSpPr/>
          <p:nvPr/>
        </p:nvSpPr>
        <p:spPr>
          <a:xfrm>
            <a:off x="999084" y="12405846"/>
            <a:ext cx="8718252" cy="646331"/>
          </a:xfrm>
          <a:prstGeom prst="rect">
            <a:avLst/>
          </a:prstGeom>
        </p:spPr>
        <p:txBody>
          <a:bodyPr wrap="none">
            <a:spAutoFit/>
          </a:bodyPr>
          <a:lstStyle/>
          <a:p>
            <a:r>
              <a:rPr lang="en-US" dirty="0"/>
              <a:t>[Chen et al., ICCV’13] [</a:t>
            </a:r>
            <a:r>
              <a:rPr lang="en-US" dirty="0" err="1"/>
              <a:t>Divvala</a:t>
            </a:r>
            <a:r>
              <a:rPr lang="en-US" dirty="0"/>
              <a:t> et al., CVPR’14]</a:t>
            </a:r>
          </a:p>
        </p:txBody>
      </p:sp>
      <p:grpSp>
        <p:nvGrpSpPr>
          <p:cNvPr id="48" name="Group 47"/>
          <p:cNvGrpSpPr/>
          <p:nvPr/>
        </p:nvGrpSpPr>
        <p:grpSpPr>
          <a:xfrm>
            <a:off x="6661072" y="8363196"/>
            <a:ext cx="958428" cy="958428"/>
            <a:chOff x="11405290" y="7045214"/>
            <a:chExt cx="958428" cy="958428"/>
          </a:xfrm>
        </p:grpSpPr>
        <p:sp>
          <p:nvSpPr>
            <p:cNvPr id="51" name="Oval 50"/>
            <p:cNvSpPr/>
            <p:nvPr/>
          </p:nvSpPr>
          <p:spPr>
            <a:xfrm>
              <a:off x="11405290" y="7045214"/>
              <a:ext cx="958428" cy="958428"/>
            </a:xfrm>
            <a:prstGeom prst="ellipse">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4C403"/>
                </a:solidFill>
              </a:endParaRPr>
            </a:p>
          </p:txBody>
        </p:sp>
        <p:sp>
          <p:nvSpPr>
            <p:cNvPr id="52" name="TextBox 51"/>
            <p:cNvSpPr txBox="1"/>
            <p:nvPr/>
          </p:nvSpPr>
          <p:spPr>
            <a:xfrm>
              <a:off x="11692819" y="7188994"/>
              <a:ext cx="418654" cy="646331"/>
            </a:xfrm>
            <a:prstGeom prst="rect">
              <a:avLst/>
            </a:prstGeom>
            <a:noFill/>
          </p:spPr>
          <p:txBody>
            <a:bodyPr wrap="none" rtlCol="0">
              <a:spAutoFit/>
            </a:bodyPr>
            <a:lstStyle/>
            <a:p>
              <a:r>
                <a:rPr lang="en-US" dirty="0">
                  <a:solidFill>
                    <a:srgbClr val="C4C403"/>
                  </a:solidFill>
                </a:rPr>
                <a:t>2</a:t>
              </a:r>
            </a:p>
          </p:txBody>
        </p:sp>
      </p:grpSp>
      <p:cxnSp>
        <p:nvCxnSpPr>
          <p:cNvPr id="53" name="Straight Arrow Connector 52"/>
          <p:cNvCxnSpPr>
            <a:stCxn id="44" idx="2"/>
            <a:endCxn id="83" idx="0"/>
          </p:cNvCxnSpPr>
          <p:nvPr/>
        </p:nvCxnSpPr>
        <p:spPr>
          <a:xfrm>
            <a:off x="9036775" y="6298274"/>
            <a:ext cx="0" cy="68225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5528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0"/>
                                        </p:tgtEl>
                                      </p:cBhvr>
                                    </p:animEffect>
                                    <p:animScale>
                                      <p:cBhvr>
                                        <p:cTn id="7" dur="250" autoRev="1" fill="hold"/>
                                        <p:tgtEl>
                                          <p:spTgt spid="5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89"/>
                                        </p:tgtEl>
                                      </p:cBhvr>
                                    </p:animEffect>
                                    <p:animScale>
                                      <p:cBhvr>
                                        <p:cTn id="10" dur="250" autoRev="1" fill="hold"/>
                                        <p:tgtEl>
                                          <p:spTgt spid="89"/>
                                        </p:tgtEl>
                                      </p:cBhvr>
                                      <p:by x="105000" y="105000"/>
                                    </p:animScale>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730257"/>
            <a:ext cx="15773400" cy="1857781"/>
          </a:xfrm>
        </p:spPr>
        <p:txBody>
          <a:bodyPr>
            <a:noAutofit/>
          </a:bodyPr>
          <a:lstStyle/>
          <a:p>
            <a:r>
              <a:rPr lang="en-US" sz="8000" b="1" dirty="0" smtClean="0">
                <a:solidFill>
                  <a:srgbClr val="C4C403"/>
                </a:solidFill>
                <a:latin typeface="Helvetica"/>
                <a:cs typeface="Helvetica"/>
              </a:rPr>
              <a:t>Detection Pipeline</a:t>
            </a:r>
            <a:endParaRPr lang="en-US" sz="8000" b="1" dirty="0">
              <a:solidFill>
                <a:srgbClr val="C4C403"/>
              </a:solidFill>
              <a:latin typeface="Helvetica"/>
              <a:cs typeface="Helvetica"/>
            </a:endParaRPr>
          </a:p>
        </p:txBody>
      </p:sp>
      <p:pic>
        <p:nvPicPr>
          <p:cNvPr id="4" name="Picture 3"/>
          <p:cNvPicPr>
            <a:picLocks noChangeAspect="1"/>
          </p:cNvPicPr>
          <p:nvPr/>
        </p:nvPicPr>
        <p:blipFill>
          <a:blip r:embed="rId2">
            <a:lum bright="70000" contrast="-70000"/>
          </a:blip>
          <a:stretch>
            <a:fillRect/>
          </a:stretch>
        </p:blipFill>
        <p:spPr>
          <a:xfrm>
            <a:off x="477005" y="7380688"/>
            <a:ext cx="1582165" cy="1582165"/>
          </a:xfrm>
          <a:prstGeom prst="rect">
            <a:avLst/>
          </a:prstGeom>
        </p:spPr>
      </p:pic>
      <p:grpSp>
        <p:nvGrpSpPr>
          <p:cNvPr id="39" name="Group 38"/>
          <p:cNvGrpSpPr/>
          <p:nvPr/>
        </p:nvGrpSpPr>
        <p:grpSpPr>
          <a:xfrm>
            <a:off x="2320118" y="6980525"/>
            <a:ext cx="2372109" cy="2372368"/>
            <a:chOff x="4049356" y="3120542"/>
            <a:chExt cx="2372109" cy="2372368"/>
          </a:xfrm>
        </p:grpSpPr>
        <p:sp>
          <p:nvSpPr>
            <p:cNvPr id="40" name="Rectangle 39"/>
            <p:cNvSpPr/>
            <p:nvPr/>
          </p:nvSpPr>
          <p:spPr>
            <a:xfrm>
              <a:off x="4567349" y="3521896"/>
              <a:ext cx="1336123"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raw</a:t>
              </a:r>
            </a:p>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data</a:t>
              </a:r>
            </a:p>
          </p:txBody>
        </p:sp>
        <p:sp>
          <p:nvSpPr>
            <p:cNvPr id="41" name="Rectangle 40"/>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7" name="Picture 46"/>
          <p:cNvPicPr>
            <a:picLocks noChangeAspect="1"/>
          </p:cNvPicPr>
          <p:nvPr/>
        </p:nvPicPr>
        <p:blipFill>
          <a:blip r:embed="rId3"/>
          <a:stretch>
            <a:fillRect/>
          </a:stretch>
        </p:blipFill>
        <p:spPr>
          <a:xfrm>
            <a:off x="13153567" y="9514885"/>
            <a:ext cx="3150965" cy="1251043"/>
          </a:xfrm>
          <a:prstGeom prst="rect">
            <a:avLst/>
          </a:prstGeom>
        </p:spPr>
      </p:pic>
      <p:cxnSp>
        <p:nvCxnSpPr>
          <p:cNvPr id="50" name="Straight Arrow Connector 49"/>
          <p:cNvCxnSpPr>
            <a:stCxn id="41" idx="3"/>
            <a:endCxn id="83" idx="1"/>
          </p:cNvCxnSpPr>
          <p:nvPr/>
        </p:nvCxnSpPr>
        <p:spPr>
          <a:xfrm>
            <a:off x="4692227" y="8166709"/>
            <a:ext cx="3158493"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69" idx="2"/>
            <a:endCxn id="41" idx="0"/>
          </p:cNvCxnSpPr>
          <p:nvPr/>
        </p:nvCxnSpPr>
        <p:spPr>
          <a:xfrm>
            <a:off x="3506152" y="6298274"/>
            <a:ext cx="21" cy="68225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37994" y="3834118"/>
            <a:ext cx="1051189" cy="2677656"/>
          </a:xfrm>
          <a:prstGeom prst="rect">
            <a:avLst/>
          </a:prstGeom>
          <a:noFill/>
        </p:spPr>
        <p:txBody>
          <a:bodyPr wrap="none" rtlCol="0">
            <a:spAutoFit/>
          </a:bodyPr>
          <a:lstStyle/>
          <a:p>
            <a:pPr algn="ctr"/>
            <a:r>
              <a:rPr lang="en-US" sz="2400" dirty="0"/>
              <a:t>car</a:t>
            </a:r>
          </a:p>
          <a:p>
            <a:pPr algn="ctr"/>
            <a:r>
              <a:rPr lang="en-US" sz="2400" dirty="0"/>
              <a:t>chair</a:t>
            </a:r>
          </a:p>
          <a:p>
            <a:pPr algn="ctr"/>
            <a:r>
              <a:rPr lang="en-US" sz="2400" dirty="0"/>
              <a:t>table</a:t>
            </a:r>
          </a:p>
          <a:p>
            <a:pPr algn="ctr"/>
            <a:r>
              <a:rPr lang="en-US" sz="2400" dirty="0"/>
              <a:t>bike</a:t>
            </a:r>
          </a:p>
          <a:p>
            <a:pPr algn="ctr"/>
            <a:r>
              <a:rPr lang="en-US" sz="2400" dirty="0"/>
              <a:t>horse</a:t>
            </a:r>
          </a:p>
          <a:p>
            <a:pPr algn="ctr"/>
            <a:r>
              <a:rPr lang="en-US" sz="2400" dirty="0"/>
              <a:t>person</a:t>
            </a:r>
          </a:p>
          <a:p>
            <a:pPr algn="ctr"/>
            <a:r>
              <a:rPr lang="en-US" sz="2400" dirty="0" smtClean="0"/>
              <a:t>…</a:t>
            </a:r>
            <a:endParaRPr lang="en-US" sz="2400" dirty="0"/>
          </a:p>
        </p:txBody>
      </p:sp>
      <p:grpSp>
        <p:nvGrpSpPr>
          <p:cNvPr id="67" name="Group 66"/>
          <p:cNvGrpSpPr/>
          <p:nvPr/>
        </p:nvGrpSpPr>
        <p:grpSpPr>
          <a:xfrm>
            <a:off x="2320097" y="3925906"/>
            <a:ext cx="2372109" cy="2372368"/>
            <a:chOff x="4049356" y="3067303"/>
            <a:chExt cx="2372109" cy="2372368"/>
          </a:xfrm>
        </p:grpSpPr>
        <p:sp>
          <p:nvSpPr>
            <p:cNvPr id="68" name="Rectangle 67"/>
            <p:cNvSpPr/>
            <p:nvPr/>
          </p:nvSpPr>
          <p:spPr>
            <a:xfrm>
              <a:off x="4762414" y="3837989"/>
              <a:ext cx="945992"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dirty="0">
                  <a:ln w="12700">
                    <a:noFill/>
                    <a:prstDash val="solid"/>
                  </a:ln>
                  <a:solidFill>
                    <a:srgbClr val="C4C403"/>
                  </a:solidFill>
                  <a:effectLst>
                    <a:outerShdw blurRad="41275" dist="20320" dir="1800000" algn="tl" rotWithShape="0">
                      <a:srgbClr val="000000">
                        <a:alpha val="40000"/>
                      </a:srgbClr>
                    </a:outerShdw>
                  </a:effectLst>
                </a:rPr>
                <a:t>l</a:t>
              </a: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ist</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69" name="Rectangle 68"/>
            <p:cNvSpPr/>
            <p:nvPr/>
          </p:nvSpPr>
          <p:spPr>
            <a:xfrm>
              <a:off x="4049356" y="3067303"/>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4"/>
          <a:stretch>
            <a:fillRect/>
          </a:stretch>
        </p:blipFill>
        <p:spPr>
          <a:xfrm>
            <a:off x="7758151" y="10324113"/>
            <a:ext cx="2509323" cy="712012"/>
          </a:xfrm>
          <a:prstGeom prst="rect">
            <a:avLst/>
          </a:prstGeom>
          <a:ln>
            <a:noFill/>
          </a:ln>
          <a:effectLst>
            <a:outerShdw blurRad="292100" dist="139700" dir="2700000" algn="tl" rotWithShape="0">
              <a:srgbClr val="333333">
                <a:alpha val="65000"/>
              </a:srgbClr>
            </a:outerShdw>
          </a:effectLst>
        </p:spPr>
      </p:pic>
      <p:grpSp>
        <p:nvGrpSpPr>
          <p:cNvPr id="25" name="Group 24"/>
          <p:cNvGrpSpPr/>
          <p:nvPr/>
        </p:nvGrpSpPr>
        <p:grpSpPr>
          <a:xfrm>
            <a:off x="8003472" y="9533253"/>
            <a:ext cx="2018683" cy="705546"/>
            <a:chOff x="3052884" y="1049215"/>
            <a:chExt cx="4469423" cy="1562100"/>
          </a:xfrm>
        </p:grpSpPr>
        <p:sp>
          <p:nvSpPr>
            <p:cNvPr id="26" name="Rectangle 25"/>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stretch>
              <a:fillRect/>
            </a:stretch>
          </p:blipFill>
          <p:spPr>
            <a:xfrm>
              <a:off x="3052884" y="1049215"/>
              <a:ext cx="4445000" cy="1562100"/>
            </a:xfrm>
            <a:prstGeom prst="rect">
              <a:avLst/>
            </a:prstGeom>
          </p:spPr>
        </p:pic>
      </p:grpSp>
      <p:grpSp>
        <p:nvGrpSpPr>
          <p:cNvPr id="81" name="Group 80"/>
          <p:cNvGrpSpPr/>
          <p:nvPr/>
        </p:nvGrpSpPr>
        <p:grpSpPr>
          <a:xfrm>
            <a:off x="7850720" y="6980525"/>
            <a:ext cx="2372109" cy="2372368"/>
            <a:chOff x="4049356" y="3120542"/>
            <a:chExt cx="2372109" cy="2372368"/>
          </a:xfrm>
        </p:grpSpPr>
        <p:sp>
          <p:nvSpPr>
            <p:cNvPr id="82" name="Rectangle 81"/>
            <p:cNvSpPr/>
            <p:nvPr/>
          </p:nvSpPr>
          <p:spPr>
            <a:xfrm>
              <a:off x="4110499" y="3521896"/>
              <a:ext cx="2249835"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location</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boxes</a:t>
              </a:r>
              <a:endPar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endParaRPr>
            </a:p>
          </p:txBody>
        </p:sp>
        <p:sp>
          <p:nvSpPr>
            <p:cNvPr id="83" name="Rectangle 82"/>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9" name="Straight Arrow Connector 88"/>
          <p:cNvCxnSpPr>
            <a:stCxn id="83" idx="3"/>
            <a:endCxn id="96" idx="1"/>
          </p:cNvCxnSpPr>
          <p:nvPr/>
        </p:nvCxnSpPr>
        <p:spPr>
          <a:xfrm>
            <a:off x="10222829" y="8166709"/>
            <a:ext cx="3310893"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13533722" y="6980525"/>
            <a:ext cx="2372109" cy="2372368"/>
            <a:chOff x="4049356" y="3120542"/>
            <a:chExt cx="2372109" cy="2372368"/>
          </a:xfrm>
        </p:grpSpPr>
        <p:sp>
          <p:nvSpPr>
            <p:cNvPr id="95" name="Rectangle 94"/>
            <p:cNvSpPr/>
            <p:nvPr/>
          </p:nvSpPr>
          <p:spPr>
            <a:xfrm>
              <a:off x="4331558" y="3891228"/>
              <a:ext cx="1807706"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model</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96" name="Rectangle 95"/>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692227" y="2890204"/>
            <a:ext cx="11415181" cy="5276505"/>
            <a:chOff x="4692227" y="2890204"/>
            <a:chExt cx="11415181" cy="5276505"/>
          </a:xfrm>
        </p:grpSpPr>
        <p:pic>
          <p:nvPicPr>
            <p:cNvPr id="24" name="Picture 1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7726878" y="3067626"/>
              <a:ext cx="2591794" cy="68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13533722" y="3937184"/>
              <a:ext cx="2372109" cy="2372368"/>
              <a:chOff x="4049356" y="3120542"/>
              <a:chExt cx="2372109" cy="2372368"/>
            </a:xfrm>
          </p:grpSpPr>
          <p:sp>
            <p:nvSpPr>
              <p:cNvPr id="43" name="Rectangle 42"/>
              <p:cNvSpPr/>
              <p:nvPr/>
            </p:nvSpPr>
            <p:spPr>
              <a:xfrm>
                <a:off x="4079842" y="3891228"/>
                <a:ext cx="23111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features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44" name="Rectangle 43"/>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9" name="Straight Arrow Connector 48"/>
            <p:cNvCxnSpPr>
              <a:stCxn id="41" idx="3"/>
              <a:endCxn id="75" idx="1"/>
            </p:cNvCxnSpPr>
            <p:nvPr/>
          </p:nvCxnSpPr>
          <p:spPr>
            <a:xfrm flipV="1">
              <a:off x="4692227" y="5123368"/>
              <a:ext cx="3172501" cy="3043341"/>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7864728" y="3937184"/>
              <a:ext cx="2372109" cy="2372368"/>
              <a:chOff x="4049356" y="3120542"/>
              <a:chExt cx="2372109" cy="2372368"/>
            </a:xfrm>
          </p:grpSpPr>
          <p:sp>
            <p:nvSpPr>
              <p:cNvPr id="74" name="Rectangle 73"/>
              <p:cNvSpPr/>
              <p:nvPr/>
            </p:nvSpPr>
            <p:spPr>
              <a:xfrm>
                <a:off x="4364324" y="3521896"/>
                <a:ext cx="1742184"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image</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labels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75" name="Rectangle 74"/>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6" name="Straight Arrow Connector 85"/>
            <p:cNvCxnSpPr>
              <a:stCxn id="75" idx="3"/>
              <a:endCxn id="44" idx="1"/>
            </p:cNvCxnSpPr>
            <p:nvPr/>
          </p:nvCxnSpPr>
          <p:spPr>
            <a:xfrm>
              <a:off x="10236837" y="5123368"/>
              <a:ext cx="3296885" cy="0"/>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44" idx="2"/>
              <a:endCxn id="96" idx="0"/>
            </p:cNvCxnSpPr>
            <p:nvPr/>
          </p:nvCxnSpPr>
          <p:spPr>
            <a:xfrm>
              <a:off x="14719777" y="6309552"/>
              <a:ext cx="0" cy="670973"/>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pic>
          <p:nvPicPr>
            <p:cNvPr id="103" name="Picture 102"/>
            <p:cNvPicPr>
              <a:picLocks noChangeAspect="1"/>
            </p:cNvPicPr>
            <p:nvPr/>
          </p:nvPicPr>
          <p:blipFill>
            <a:blip r:embed="rId8"/>
            <a:stretch>
              <a:fillRect/>
            </a:stretch>
          </p:blipFill>
          <p:spPr>
            <a:xfrm>
              <a:off x="13318921" y="2890204"/>
              <a:ext cx="2788487" cy="872036"/>
            </a:xfrm>
            <a:prstGeom prst="rect">
              <a:avLst/>
            </a:prstGeom>
          </p:spPr>
        </p:pic>
      </p:grpSp>
      <p:pic>
        <p:nvPicPr>
          <p:cNvPr id="2" name="Picture 1"/>
          <p:cNvPicPr>
            <a:picLocks noChangeAspect="1"/>
          </p:cNvPicPr>
          <p:nvPr/>
        </p:nvPicPr>
        <p:blipFill rotWithShape="1">
          <a:blip r:embed="rId9"/>
          <a:srcRect l="31566" t="31014" r="31015" b="34394"/>
          <a:stretch/>
        </p:blipFill>
        <p:spPr>
          <a:xfrm>
            <a:off x="5271353" y="7075183"/>
            <a:ext cx="2008834" cy="928553"/>
          </a:xfrm>
          <a:prstGeom prst="rect">
            <a:avLst/>
          </a:prstGeom>
        </p:spPr>
      </p:pic>
      <p:grpSp>
        <p:nvGrpSpPr>
          <p:cNvPr id="107" name="Group 106"/>
          <p:cNvGrpSpPr/>
          <p:nvPr/>
        </p:nvGrpSpPr>
        <p:grpSpPr>
          <a:xfrm>
            <a:off x="6661072" y="8363196"/>
            <a:ext cx="958428" cy="958428"/>
            <a:chOff x="11405290" y="7045214"/>
            <a:chExt cx="958428" cy="958428"/>
          </a:xfrm>
        </p:grpSpPr>
        <p:sp>
          <p:nvSpPr>
            <p:cNvPr id="105" name="Oval 104"/>
            <p:cNvSpPr/>
            <p:nvPr/>
          </p:nvSpPr>
          <p:spPr>
            <a:xfrm>
              <a:off x="11405290" y="7045214"/>
              <a:ext cx="958428" cy="958428"/>
            </a:xfrm>
            <a:prstGeom prst="ellipse">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4C403"/>
                </a:solidFill>
              </a:endParaRPr>
            </a:p>
          </p:txBody>
        </p:sp>
        <p:sp>
          <p:nvSpPr>
            <p:cNvPr id="106" name="TextBox 105"/>
            <p:cNvSpPr txBox="1"/>
            <p:nvPr/>
          </p:nvSpPr>
          <p:spPr>
            <a:xfrm>
              <a:off x="11692819" y="7188994"/>
              <a:ext cx="418654" cy="646331"/>
            </a:xfrm>
            <a:prstGeom prst="rect">
              <a:avLst/>
            </a:prstGeom>
            <a:noFill/>
          </p:spPr>
          <p:txBody>
            <a:bodyPr wrap="none" rtlCol="0">
              <a:spAutoFit/>
            </a:bodyPr>
            <a:lstStyle/>
            <a:p>
              <a:r>
                <a:rPr lang="en-US" dirty="0">
                  <a:solidFill>
                    <a:srgbClr val="C4C403"/>
                  </a:solidFill>
                </a:rPr>
                <a:t>2</a:t>
              </a:r>
            </a:p>
          </p:txBody>
        </p:sp>
      </p:grpSp>
      <p:grpSp>
        <p:nvGrpSpPr>
          <p:cNvPr id="108" name="Group 107"/>
          <p:cNvGrpSpPr/>
          <p:nvPr/>
        </p:nvGrpSpPr>
        <p:grpSpPr>
          <a:xfrm>
            <a:off x="16062307" y="4633540"/>
            <a:ext cx="958428" cy="958428"/>
            <a:chOff x="11405290" y="7045214"/>
            <a:chExt cx="958428" cy="958428"/>
          </a:xfrm>
        </p:grpSpPr>
        <p:sp>
          <p:nvSpPr>
            <p:cNvPr id="109" name="Oval 108"/>
            <p:cNvSpPr/>
            <p:nvPr/>
          </p:nvSpPr>
          <p:spPr>
            <a:xfrm>
              <a:off x="11405290" y="7045214"/>
              <a:ext cx="958428" cy="958428"/>
            </a:xfrm>
            <a:prstGeom prst="ellipse">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4C403"/>
                </a:solidFill>
              </a:endParaRPr>
            </a:p>
          </p:txBody>
        </p:sp>
        <p:sp>
          <p:nvSpPr>
            <p:cNvPr id="110" name="TextBox 109"/>
            <p:cNvSpPr txBox="1"/>
            <p:nvPr/>
          </p:nvSpPr>
          <p:spPr>
            <a:xfrm>
              <a:off x="11692819" y="7188994"/>
              <a:ext cx="418654" cy="646331"/>
            </a:xfrm>
            <a:prstGeom prst="rect">
              <a:avLst/>
            </a:prstGeom>
            <a:noFill/>
          </p:spPr>
          <p:txBody>
            <a:bodyPr wrap="none" rtlCol="0">
              <a:spAutoFit/>
            </a:bodyPr>
            <a:lstStyle/>
            <a:p>
              <a:r>
                <a:rPr lang="en-US" dirty="0" smtClean="0">
                  <a:solidFill>
                    <a:srgbClr val="C4C403"/>
                  </a:solidFill>
                </a:rPr>
                <a:t>1</a:t>
              </a:r>
              <a:endParaRPr lang="en-US" dirty="0">
                <a:solidFill>
                  <a:srgbClr val="C4C403"/>
                </a:solidFill>
              </a:endParaRPr>
            </a:p>
          </p:txBody>
        </p:sp>
      </p:grpSp>
      <p:sp>
        <p:nvSpPr>
          <p:cNvPr id="112" name="TextBox 111"/>
          <p:cNvSpPr txBox="1"/>
          <p:nvPr/>
        </p:nvSpPr>
        <p:spPr>
          <a:xfrm>
            <a:off x="670900" y="12676585"/>
            <a:ext cx="9662321" cy="646331"/>
          </a:xfrm>
          <a:prstGeom prst="rect">
            <a:avLst/>
          </a:prstGeom>
          <a:noFill/>
        </p:spPr>
        <p:txBody>
          <a:bodyPr wrap="none" rtlCol="0">
            <a:spAutoFit/>
          </a:bodyPr>
          <a:lstStyle/>
          <a:p>
            <a:r>
              <a:rPr lang="en-US" dirty="0" smtClean="0"/>
              <a:t>[Hoffman et al., NIPS’14] [Hoffman et al., CVPR’15]</a:t>
            </a:r>
            <a:endParaRPr lang="en-US" dirty="0"/>
          </a:p>
        </p:txBody>
      </p:sp>
      <p:cxnSp>
        <p:nvCxnSpPr>
          <p:cNvPr id="113" name="Straight Arrow Connector 112"/>
          <p:cNvCxnSpPr>
            <a:stCxn id="75" idx="3"/>
            <a:endCxn id="96" idx="1"/>
          </p:cNvCxnSpPr>
          <p:nvPr/>
        </p:nvCxnSpPr>
        <p:spPr>
          <a:xfrm>
            <a:off x="10236837" y="5123368"/>
            <a:ext cx="3296885" cy="3043341"/>
          </a:xfrm>
          <a:prstGeom prst="straightConnector1">
            <a:avLst/>
          </a:prstGeom>
          <a:ln w="38100" cmpd="sng">
            <a:solidFill>
              <a:srgbClr val="C4C403"/>
            </a:solidFill>
            <a:prstDash val="dashDot"/>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876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2" grpId="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1981200" y="1930400"/>
            <a:ext cx="2971800" cy="4343400"/>
            <a:chOff x="13436600" y="2184400"/>
            <a:chExt cx="1473200" cy="2209800"/>
          </a:xfrm>
        </p:grpSpPr>
        <p:pic>
          <p:nvPicPr>
            <p:cNvPr id="5" name="Picture 4"/>
            <p:cNvPicPr>
              <a:picLocks noChangeAspect="1"/>
            </p:cNvPicPr>
            <p:nvPr/>
          </p:nvPicPr>
          <p:blipFill>
            <a:blip r:embed="rId2"/>
            <a:stretch>
              <a:fillRect/>
            </a:stretch>
          </p:blipFill>
          <p:spPr>
            <a:xfrm>
              <a:off x="13436600" y="2184400"/>
              <a:ext cx="1473200" cy="2209800"/>
            </a:xfrm>
            <a:prstGeom prst="rect">
              <a:avLst/>
            </a:prstGeom>
          </p:spPr>
        </p:pic>
        <p:sp>
          <p:nvSpPr>
            <p:cNvPr id="6" name="Rectangle 5"/>
            <p:cNvSpPr/>
            <p:nvPr/>
          </p:nvSpPr>
          <p:spPr>
            <a:xfrm>
              <a:off x="13690600" y="2616200"/>
              <a:ext cx="965200" cy="157480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006600" y="6883400"/>
            <a:ext cx="2971800" cy="4343400"/>
            <a:chOff x="-2235200" y="2895600"/>
            <a:chExt cx="2971800" cy="4343400"/>
          </a:xfrm>
        </p:grpSpPr>
        <p:pic>
          <p:nvPicPr>
            <p:cNvPr id="8" name="Picture 7"/>
            <p:cNvPicPr>
              <a:picLocks noChangeAspect="1"/>
            </p:cNvPicPr>
            <p:nvPr/>
          </p:nvPicPr>
          <p:blipFill>
            <a:blip r:embed="rId2"/>
            <a:stretch>
              <a:fillRect/>
            </a:stretch>
          </p:blipFill>
          <p:spPr>
            <a:xfrm>
              <a:off x="-2235200" y="2895600"/>
              <a:ext cx="2971800" cy="4343400"/>
            </a:xfrm>
            <a:prstGeom prst="rect">
              <a:avLst/>
            </a:prstGeom>
          </p:spPr>
        </p:pic>
        <p:sp>
          <p:nvSpPr>
            <p:cNvPr id="9" name="Rectangle 8"/>
            <p:cNvSpPr/>
            <p:nvPr/>
          </p:nvSpPr>
          <p:spPr>
            <a:xfrm>
              <a:off x="-1722821" y="3744310"/>
              <a:ext cx="1947041" cy="3095297"/>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886201"/>
              <a:ext cx="1672020" cy="2286000"/>
            </a:xfrm>
            <a:prstGeom prst="rect">
              <a:avLst/>
            </a:prstGeom>
            <a:no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8555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1: Directly from Source</a:t>
            </a:r>
            <a:endParaRPr lang="en-US" sz="8000" b="1" dirty="0">
              <a:solidFill>
                <a:srgbClr val="C4C403"/>
              </a:solidFill>
              <a:latin typeface="Helvetica"/>
              <a:cs typeface="Helvetica"/>
            </a:endParaRPr>
          </a:p>
        </p:txBody>
      </p:sp>
      <p:graphicFrame>
        <p:nvGraphicFramePr>
          <p:cNvPr id="93" name="Table 92"/>
          <p:cNvGraphicFramePr>
            <a:graphicFrameLocks noGrp="1"/>
          </p:cNvGraphicFramePr>
          <p:nvPr>
            <p:extLst>
              <p:ext uri="{D42A27DB-BD31-4B8C-83A1-F6EECF244321}">
                <p14:modId xmlns:p14="http://schemas.microsoft.com/office/powerpoint/2010/main" val="1622790887"/>
              </p:ext>
            </p:extLst>
          </p:nvPr>
        </p:nvGraphicFramePr>
        <p:xfrm>
          <a:off x="5029200" y="9788893"/>
          <a:ext cx="8229600" cy="1574547"/>
        </p:xfrm>
        <a:graphic>
          <a:graphicData uri="http://schemas.openxmlformats.org/drawingml/2006/table">
            <a:tbl>
              <a:tblPr firstRow="1" bandRow="1">
                <a:tableStyleId>{5C22544A-7EE6-4342-B048-85BDC9FD1C3A}</a:tableStyleId>
              </a:tblPr>
              <a:tblGrid>
                <a:gridCol w="2743200"/>
                <a:gridCol w="2743200"/>
                <a:gridCol w="2743200"/>
              </a:tblGrid>
              <a:tr h="575320">
                <a:tc>
                  <a:txBody>
                    <a:bodyPr/>
                    <a:lstStyle/>
                    <a:p>
                      <a:pPr algn="ctr"/>
                      <a:r>
                        <a:rPr lang="en-US" sz="4400" dirty="0" err="1" smtClean="0"/>
                        <a:t>ImageNet</a:t>
                      </a:r>
                      <a:endParaRPr lang="en-US" sz="4400" dirty="0"/>
                    </a:p>
                  </a:txBody>
                  <a:tcPr marL="112998" marR="112998" marT="56499" marB="56499">
                    <a:solidFill>
                      <a:srgbClr val="FF6600"/>
                    </a:solidFill>
                  </a:tcPr>
                </a:tc>
                <a:tc>
                  <a:txBody>
                    <a:bodyPr/>
                    <a:lstStyle/>
                    <a:p>
                      <a:pPr algn="ctr"/>
                      <a:r>
                        <a:rPr lang="en-US" sz="4400" dirty="0" smtClean="0"/>
                        <a:t>Scratch</a:t>
                      </a:r>
                      <a:endParaRPr lang="en-US" sz="4400" dirty="0"/>
                    </a:p>
                  </a:txBody>
                  <a:tcPr marL="112998" marR="112998" marT="56499" marB="56499">
                    <a:solidFill>
                      <a:srgbClr val="FF6600"/>
                    </a:solidFill>
                  </a:tcPr>
                </a:tc>
                <a:tc>
                  <a:txBody>
                    <a:bodyPr/>
                    <a:lstStyle/>
                    <a:p>
                      <a:pPr algn="ctr"/>
                      <a:r>
                        <a:rPr lang="en-US" sz="4400" dirty="0" err="1" smtClean="0">
                          <a:solidFill>
                            <a:srgbClr val="C4C403"/>
                          </a:solidFill>
                        </a:rPr>
                        <a:t>FlickrS</a:t>
                      </a:r>
                      <a:endParaRPr lang="en-US" sz="4400" dirty="0">
                        <a:solidFill>
                          <a:srgbClr val="C4C403"/>
                        </a:solidFill>
                      </a:endParaRPr>
                    </a:p>
                  </a:txBody>
                  <a:tcPr marL="112998" marR="112998" marT="56499" marB="56499">
                    <a:solidFill>
                      <a:srgbClr val="FF6600"/>
                    </a:solidFill>
                  </a:tcPr>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40.7</a:t>
                      </a:r>
                      <a:endParaRPr lang="en-US" sz="4400" dirty="0"/>
                    </a:p>
                  </a:txBody>
                  <a:tcPr marL="112998" marR="112998" marT="56499" marB="56499"/>
                </a:tc>
                <a:tc>
                  <a:txBody>
                    <a:bodyPr/>
                    <a:lstStyle/>
                    <a:p>
                      <a:pPr algn="ctr"/>
                      <a:r>
                        <a:rPr lang="en-US" sz="4400" dirty="0" smtClean="0">
                          <a:solidFill>
                            <a:srgbClr val="FF0000"/>
                          </a:solidFill>
                        </a:rPr>
                        <a:t>38.1</a:t>
                      </a:r>
                      <a:endParaRPr lang="en-US" sz="4400" dirty="0">
                        <a:solidFill>
                          <a:srgbClr val="FF0000"/>
                        </a:solidFill>
                      </a:endParaRPr>
                    </a:p>
                  </a:txBody>
                  <a:tcPr marL="112998" marR="112998" marT="56499" marB="56499"/>
                </a:tc>
              </a:tr>
            </a:tbl>
          </a:graphicData>
        </a:graphic>
      </p:graphicFrame>
      <p:grpSp>
        <p:nvGrpSpPr>
          <p:cNvPr id="94" name="Group 93"/>
          <p:cNvGrpSpPr/>
          <p:nvPr/>
        </p:nvGrpSpPr>
        <p:grpSpPr>
          <a:xfrm>
            <a:off x="430488" y="3886299"/>
            <a:ext cx="2333824" cy="815690"/>
            <a:chOff x="3052884" y="1049215"/>
            <a:chExt cx="4469423" cy="1562100"/>
          </a:xfrm>
        </p:grpSpPr>
        <p:sp>
          <p:nvSpPr>
            <p:cNvPr id="95" name="Rectangle 94"/>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3"/>
            <a:stretch>
              <a:fillRect/>
            </a:stretch>
          </p:blipFill>
          <p:spPr>
            <a:xfrm>
              <a:off x="3052884" y="1049215"/>
              <a:ext cx="4445000" cy="1562100"/>
            </a:xfrm>
            <a:prstGeom prst="rect">
              <a:avLst/>
            </a:prstGeom>
          </p:spPr>
        </p:pic>
      </p:grpSp>
      <p:grpSp>
        <p:nvGrpSpPr>
          <p:cNvPr id="113" name="Group 112"/>
          <p:cNvGrpSpPr/>
          <p:nvPr/>
        </p:nvGrpSpPr>
        <p:grpSpPr>
          <a:xfrm>
            <a:off x="2924287" y="4762778"/>
            <a:ext cx="13701095" cy="2110221"/>
            <a:chOff x="2924287" y="4762778"/>
            <a:chExt cx="13701095" cy="2110221"/>
          </a:xfrm>
        </p:grpSpPr>
        <p:grpSp>
          <p:nvGrpSpPr>
            <p:cNvPr id="6" name="组合 16"/>
            <p:cNvGrpSpPr>
              <a:grpSpLocks noChangeAspect="1"/>
            </p:cNvGrpSpPr>
            <p:nvPr/>
          </p:nvGrpSpPr>
          <p:grpSpPr>
            <a:xfrm>
              <a:off x="2924287" y="4812048"/>
              <a:ext cx="3038416" cy="2011680"/>
              <a:chOff x="1147113" y="3427680"/>
              <a:chExt cx="1843458" cy="1220520"/>
            </a:xfrm>
          </p:grpSpPr>
          <p:pic>
            <p:nvPicPr>
              <p:cNvPr id="7" name="Picture 36" descr="https://c1.staticflickr.com/5/4118/4902394649_956d9006a8_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7113" y="3427680"/>
                <a:ext cx="914400" cy="62579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 name="Picture 38" descr="https://c1.staticflickr.com/5/4107/5093737688_2dfa8f0e7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6171" y="3427680"/>
                <a:ext cx="914400" cy="60721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 name="Picture 32" descr="https://c1.staticflickr.com/5/4106/4832796059_354b538c3a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805" y="3913822"/>
                <a:ext cx="914400" cy="73437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 name="Picture 30" descr="https://c1.staticflickr.com/5/4146/5076017115_d19f22919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7113" y="4039209"/>
                <a:ext cx="914400" cy="6089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65" name="组合 18"/>
            <p:cNvGrpSpPr>
              <a:grpSpLocks noChangeAspect="1"/>
            </p:cNvGrpSpPr>
            <p:nvPr/>
          </p:nvGrpSpPr>
          <p:grpSpPr>
            <a:xfrm>
              <a:off x="13597647" y="4812048"/>
              <a:ext cx="3027735" cy="2011680"/>
              <a:chOff x="11277600" y="3505200"/>
              <a:chExt cx="1836978" cy="1220520"/>
            </a:xfrm>
          </p:grpSpPr>
          <p:grpSp>
            <p:nvGrpSpPr>
              <p:cNvPr id="66" name="组合 130"/>
              <p:cNvGrpSpPr/>
              <p:nvPr/>
            </p:nvGrpSpPr>
            <p:grpSpPr>
              <a:xfrm>
                <a:off x="11277600" y="3505200"/>
                <a:ext cx="1836978" cy="1220520"/>
                <a:chOff x="1147113" y="3427680"/>
                <a:chExt cx="1836978" cy="1220520"/>
              </a:xfrm>
            </p:grpSpPr>
            <p:pic>
              <p:nvPicPr>
                <p:cNvPr id="71" name="Picture 36" descr="https://c1.staticflickr.com/5/4118/4902394649_956d9006a8_z.jp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113" y="3427680"/>
                  <a:ext cx="914400" cy="62579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2" name="Picture 38" descr="https://c1.staticflickr.com/5/4107/5093737688_2dfa8f0e7e_b.jp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9691" y="3427680"/>
                  <a:ext cx="914400" cy="60721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3" name="Picture 32" descr="https://c1.staticflickr.com/5/4106/4832796059_354b538c3a_z.jp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8325" y="3913822"/>
                  <a:ext cx="914400" cy="73437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4" name="Picture 30" descr="https://c1.staticflickr.com/5/4146/5076017115_d19f229192.jp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113" y="4039209"/>
                  <a:ext cx="914400" cy="6089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sp>
            <p:nvSpPr>
              <p:cNvPr id="67" name="文本框 139"/>
              <p:cNvSpPr txBox="1"/>
              <p:nvPr/>
            </p:nvSpPr>
            <p:spPr>
              <a:xfrm>
                <a:off x="11490373" y="4287532"/>
                <a:ext cx="488855" cy="226551"/>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68" name="文本框 140"/>
              <p:cNvSpPr txBox="1"/>
              <p:nvPr/>
            </p:nvSpPr>
            <p:spPr>
              <a:xfrm>
                <a:off x="12425465" y="4248296"/>
                <a:ext cx="488855" cy="226551"/>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69" name="文本框 142"/>
              <p:cNvSpPr txBox="1"/>
              <p:nvPr/>
            </p:nvSpPr>
            <p:spPr>
              <a:xfrm>
                <a:off x="12343939" y="3632956"/>
                <a:ext cx="651910" cy="226551"/>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0" name="文本框 143"/>
              <p:cNvSpPr txBox="1"/>
              <p:nvPr/>
            </p:nvSpPr>
            <p:spPr>
              <a:xfrm>
                <a:off x="11578317" y="3668001"/>
                <a:ext cx="312968" cy="226551"/>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grpSp>
          <p:nvGrpSpPr>
            <p:cNvPr id="98" name="Group 97"/>
            <p:cNvGrpSpPr/>
            <p:nvPr/>
          </p:nvGrpSpPr>
          <p:grpSpPr>
            <a:xfrm>
              <a:off x="6168652" y="4762778"/>
              <a:ext cx="7336315" cy="2110221"/>
              <a:chOff x="6168652" y="6814268"/>
              <a:chExt cx="7336315" cy="2110221"/>
            </a:xfrm>
          </p:grpSpPr>
          <p:sp>
            <p:nvSpPr>
              <p:cNvPr id="99"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0" name="Cube 99"/>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1" name="Cube 100"/>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2" name="Cube 101"/>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3" name="Cube 102"/>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4" name="Cube 103"/>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5" name="Parallelogram 104"/>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06" name="Straight Arrow Connector 105"/>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09" name="Group 108"/>
          <p:cNvGrpSpPr>
            <a:grpSpLocks noChangeAspect="1"/>
          </p:cNvGrpSpPr>
          <p:nvPr/>
        </p:nvGrpSpPr>
        <p:grpSpPr>
          <a:xfrm>
            <a:off x="473879" y="5159163"/>
            <a:ext cx="2137699" cy="1317451"/>
            <a:chOff x="1605342" y="7524500"/>
            <a:chExt cx="2704324" cy="1666659"/>
          </a:xfrm>
        </p:grpSpPr>
        <p:pic>
          <p:nvPicPr>
            <p:cNvPr id="110" name="Picture 109"/>
            <p:cNvPicPr>
              <a:picLocks noChangeAspect="1"/>
            </p:cNvPicPr>
            <p:nvPr/>
          </p:nvPicPr>
          <p:blipFill>
            <a:blip r:embed="rId8"/>
            <a:stretch>
              <a:fillRect/>
            </a:stretch>
          </p:blipFill>
          <p:spPr>
            <a:xfrm>
              <a:off x="1605342" y="7524500"/>
              <a:ext cx="2704324" cy="819748"/>
            </a:xfrm>
            <a:prstGeom prst="rect">
              <a:avLst/>
            </a:prstGeom>
          </p:spPr>
        </p:pic>
        <p:sp>
          <p:nvSpPr>
            <p:cNvPr id="111" name="TextBox 110"/>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spTree>
    <p:extLst>
      <p:ext uri="{BB962C8B-B14F-4D97-AF65-F5344CB8AC3E}">
        <p14:creationId xmlns:p14="http://schemas.microsoft.com/office/powerpoint/2010/main" val="3537063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1: Train Directly</a:t>
            </a:r>
            <a:endParaRPr lang="en-US" sz="8000" b="1" dirty="0">
              <a:solidFill>
                <a:srgbClr val="C4C403"/>
              </a:solidFill>
              <a:latin typeface="Helvetica"/>
              <a:cs typeface="Helvetica"/>
            </a:endParaRPr>
          </a:p>
        </p:txBody>
      </p:sp>
      <p:graphicFrame>
        <p:nvGraphicFramePr>
          <p:cNvPr id="93" name="Table 92"/>
          <p:cNvGraphicFramePr>
            <a:graphicFrameLocks noGrp="1"/>
          </p:cNvGraphicFramePr>
          <p:nvPr>
            <p:extLst>
              <p:ext uri="{D42A27DB-BD31-4B8C-83A1-F6EECF244321}">
                <p14:modId xmlns:p14="http://schemas.microsoft.com/office/powerpoint/2010/main" val="2708018910"/>
              </p:ext>
            </p:extLst>
          </p:nvPr>
        </p:nvGraphicFramePr>
        <p:xfrm>
          <a:off x="5427648" y="9788893"/>
          <a:ext cx="5486400" cy="1574547"/>
        </p:xfrm>
        <a:graphic>
          <a:graphicData uri="http://schemas.openxmlformats.org/drawingml/2006/table">
            <a:tbl>
              <a:tblPr firstRow="1" bandRow="1">
                <a:tableStyleId>{2A488322-F2BA-4B5B-9748-0D474271808F}</a:tableStyleId>
              </a:tblPr>
              <a:tblGrid>
                <a:gridCol w="2743200"/>
                <a:gridCol w="2743200"/>
              </a:tblGrid>
              <a:tr h="575320">
                <a:tc>
                  <a:txBody>
                    <a:bodyPr/>
                    <a:lstStyle/>
                    <a:p>
                      <a:pPr algn="ctr"/>
                      <a:r>
                        <a:rPr lang="en-US" sz="4400" dirty="0" err="1" smtClean="0"/>
                        <a:t>ImageNet</a:t>
                      </a:r>
                      <a:endParaRPr lang="en-US" sz="4400" dirty="0"/>
                    </a:p>
                  </a:txBody>
                  <a:tcPr marL="112998" marR="112998" marT="56499" marB="56499"/>
                </a:tc>
                <a:tc>
                  <a:txBody>
                    <a:bodyPr/>
                    <a:lstStyle/>
                    <a:p>
                      <a:pPr algn="ctr"/>
                      <a:r>
                        <a:rPr lang="en-US" sz="4400" b="1" dirty="0" err="1" smtClean="0">
                          <a:solidFill>
                            <a:schemeClr val="tx1"/>
                          </a:solidFill>
                        </a:rPr>
                        <a:t>FlickrS</a:t>
                      </a:r>
                      <a:endParaRPr lang="en-US" sz="4400" b="1" dirty="0">
                        <a:solidFill>
                          <a:schemeClr val="tx1"/>
                        </a:solidFill>
                      </a:endParaRPr>
                    </a:p>
                  </a:txBody>
                  <a:tcPr marL="112998" marR="112998" marT="56499" marB="56499"/>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b="1" dirty="0" smtClean="0"/>
                        <a:t>38.1</a:t>
                      </a:r>
                      <a:endParaRPr lang="en-US" sz="4400" b="1" dirty="0">
                        <a:solidFill>
                          <a:srgbClr val="FF0000"/>
                        </a:solidFill>
                      </a:endParaRPr>
                    </a:p>
                  </a:txBody>
                  <a:tcPr marL="112998" marR="112998" marT="56499" marB="56499"/>
                </a:tc>
              </a:tr>
            </a:tbl>
          </a:graphicData>
        </a:graphic>
      </p:graphicFrame>
      <p:grpSp>
        <p:nvGrpSpPr>
          <p:cNvPr id="94" name="Group 93"/>
          <p:cNvGrpSpPr/>
          <p:nvPr/>
        </p:nvGrpSpPr>
        <p:grpSpPr>
          <a:xfrm>
            <a:off x="12016061" y="7751586"/>
            <a:ext cx="3105025" cy="1085231"/>
            <a:chOff x="3052884" y="1049215"/>
            <a:chExt cx="4469423" cy="1562100"/>
          </a:xfrm>
        </p:grpSpPr>
        <p:sp>
          <p:nvSpPr>
            <p:cNvPr id="95" name="Rectangle 94"/>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3"/>
            <a:stretch>
              <a:fillRect/>
            </a:stretch>
          </p:blipFill>
          <p:spPr>
            <a:xfrm>
              <a:off x="3052884" y="1049215"/>
              <a:ext cx="4445000" cy="1562100"/>
            </a:xfrm>
            <a:prstGeom prst="rect">
              <a:avLst/>
            </a:prstGeom>
          </p:spPr>
        </p:pic>
      </p:grpSp>
      <p:grpSp>
        <p:nvGrpSpPr>
          <p:cNvPr id="109" name="Group 108"/>
          <p:cNvGrpSpPr>
            <a:grpSpLocks noChangeAspect="1"/>
          </p:cNvGrpSpPr>
          <p:nvPr/>
        </p:nvGrpSpPr>
        <p:grpSpPr>
          <a:xfrm>
            <a:off x="2482015" y="7635476"/>
            <a:ext cx="2137699" cy="1317451"/>
            <a:chOff x="1605342" y="7524500"/>
            <a:chExt cx="2704324" cy="1666659"/>
          </a:xfrm>
        </p:grpSpPr>
        <p:pic>
          <p:nvPicPr>
            <p:cNvPr id="110" name="Picture 109"/>
            <p:cNvPicPr>
              <a:picLocks noChangeAspect="1"/>
            </p:cNvPicPr>
            <p:nvPr/>
          </p:nvPicPr>
          <p:blipFill>
            <a:blip r:embed="rId4"/>
            <a:stretch>
              <a:fillRect/>
            </a:stretch>
          </p:blipFill>
          <p:spPr>
            <a:xfrm>
              <a:off x="1605342" y="7524500"/>
              <a:ext cx="2704324" cy="819748"/>
            </a:xfrm>
            <a:prstGeom prst="rect">
              <a:avLst/>
            </a:prstGeom>
          </p:spPr>
        </p:pic>
        <p:sp>
          <p:nvSpPr>
            <p:cNvPr id="111" name="TextBox 110"/>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grpSp>
        <p:nvGrpSpPr>
          <p:cNvPr id="13" name="Group 12"/>
          <p:cNvGrpSpPr/>
          <p:nvPr/>
        </p:nvGrpSpPr>
        <p:grpSpPr>
          <a:xfrm>
            <a:off x="1548401" y="4156379"/>
            <a:ext cx="4004927" cy="2967857"/>
            <a:chOff x="402870" y="6248316"/>
            <a:chExt cx="2467845" cy="1828800"/>
          </a:xfrm>
        </p:grpSpPr>
        <p:pic>
          <p:nvPicPr>
            <p:cNvPr id="8" name="Picture 38" descr="https://c1.staticflickr.com/5/4107/5093737688_2dfa8f0e7e_b.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870" y="6248316"/>
              <a:ext cx="1828800" cy="1828800"/>
            </a:xfrm>
            <a:prstGeom prst="rect">
              <a:avLst/>
            </a:prstGeom>
            <a:noFill/>
            <a:ln>
              <a:solidFill>
                <a:schemeClr val="accent5">
                  <a:lumMod val="50000"/>
                </a:schemeClr>
              </a:solidFill>
            </a:ln>
            <a:scene3d>
              <a:camera prst="isometricOffAxis2Right">
                <a:rot lat="1080000" lon="17160000" rev="0"/>
              </a:camera>
              <a:lightRig rig="threePt" dir="t"/>
            </a:scene3d>
            <a:extLst>
              <a:ext uri="{909E8E84-426E-40dd-AFC4-6F175D3DCCD1}">
                <a14:hiddenFill xmlns:a14="http://schemas.microsoft.com/office/drawing/2010/main">
                  <a:solidFill>
                    <a:srgbClr val="FFFFFF"/>
                  </a:solidFill>
                </a14:hiddenFill>
              </a:ext>
            </a:extLst>
          </p:spPr>
        </p:pic>
        <p:pic>
          <p:nvPicPr>
            <p:cNvPr id="9" name="Picture 32" descr="https://c1.staticflickr.com/5/4106/4832796059_354b538c3a_z.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885" y="6248316"/>
              <a:ext cx="1828800" cy="1828800"/>
            </a:xfrm>
            <a:prstGeom prst="rect">
              <a:avLst/>
            </a:prstGeom>
            <a:noFill/>
            <a:ln>
              <a:solidFill>
                <a:schemeClr val="accent5">
                  <a:lumMod val="50000"/>
                </a:schemeClr>
              </a:solidFill>
            </a:ln>
            <a:scene3d>
              <a:camera prst="isometricOffAxis2Right">
                <a:rot lat="1080000" lon="17160000" rev="0"/>
              </a:camera>
              <a:lightRig rig="threePt" dir="t"/>
            </a:scene3d>
            <a:extLst>
              <a:ext uri="{909E8E84-426E-40dd-AFC4-6F175D3DCCD1}">
                <a14:hiddenFill xmlns:a14="http://schemas.microsoft.com/office/drawing/2010/main">
                  <a:solidFill>
                    <a:srgbClr val="FFFFFF"/>
                  </a:solidFill>
                </a14:hiddenFill>
              </a:ext>
            </a:extLst>
          </p:spPr>
        </p:pic>
        <p:pic>
          <p:nvPicPr>
            <p:cNvPr id="10" name="Picture 30" descr="https://c1.staticflickr.com/5/4146/5076017115_d19f229192.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900" y="6248316"/>
              <a:ext cx="1828800" cy="1828800"/>
            </a:xfrm>
            <a:prstGeom prst="rect">
              <a:avLst/>
            </a:prstGeom>
            <a:noFill/>
            <a:ln>
              <a:solidFill>
                <a:schemeClr val="accent5">
                  <a:lumMod val="50000"/>
                </a:schemeClr>
              </a:solidFill>
            </a:ln>
            <a:scene3d>
              <a:camera prst="isometricOffAxis2Right">
                <a:rot lat="1080000" lon="17160000" rev="0"/>
              </a:camera>
              <a:lightRig rig="threePt" dir="t"/>
            </a:scene3d>
            <a:extLst>
              <a:ext uri="{909E8E84-426E-40dd-AFC4-6F175D3DCCD1}">
                <a14:hiddenFill xmlns:a14="http://schemas.microsoft.com/office/drawing/2010/main">
                  <a:solidFill>
                    <a:srgbClr val="FFFFFF"/>
                  </a:solidFill>
                </a14:hiddenFill>
              </a:ext>
            </a:extLst>
          </p:spPr>
        </p:pic>
        <p:pic>
          <p:nvPicPr>
            <p:cNvPr id="7" name="Picture 36" descr="https://c1.staticflickr.com/5/4118/4902394649_956d9006a8_z.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1915" y="6248316"/>
              <a:ext cx="1828800" cy="1828800"/>
            </a:xfrm>
            <a:prstGeom prst="rect">
              <a:avLst/>
            </a:prstGeom>
            <a:noFill/>
            <a:ln>
              <a:solidFill>
                <a:schemeClr val="accent5">
                  <a:lumMod val="50000"/>
                </a:schemeClr>
              </a:solidFill>
            </a:ln>
            <a:scene3d>
              <a:camera prst="isometricOffAxis2Right">
                <a:rot lat="1080000" lon="17160000" rev="0"/>
              </a:camera>
              <a:lightRig rig="threePt" dir="t"/>
            </a:scene3d>
            <a:extLst>
              <a:ext uri="{909E8E84-426E-40dd-AFC4-6F175D3DCCD1}">
                <a14:hiddenFill xmlns:a14="http://schemas.microsoft.com/office/drawing/2010/main">
                  <a:solidFill>
                    <a:srgbClr val="FFFFFF"/>
                  </a:solidFill>
                </a14:hiddenFill>
              </a:ext>
            </a:extLst>
          </p:spPr>
        </p:pic>
      </p:grpSp>
      <p:cxnSp>
        <p:nvCxnSpPr>
          <p:cNvPr id="59" name="Straight Arrow Connector 58"/>
          <p:cNvCxnSpPr/>
          <p:nvPr/>
        </p:nvCxnSpPr>
        <p:spPr>
          <a:xfrm>
            <a:off x="14539070" y="5931085"/>
            <a:ext cx="875768"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2" name="Parallelogram 65"/>
          <p:cNvSpPr/>
          <p:nvPr/>
        </p:nvSpPr>
        <p:spPr>
          <a:xfrm>
            <a:off x="13081744"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3" name="Cube 62"/>
          <p:cNvSpPr/>
          <p:nvPr/>
        </p:nvSpPr>
        <p:spPr>
          <a:xfrm>
            <a:off x="5081807" y="42572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4" name="Cube 63"/>
          <p:cNvSpPr/>
          <p:nvPr/>
        </p:nvSpPr>
        <p:spPr>
          <a:xfrm>
            <a:off x="6035083" y="47955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5" name="Cube 74"/>
          <p:cNvSpPr/>
          <p:nvPr/>
        </p:nvSpPr>
        <p:spPr>
          <a:xfrm>
            <a:off x="7164346"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6" name="Cube 75"/>
          <p:cNvSpPr/>
          <p:nvPr/>
        </p:nvSpPr>
        <p:spPr>
          <a:xfrm>
            <a:off x="8601590"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7" name="Cube 76"/>
          <p:cNvSpPr/>
          <p:nvPr/>
        </p:nvSpPr>
        <p:spPr>
          <a:xfrm>
            <a:off x="10068166" y="51225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8" name="Parallelogram 77"/>
          <p:cNvSpPr/>
          <p:nvPr/>
        </p:nvSpPr>
        <p:spPr>
          <a:xfrm>
            <a:off x="11681399"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79" name="Straight Arrow Connector 78"/>
          <p:cNvCxnSpPr/>
          <p:nvPr/>
        </p:nvCxnSpPr>
        <p:spPr>
          <a:xfrm>
            <a:off x="11681399" y="5931085"/>
            <a:ext cx="956973"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3143321" y="5931085"/>
            <a:ext cx="956973"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4157582" y="5931085"/>
            <a:ext cx="922591"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3516941054"/>
              </p:ext>
            </p:extLst>
          </p:nvPr>
        </p:nvGraphicFramePr>
        <p:xfrm>
          <a:off x="11766289" y="9777688"/>
          <a:ext cx="2743200" cy="1574547"/>
        </p:xfrm>
        <a:graphic>
          <a:graphicData uri="http://schemas.openxmlformats.org/drawingml/2006/table">
            <a:tbl>
              <a:tblPr firstRow="1" bandRow="1">
                <a:tableStyleId>{2A488322-F2BA-4B5B-9748-0D474271808F}</a:tableStyleId>
              </a:tblPr>
              <a:tblGrid>
                <a:gridCol w="2743200"/>
              </a:tblGrid>
              <a:tr h="575320">
                <a:tc>
                  <a:txBody>
                    <a:bodyPr/>
                    <a:lstStyle/>
                    <a:p>
                      <a:pPr algn="ctr"/>
                      <a:r>
                        <a:rPr lang="en-US" sz="4400" dirty="0" smtClean="0"/>
                        <a:t>Scratch</a:t>
                      </a:r>
                      <a:endParaRPr lang="en-US" sz="4400" dirty="0"/>
                    </a:p>
                  </a:txBody>
                  <a:tcPr marL="112998" marR="112998" marT="56499" marB="56499"/>
                </a:tc>
              </a:tr>
              <a:tr h="790989">
                <a:tc>
                  <a:txBody>
                    <a:bodyPr/>
                    <a:lstStyle/>
                    <a:p>
                      <a:pPr algn="ctr"/>
                      <a:r>
                        <a:rPr lang="en-US" sz="4400" dirty="0" smtClean="0"/>
                        <a:t>40.7</a:t>
                      </a:r>
                      <a:endParaRPr lang="en-US" sz="4400" dirty="0"/>
                    </a:p>
                  </a:txBody>
                  <a:tcPr marL="112998" marR="112998" marT="56499" marB="56499"/>
                </a:tc>
              </a:tr>
            </a:tbl>
          </a:graphicData>
        </a:graphic>
      </p:graphicFrame>
      <p:sp>
        <p:nvSpPr>
          <p:cNvPr id="82" name="TextBox 81"/>
          <p:cNvSpPr txBox="1"/>
          <p:nvPr/>
        </p:nvSpPr>
        <p:spPr>
          <a:xfrm>
            <a:off x="15534956" y="5126216"/>
            <a:ext cx="1296749" cy="1569660"/>
          </a:xfrm>
          <a:prstGeom prst="rect">
            <a:avLst/>
          </a:prstGeom>
          <a:noFill/>
        </p:spPr>
        <p:txBody>
          <a:bodyPr wrap="none" rtlCol="0">
            <a:spAutoFit/>
          </a:bodyPr>
          <a:lstStyle/>
          <a:p>
            <a:pPr algn="ctr"/>
            <a:r>
              <a:rPr lang="en-US" sz="2400" dirty="0" smtClean="0"/>
              <a:t>bus</a:t>
            </a:r>
          </a:p>
          <a:p>
            <a:pPr algn="ctr"/>
            <a:r>
              <a:rPr lang="en-US" sz="2400" dirty="0" smtClean="0"/>
              <a:t>tree</a:t>
            </a:r>
          </a:p>
          <a:p>
            <a:pPr algn="ctr"/>
            <a:r>
              <a:rPr lang="en-US" sz="2400" dirty="0" smtClean="0"/>
              <a:t>lemon</a:t>
            </a:r>
          </a:p>
          <a:p>
            <a:pPr algn="ctr"/>
            <a:r>
              <a:rPr lang="en-US" sz="2400" dirty="0" smtClean="0"/>
              <a:t>bill gates</a:t>
            </a:r>
          </a:p>
        </p:txBody>
      </p:sp>
    </p:spTree>
    <p:extLst>
      <p:ext uri="{BB962C8B-B14F-4D97-AF65-F5344CB8AC3E}">
        <p14:creationId xmlns:p14="http://schemas.microsoft.com/office/powerpoint/2010/main" val="95094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2</a:t>
            </a:r>
            <a:r>
              <a:rPr lang="en-US" sz="8000" b="1" dirty="0">
                <a:solidFill>
                  <a:srgbClr val="C4C403"/>
                </a:solidFill>
                <a:latin typeface="Helvetica"/>
                <a:cs typeface="Helvetica"/>
              </a:rPr>
              <a:t>: More Data</a:t>
            </a:r>
          </a:p>
        </p:txBody>
      </p:sp>
      <p:grpSp>
        <p:nvGrpSpPr>
          <p:cNvPr id="15" name="Group 14"/>
          <p:cNvGrpSpPr>
            <a:grpSpLocks noChangeAspect="1"/>
          </p:cNvGrpSpPr>
          <p:nvPr/>
        </p:nvGrpSpPr>
        <p:grpSpPr>
          <a:xfrm>
            <a:off x="473879" y="7476553"/>
            <a:ext cx="2137699" cy="1317451"/>
            <a:chOff x="1605342" y="7524500"/>
            <a:chExt cx="2704324" cy="1666659"/>
          </a:xfrm>
        </p:grpSpPr>
        <p:pic>
          <p:nvPicPr>
            <p:cNvPr id="3" name="Picture 2"/>
            <p:cNvPicPr>
              <a:picLocks noChangeAspect="1"/>
            </p:cNvPicPr>
            <p:nvPr/>
          </p:nvPicPr>
          <p:blipFill>
            <a:blip r:embed="rId3"/>
            <a:stretch>
              <a:fillRect/>
            </a:stretch>
          </p:blipFill>
          <p:spPr>
            <a:xfrm>
              <a:off x="1605342" y="7524500"/>
              <a:ext cx="2704324" cy="819748"/>
            </a:xfrm>
            <a:prstGeom prst="rect">
              <a:avLst/>
            </a:prstGeom>
          </p:spPr>
        </p:pic>
        <p:sp>
          <p:nvSpPr>
            <p:cNvPr id="38" name="TextBox 37"/>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grpSp>
        <p:nvGrpSpPr>
          <p:cNvPr id="13" name="Group 12"/>
          <p:cNvGrpSpPr/>
          <p:nvPr/>
        </p:nvGrpSpPr>
        <p:grpSpPr>
          <a:xfrm>
            <a:off x="383376" y="5176078"/>
            <a:ext cx="2318704" cy="1314008"/>
            <a:chOff x="1773068" y="9369673"/>
            <a:chExt cx="2947165" cy="1670156"/>
          </a:xfrm>
        </p:grpSpPr>
        <p:pic>
          <p:nvPicPr>
            <p:cNvPr id="12" name="Picture 11"/>
            <p:cNvPicPr>
              <a:picLocks noChangeAspect="1"/>
            </p:cNvPicPr>
            <p:nvPr/>
          </p:nvPicPr>
          <p:blipFill>
            <a:blip r:embed="rId4"/>
            <a:stretch>
              <a:fillRect/>
            </a:stretch>
          </p:blipFill>
          <p:spPr>
            <a:xfrm>
              <a:off x="1773068" y="9369673"/>
              <a:ext cx="2947165" cy="996836"/>
            </a:xfrm>
            <a:prstGeom prst="rect">
              <a:avLst/>
            </a:prstGeom>
          </p:spPr>
        </p:pic>
        <p:sp>
          <p:nvSpPr>
            <p:cNvPr id="39" name="TextBox 38"/>
            <p:cNvSpPr txBox="1"/>
            <p:nvPr/>
          </p:nvSpPr>
          <p:spPr>
            <a:xfrm>
              <a:off x="2576116" y="10296556"/>
              <a:ext cx="1341070" cy="743273"/>
            </a:xfrm>
            <a:prstGeom prst="rect">
              <a:avLst/>
            </a:prstGeom>
            <a:noFill/>
          </p:spPr>
          <p:txBody>
            <a:bodyPr wrap="none" rtlCol="0">
              <a:spAutoFit/>
            </a:bodyPr>
            <a:lstStyle/>
            <a:p>
              <a:r>
                <a:rPr lang="en-US" sz="3200" dirty="0" smtClean="0"/>
                <a:t>1.5M</a:t>
              </a:r>
              <a:endParaRPr lang="en-US" sz="3200" dirty="0"/>
            </a:p>
          </p:txBody>
        </p:sp>
      </p:grpSp>
      <p:grpSp>
        <p:nvGrpSpPr>
          <p:cNvPr id="17" name="Group 16"/>
          <p:cNvGrpSpPr/>
          <p:nvPr/>
        </p:nvGrpSpPr>
        <p:grpSpPr>
          <a:xfrm>
            <a:off x="2921899" y="4479833"/>
            <a:ext cx="3044313" cy="4611052"/>
            <a:chOff x="2921899" y="2610719"/>
            <a:chExt cx="3044313" cy="4611052"/>
          </a:xfrm>
        </p:grpSpPr>
        <p:pic>
          <p:nvPicPr>
            <p:cNvPr id="7" name="Picture 36" descr="https://c1.staticflickr.com/5/4118/4902394649_956d9006a8_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900" y="5210091"/>
              <a:ext cx="1507128" cy="1031442"/>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 name="Picture 38" descr="https://c1.staticflickr.com/5/4107/5093737688_2dfa8f0e7e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3188" y="5210091"/>
              <a:ext cx="1507128" cy="100082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 name="Picture 32" descr="https://c1.staticflickr.com/5/4106/4832796059_354b538c3a_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936" y="6011358"/>
              <a:ext cx="1507128" cy="121041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 name="Picture 30" descr="https://c1.staticflickr.com/5/4146/5076017115_d19f22919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900" y="6218023"/>
              <a:ext cx="1507128" cy="100374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3" name="Picture 8" descr="http://www.metrotransit.org/Data/Sites/1/media/buses/MetroTransit-Hybridbus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3957" y="2610719"/>
              <a:ext cx="1512255" cy="100817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4" name="Picture 6" descr="http://images.boomsbeat.com/data/images/full/595/bill-gates-jp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53957" y="3484873"/>
              <a:ext cx="1512255" cy="101616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6" name="Picture 14" descr="http://static-ams.ebayclassifieds.com/1412170820/img/category_info/pets/cats-kittens/tabb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899" y="2615773"/>
              <a:ext cx="1512255"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7" name="Picture 26" descr="http://wallpaperlepi.com/wp-content/uploads/2014/08/Yellow-Wallpaper-for-Desktop.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1899" y="3492868"/>
              <a:ext cx="1512255" cy="94515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8" name="Picture 28" descr="http://assets.worldwildlife.org/photos/1622/images/original/Indochinese_Tiger_8.9.2012_Hero_and_Circle_MID_243238.jpg?134554897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53957" y="4274059"/>
              <a:ext cx="1512255" cy="91058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9" name="Picture 40" descr="http://cdn.images.express.co.uk/img/dynamic/20/590x/person.gif-44688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1899" y="4287546"/>
              <a:ext cx="1512255" cy="89710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13597647" y="4496645"/>
            <a:ext cx="3027735" cy="4577428"/>
            <a:chOff x="13597647" y="2644343"/>
            <a:chExt cx="3027735" cy="4577428"/>
          </a:xfrm>
        </p:grpSpPr>
        <p:pic>
          <p:nvPicPr>
            <p:cNvPr id="71" name="Picture 36" descr="https://c1.staticflickr.com/5/4118/4902394649_956d9006a8_z.jp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7" y="5210091"/>
              <a:ext cx="1507128" cy="1031442"/>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2" name="Picture 38" descr="https://c1.staticflickr.com/5/4107/5093737688_2dfa8f0e7e_b.jp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18254" y="5210091"/>
              <a:ext cx="1507128" cy="100082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3" name="Picture 32" descr="https://c1.staticflickr.com/5/4106/4832796059_354b538c3a_z.jp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16003" y="6011358"/>
              <a:ext cx="1507128" cy="121041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74" name="Picture 30" descr="https://c1.staticflickr.com/5/4146/5076017115_d19f229192.jp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7" y="6218023"/>
              <a:ext cx="1507128" cy="100374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7" name="文本框 139"/>
            <p:cNvSpPr txBox="1"/>
            <p:nvPr/>
          </p:nvSpPr>
          <p:spPr>
            <a:xfrm>
              <a:off x="13948343" y="6499543"/>
              <a:ext cx="805738" cy="373405"/>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68" name="文本框 140"/>
            <p:cNvSpPr txBox="1"/>
            <p:nvPr/>
          </p:nvSpPr>
          <p:spPr>
            <a:xfrm>
              <a:off x="15489576" y="6434873"/>
              <a:ext cx="805738" cy="373405"/>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69" name="文本框 142"/>
            <p:cNvSpPr txBox="1"/>
            <p:nvPr/>
          </p:nvSpPr>
          <p:spPr>
            <a:xfrm>
              <a:off x="15355203" y="5420660"/>
              <a:ext cx="1074488" cy="37340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0" name="文本框 143"/>
            <p:cNvSpPr txBox="1"/>
            <p:nvPr/>
          </p:nvSpPr>
          <p:spPr>
            <a:xfrm>
              <a:off x="14093293" y="5478422"/>
              <a:ext cx="515839" cy="37340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pic>
          <p:nvPicPr>
            <p:cNvPr id="85" name="Picture 8" descr="http://www.metrotransit.org/Data/Sites/1/media/buses/MetroTransit-HybridbusL.jp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2644343"/>
              <a:ext cx="1503358" cy="100223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6" name="Picture 6" descr="http://images.boomsbeat.com/data/images/full/595/bill-gates-jpg.jp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3513354"/>
              <a:ext cx="1503358"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8" name="Picture 14" descr="http://static-ams.ebayclassifieds.com/1412170820/img/category_info/pets/cats-kittens/tabby.jpg"/>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2649367"/>
              <a:ext cx="1503358" cy="100424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9" name="Picture 26" descr="http://wallpaperlepi.com/wp-content/uploads/2014/08/Yellow-Wallpaper-for-Desktop.jpg"/>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3521302"/>
              <a:ext cx="1503358" cy="93959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0" name="Picture 28" descr="http://assets.worldwildlife.org/photos/1622/images/original/Indochinese_Tiger_8.9.2012_Hero_and_Circle_MID_243238.jpg?1345548975"/>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4297897"/>
              <a:ext cx="1503358" cy="90523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1" name="Picture 40" descr="http://cdn.images.express.co.uk/img/dynamic/20/590x/person.gif-446881.jpg"/>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4311304"/>
              <a:ext cx="1503358" cy="89182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3" name="文本框 109"/>
            <p:cNvSpPr txBox="1"/>
            <p:nvPr/>
          </p:nvSpPr>
          <p:spPr>
            <a:xfrm>
              <a:off x="13894245" y="2886584"/>
              <a:ext cx="919392" cy="461665"/>
            </a:xfrm>
            <a:prstGeom prst="rect">
              <a:avLst/>
            </a:prstGeom>
            <a:noFill/>
          </p:spPr>
          <p:txBody>
            <a:bodyPr wrap="none" rtlCol="0">
              <a:spAutoFit/>
            </a:bodyPr>
            <a:lstStyle/>
            <a:p>
              <a:pPr algn="ctr"/>
              <a:r>
                <a:rPr lang="en-US" altLang="zh-CN" sz="2400" b="1" dirty="0"/>
                <a:t>t</a:t>
              </a:r>
              <a:r>
                <a:rPr lang="en-US" altLang="zh-CN" sz="2400" b="1" dirty="0" smtClean="0"/>
                <a:t>abby</a:t>
              </a:r>
              <a:endParaRPr lang="zh-CN" altLang="en-US" sz="2400" b="1" dirty="0"/>
            </a:p>
          </p:txBody>
        </p:sp>
        <p:sp>
          <p:nvSpPr>
            <p:cNvPr id="64" name="文本框 110"/>
            <p:cNvSpPr txBox="1"/>
            <p:nvPr/>
          </p:nvSpPr>
          <p:spPr>
            <a:xfrm>
              <a:off x="13831855" y="3706346"/>
              <a:ext cx="1044176" cy="461665"/>
            </a:xfrm>
            <a:prstGeom prst="rect">
              <a:avLst/>
            </a:prstGeom>
            <a:noFill/>
          </p:spPr>
          <p:txBody>
            <a:bodyPr wrap="none" rtlCol="0">
              <a:spAutoFit/>
            </a:bodyPr>
            <a:lstStyle/>
            <a:p>
              <a:pPr algn="ctr"/>
              <a:r>
                <a:rPr lang="en-US" altLang="zh-CN" sz="2400" b="1" dirty="0"/>
                <a:t>y</a:t>
              </a:r>
              <a:r>
                <a:rPr lang="en-US" altLang="zh-CN" sz="2400" b="1" dirty="0" smtClean="0"/>
                <a:t>ellow</a:t>
              </a:r>
              <a:endParaRPr lang="zh-CN" altLang="en-US" sz="2400" b="1" dirty="0"/>
            </a:p>
          </p:txBody>
        </p:sp>
        <p:sp>
          <p:nvSpPr>
            <p:cNvPr id="75" name="文本框 111"/>
            <p:cNvSpPr txBox="1"/>
            <p:nvPr/>
          </p:nvSpPr>
          <p:spPr>
            <a:xfrm>
              <a:off x="13820153" y="4568243"/>
              <a:ext cx="1067570" cy="461665"/>
            </a:xfrm>
            <a:prstGeom prst="rect">
              <a:avLst/>
            </a:prstGeom>
            <a:noFill/>
          </p:spPr>
          <p:txBody>
            <a:bodyPr wrap="none" rtlCol="0">
              <a:spAutoFit/>
            </a:bodyPr>
            <a:lstStyle/>
            <a:p>
              <a:pPr algn="ctr"/>
              <a:r>
                <a:rPr lang="en-US" altLang="zh-CN" sz="2400" b="1" dirty="0"/>
                <a:t>p</a:t>
              </a:r>
              <a:r>
                <a:rPr lang="en-US" altLang="zh-CN" sz="2400" b="1" dirty="0" smtClean="0"/>
                <a:t>erson</a:t>
              </a:r>
              <a:endParaRPr lang="zh-CN" altLang="en-US" sz="2400" b="1" dirty="0"/>
            </a:p>
          </p:txBody>
        </p:sp>
        <p:sp>
          <p:nvSpPr>
            <p:cNvPr id="76" name="文本框 126"/>
            <p:cNvSpPr txBox="1"/>
            <p:nvPr/>
          </p:nvSpPr>
          <p:spPr>
            <a:xfrm>
              <a:off x="15497339" y="4568243"/>
              <a:ext cx="775122" cy="461665"/>
            </a:xfrm>
            <a:prstGeom prst="rect">
              <a:avLst/>
            </a:prstGeom>
            <a:noFill/>
          </p:spPr>
          <p:txBody>
            <a:bodyPr wrap="none" rtlCol="0">
              <a:spAutoFit/>
            </a:bodyPr>
            <a:lstStyle/>
            <a:p>
              <a:pPr algn="ctr"/>
              <a:r>
                <a:rPr lang="en-US" altLang="zh-CN" sz="2400" b="1" dirty="0"/>
                <a:t>t</a:t>
              </a:r>
              <a:r>
                <a:rPr lang="en-US" altLang="zh-CN" sz="2400" b="1" dirty="0" smtClean="0"/>
                <a:t>iger</a:t>
              </a:r>
              <a:endParaRPr lang="zh-CN" altLang="en-US" sz="2400" b="1" dirty="0"/>
            </a:p>
          </p:txBody>
        </p:sp>
        <p:sp>
          <p:nvSpPr>
            <p:cNvPr id="77" name="文本框 127"/>
            <p:cNvSpPr txBox="1"/>
            <p:nvPr/>
          </p:nvSpPr>
          <p:spPr>
            <a:xfrm>
              <a:off x="15220673" y="3710846"/>
              <a:ext cx="1328459" cy="46166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8" name="文本框 128"/>
            <p:cNvSpPr txBox="1"/>
            <p:nvPr/>
          </p:nvSpPr>
          <p:spPr>
            <a:xfrm>
              <a:off x="15566017" y="2878470"/>
              <a:ext cx="637765" cy="46166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grpSp>
        <p:nvGrpSpPr>
          <p:cNvPr id="92" name="Group 91"/>
          <p:cNvGrpSpPr/>
          <p:nvPr/>
        </p:nvGrpSpPr>
        <p:grpSpPr>
          <a:xfrm>
            <a:off x="6168652" y="5730249"/>
            <a:ext cx="7336315" cy="2110221"/>
            <a:chOff x="6168652" y="6814268"/>
            <a:chExt cx="7336315" cy="2110221"/>
          </a:xfrm>
        </p:grpSpPr>
        <p:sp>
          <p:nvSpPr>
            <p:cNvPr id="94"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5" name="Cube 94"/>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6" name="Cube 95"/>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7" name="Cube 96"/>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8" name="Cube 97"/>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9" name="Cube 98"/>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00" name="Parallelogram 99"/>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01" name="Straight Arrow Connector 100"/>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aphicFrame>
        <p:nvGraphicFramePr>
          <p:cNvPr id="54" name="Table 53"/>
          <p:cNvGraphicFramePr>
            <a:graphicFrameLocks noGrp="1"/>
          </p:cNvGraphicFramePr>
          <p:nvPr>
            <p:extLst>
              <p:ext uri="{D42A27DB-BD31-4B8C-83A1-F6EECF244321}">
                <p14:modId xmlns:p14="http://schemas.microsoft.com/office/powerpoint/2010/main" val="1211245410"/>
              </p:ext>
            </p:extLst>
          </p:nvPr>
        </p:nvGraphicFramePr>
        <p:xfrm>
          <a:off x="3657600" y="9788893"/>
          <a:ext cx="10972800" cy="1574547"/>
        </p:xfrm>
        <a:graphic>
          <a:graphicData uri="http://schemas.openxmlformats.org/drawingml/2006/table">
            <a:tbl>
              <a:tblPr firstRow="1" bandRow="1">
                <a:tableStyleId>{5C22544A-7EE6-4342-B048-85BDC9FD1C3A}</a:tableStyleId>
              </a:tblPr>
              <a:tblGrid>
                <a:gridCol w="2743200"/>
                <a:gridCol w="2743200"/>
                <a:gridCol w="2743200"/>
                <a:gridCol w="2743200"/>
              </a:tblGrid>
              <a:tr h="575320">
                <a:tc>
                  <a:txBody>
                    <a:bodyPr/>
                    <a:lstStyle/>
                    <a:p>
                      <a:pPr algn="ctr"/>
                      <a:r>
                        <a:rPr lang="en-US" sz="4400" dirty="0" err="1" smtClean="0"/>
                        <a:t>ImageNet</a:t>
                      </a:r>
                      <a:endParaRPr lang="en-US" sz="4400" dirty="0"/>
                    </a:p>
                  </a:txBody>
                  <a:tcPr marL="112998" marR="112998" marT="56499" marB="56499">
                    <a:solidFill>
                      <a:srgbClr val="FF6600"/>
                    </a:solidFill>
                  </a:tcPr>
                </a:tc>
                <a:tc>
                  <a:txBody>
                    <a:bodyPr/>
                    <a:lstStyle/>
                    <a:p>
                      <a:pPr algn="ctr"/>
                      <a:r>
                        <a:rPr lang="en-US" sz="4400" dirty="0" smtClean="0"/>
                        <a:t>Scratch</a:t>
                      </a:r>
                      <a:endParaRPr lang="en-US" sz="4400" dirty="0"/>
                    </a:p>
                  </a:txBody>
                  <a:tcPr marL="112998" marR="112998" marT="56499" marB="56499">
                    <a:solidFill>
                      <a:srgbClr val="FF6600"/>
                    </a:solidFill>
                  </a:tcPr>
                </a:tc>
                <a:tc>
                  <a:txBody>
                    <a:bodyPr/>
                    <a:lstStyle/>
                    <a:p>
                      <a:pPr algn="ctr"/>
                      <a:r>
                        <a:rPr lang="en-US" sz="4400" dirty="0" err="1" smtClean="0">
                          <a:solidFill>
                            <a:srgbClr val="C4C403"/>
                          </a:solidFill>
                        </a:rPr>
                        <a:t>FlickrS</a:t>
                      </a:r>
                      <a:endParaRPr lang="en-US" sz="4400" dirty="0">
                        <a:solidFill>
                          <a:srgbClr val="C4C403"/>
                        </a:solidFill>
                      </a:endParaRPr>
                    </a:p>
                  </a:txBody>
                  <a:tcPr marL="112998" marR="112998" marT="56499" marB="56499">
                    <a:solidFill>
                      <a:srgbClr val="FF6600"/>
                    </a:solidFill>
                  </a:tcPr>
                </a:tc>
                <a:tc>
                  <a:txBody>
                    <a:bodyPr/>
                    <a:lstStyle/>
                    <a:p>
                      <a:pPr algn="ctr"/>
                      <a:r>
                        <a:rPr lang="en-US" sz="4400" dirty="0" err="1" smtClean="0">
                          <a:solidFill>
                            <a:srgbClr val="C4C403"/>
                          </a:solidFill>
                        </a:rPr>
                        <a:t>GFAll</a:t>
                      </a:r>
                      <a:endParaRPr lang="en-US" sz="4400" dirty="0">
                        <a:solidFill>
                          <a:srgbClr val="C4C403"/>
                        </a:solidFill>
                      </a:endParaRPr>
                    </a:p>
                  </a:txBody>
                  <a:tcPr marL="112998" marR="112998" marT="56499" marB="56499">
                    <a:solidFill>
                      <a:srgbClr val="FF6600"/>
                    </a:solidFill>
                  </a:tcPr>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40.7</a:t>
                      </a:r>
                      <a:endParaRPr lang="en-US" sz="4400" dirty="0"/>
                    </a:p>
                  </a:txBody>
                  <a:tcPr marL="112998" marR="112998" marT="56499" marB="56499"/>
                </a:tc>
                <a:tc>
                  <a:txBody>
                    <a:bodyPr/>
                    <a:lstStyle/>
                    <a:p>
                      <a:pPr algn="ctr"/>
                      <a:r>
                        <a:rPr lang="en-US" sz="4400" dirty="0" smtClean="0">
                          <a:solidFill>
                            <a:srgbClr val="FF0000"/>
                          </a:solidFill>
                        </a:rPr>
                        <a:t>38.1</a:t>
                      </a:r>
                      <a:endParaRPr lang="en-US" sz="4400" dirty="0">
                        <a:solidFill>
                          <a:srgbClr val="FF0000"/>
                        </a:solidFill>
                      </a:endParaRPr>
                    </a:p>
                  </a:txBody>
                  <a:tcPr marL="112998" marR="112998" marT="56499" marB="56499"/>
                </a:tc>
                <a:tc>
                  <a:txBody>
                    <a:bodyPr/>
                    <a:lstStyle/>
                    <a:p>
                      <a:pPr algn="ctr"/>
                      <a:r>
                        <a:rPr lang="en-US" sz="4400" dirty="0" smtClean="0">
                          <a:solidFill>
                            <a:srgbClr val="FF0000"/>
                          </a:solidFill>
                        </a:rPr>
                        <a:t>40.5</a:t>
                      </a:r>
                      <a:endParaRPr lang="en-US" sz="4400" dirty="0">
                        <a:solidFill>
                          <a:srgbClr val="FF0000"/>
                        </a:solidFill>
                      </a:endParaRPr>
                    </a:p>
                  </a:txBody>
                  <a:tcPr marL="112998" marR="112998" marT="56499" marB="56499"/>
                </a:tc>
              </a:tr>
            </a:tbl>
          </a:graphicData>
        </a:graphic>
      </p:graphicFrame>
    </p:spTree>
    <p:extLst>
      <p:ext uri="{BB962C8B-B14F-4D97-AF65-F5344CB8AC3E}">
        <p14:creationId xmlns:p14="http://schemas.microsoft.com/office/powerpoint/2010/main" val="2056765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3: Google Alone</a:t>
            </a:r>
            <a:endParaRPr lang="en-US" sz="8000" b="1" dirty="0">
              <a:solidFill>
                <a:srgbClr val="C4C403"/>
              </a:solidFill>
              <a:latin typeface="Helvetica"/>
              <a:cs typeface="Helvetica"/>
            </a:endParaRPr>
          </a:p>
        </p:txBody>
      </p:sp>
      <p:grpSp>
        <p:nvGrpSpPr>
          <p:cNvPr id="11" name="Group 10"/>
          <p:cNvGrpSpPr/>
          <p:nvPr/>
        </p:nvGrpSpPr>
        <p:grpSpPr>
          <a:xfrm>
            <a:off x="383376" y="4821392"/>
            <a:ext cx="16240674" cy="2573928"/>
            <a:chOff x="383376" y="6766264"/>
            <a:chExt cx="16240674" cy="2573928"/>
          </a:xfrm>
        </p:grpSpPr>
        <p:grpSp>
          <p:nvGrpSpPr>
            <p:cNvPr id="13" name="Group 12"/>
            <p:cNvGrpSpPr/>
            <p:nvPr/>
          </p:nvGrpSpPr>
          <p:grpSpPr>
            <a:xfrm>
              <a:off x="383376" y="7572378"/>
              <a:ext cx="2318704" cy="1314008"/>
              <a:chOff x="1773068" y="9369673"/>
              <a:chExt cx="2947165" cy="1670156"/>
            </a:xfrm>
          </p:grpSpPr>
          <p:pic>
            <p:nvPicPr>
              <p:cNvPr id="12" name="Picture 11"/>
              <p:cNvPicPr>
                <a:picLocks noChangeAspect="1"/>
              </p:cNvPicPr>
              <p:nvPr/>
            </p:nvPicPr>
            <p:blipFill>
              <a:blip r:embed="rId3"/>
              <a:stretch>
                <a:fillRect/>
              </a:stretch>
            </p:blipFill>
            <p:spPr>
              <a:xfrm>
                <a:off x="1773068" y="9369673"/>
                <a:ext cx="2947165" cy="996836"/>
              </a:xfrm>
              <a:prstGeom prst="rect">
                <a:avLst/>
              </a:prstGeom>
            </p:spPr>
          </p:pic>
          <p:sp>
            <p:nvSpPr>
              <p:cNvPr id="39" name="TextBox 38"/>
              <p:cNvSpPr txBox="1"/>
              <p:nvPr/>
            </p:nvSpPr>
            <p:spPr>
              <a:xfrm>
                <a:off x="2576116" y="10296556"/>
                <a:ext cx="1341070" cy="743273"/>
              </a:xfrm>
              <a:prstGeom prst="rect">
                <a:avLst/>
              </a:prstGeom>
              <a:noFill/>
            </p:spPr>
            <p:txBody>
              <a:bodyPr wrap="none" rtlCol="0">
                <a:spAutoFit/>
              </a:bodyPr>
              <a:lstStyle/>
              <a:p>
                <a:r>
                  <a:rPr lang="en-US" sz="3200" dirty="0" smtClean="0"/>
                  <a:t>1.5M</a:t>
                </a:r>
                <a:endParaRPr lang="en-US" sz="3200" dirty="0"/>
              </a:p>
            </p:txBody>
          </p:sp>
        </p:grpSp>
        <p:grpSp>
          <p:nvGrpSpPr>
            <p:cNvPr id="2" name="Group 1"/>
            <p:cNvGrpSpPr/>
            <p:nvPr/>
          </p:nvGrpSpPr>
          <p:grpSpPr>
            <a:xfrm>
              <a:off x="2921899" y="6766264"/>
              <a:ext cx="3044313" cy="2573928"/>
              <a:chOff x="2921899" y="4479833"/>
              <a:chExt cx="3044313" cy="2573928"/>
            </a:xfrm>
          </p:grpSpPr>
          <p:pic>
            <p:nvPicPr>
              <p:cNvPr id="43" name="Picture 8" descr="http://www.metrotransit.org/Data/Sites/1/media/buses/MetroTransit-Hybridbus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3957" y="4479833"/>
                <a:ext cx="1512255" cy="100817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4" name="Picture 6" descr="http://images.boomsbeat.com/data/images/full/595/bill-gates-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3957" y="5353987"/>
                <a:ext cx="1512255" cy="101616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6" name="Picture 14" descr="http://static-ams.ebayclassifieds.com/1412170820/img/category_info/pets/cats-kittens/tabb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899" y="4484887"/>
                <a:ext cx="1512255"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7" name="Picture 26" descr="http://wallpaperlepi.com/wp-content/uploads/2014/08/Yellow-Wallpaper-for-Desk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899" y="5361982"/>
                <a:ext cx="1512255" cy="94515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8" name="Picture 28" descr="http://assets.worldwildlife.org/photos/1622/images/original/Indochinese_Tiger_8.9.2012_Hero_and_Circle_MID_243238.jpg?134554897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53957" y="6143173"/>
                <a:ext cx="1512255" cy="91058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9" name="Picture 40" descr="http://cdn.images.express.co.uk/img/dynamic/20/590x/person.gif-4468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899" y="6156660"/>
                <a:ext cx="1512255" cy="89710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3597648" y="6773836"/>
              <a:ext cx="3026402" cy="2558784"/>
              <a:chOff x="13597648" y="4496645"/>
              <a:chExt cx="3026402" cy="2558784"/>
            </a:xfrm>
          </p:grpSpPr>
          <p:pic>
            <p:nvPicPr>
              <p:cNvPr id="85" name="Picture 8" descr="http://www.metrotransit.org/Data/Sites/1/media/buses/MetroTransit-HybridbusL.jp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4496645"/>
                <a:ext cx="1503358" cy="100223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6" name="Picture 6" descr="http://images.boomsbeat.com/data/images/full/595/bill-gates-jpg.jp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5365656"/>
                <a:ext cx="1503358"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8" name="Picture 14" descr="http://static-ams.ebayclassifieds.com/1412170820/img/category_info/pets/cats-kittens/tabby.jp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4501669"/>
                <a:ext cx="1503358" cy="100424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9" name="Picture 26" descr="http://wallpaperlepi.com/wp-content/uploads/2014/08/Yellow-Wallpaper-for-Desktop.jp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5373604"/>
                <a:ext cx="1503358" cy="93959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0" name="Picture 28" descr="http://assets.worldwildlife.org/photos/1622/images/original/Indochinese_Tiger_8.9.2012_Hero_and_Circle_MID_243238.jpg?1345548975"/>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6150199"/>
                <a:ext cx="1503358" cy="90523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1" name="Picture 40" descr="http://cdn.images.express.co.uk/img/dynamic/20/590x/person.gif-446881.jp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6163606"/>
                <a:ext cx="1503358" cy="89182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3" name="文本框 109"/>
              <p:cNvSpPr txBox="1"/>
              <p:nvPr/>
            </p:nvSpPr>
            <p:spPr>
              <a:xfrm>
                <a:off x="13894245" y="4738886"/>
                <a:ext cx="919392" cy="461665"/>
              </a:xfrm>
              <a:prstGeom prst="rect">
                <a:avLst/>
              </a:prstGeom>
              <a:noFill/>
            </p:spPr>
            <p:txBody>
              <a:bodyPr wrap="none" rtlCol="0">
                <a:spAutoFit/>
              </a:bodyPr>
              <a:lstStyle/>
              <a:p>
                <a:pPr algn="ctr"/>
                <a:r>
                  <a:rPr lang="en-US" altLang="zh-CN" sz="2400" b="1" dirty="0"/>
                  <a:t>t</a:t>
                </a:r>
                <a:r>
                  <a:rPr lang="en-US" altLang="zh-CN" sz="2400" b="1" dirty="0" smtClean="0"/>
                  <a:t>abby</a:t>
                </a:r>
                <a:endParaRPr lang="zh-CN" altLang="en-US" sz="2400" b="1" dirty="0"/>
              </a:p>
            </p:txBody>
          </p:sp>
          <p:sp>
            <p:nvSpPr>
              <p:cNvPr id="64" name="文本框 110"/>
              <p:cNvSpPr txBox="1"/>
              <p:nvPr/>
            </p:nvSpPr>
            <p:spPr>
              <a:xfrm>
                <a:off x="13831855" y="5558648"/>
                <a:ext cx="1044176" cy="461665"/>
              </a:xfrm>
              <a:prstGeom prst="rect">
                <a:avLst/>
              </a:prstGeom>
              <a:noFill/>
            </p:spPr>
            <p:txBody>
              <a:bodyPr wrap="none" rtlCol="0">
                <a:spAutoFit/>
              </a:bodyPr>
              <a:lstStyle/>
              <a:p>
                <a:pPr algn="ctr"/>
                <a:r>
                  <a:rPr lang="en-US" altLang="zh-CN" sz="2400" b="1" dirty="0"/>
                  <a:t>y</a:t>
                </a:r>
                <a:r>
                  <a:rPr lang="en-US" altLang="zh-CN" sz="2400" b="1" dirty="0" smtClean="0"/>
                  <a:t>ellow</a:t>
                </a:r>
                <a:endParaRPr lang="zh-CN" altLang="en-US" sz="2400" b="1" dirty="0"/>
              </a:p>
            </p:txBody>
          </p:sp>
          <p:sp>
            <p:nvSpPr>
              <p:cNvPr id="75" name="文本框 111"/>
              <p:cNvSpPr txBox="1"/>
              <p:nvPr/>
            </p:nvSpPr>
            <p:spPr>
              <a:xfrm>
                <a:off x="13820153" y="6420545"/>
                <a:ext cx="1067570" cy="461665"/>
              </a:xfrm>
              <a:prstGeom prst="rect">
                <a:avLst/>
              </a:prstGeom>
              <a:noFill/>
            </p:spPr>
            <p:txBody>
              <a:bodyPr wrap="none" rtlCol="0">
                <a:spAutoFit/>
              </a:bodyPr>
              <a:lstStyle/>
              <a:p>
                <a:pPr algn="ctr"/>
                <a:r>
                  <a:rPr lang="en-US" altLang="zh-CN" sz="2400" b="1" dirty="0"/>
                  <a:t>p</a:t>
                </a:r>
                <a:r>
                  <a:rPr lang="en-US" altLang="zh-CN" sz="2400" b="1" dirty="0" smtClean="0"/>
                  <a:t>erson</a:t>
                </a:r>
                <a:endParaRPr lang="zh-CN" altLang="en-US" sz="2400" b="1" dirty="0"/>
              </a:p>
            </p:txBody>
          </p:sp>
          <p:sp>
            <p:nvSpPr>
              <p:cNvPr id="76" name="文本框 126"/>
              <p:cNvSpPr txBox="1"/>
              <p:nvPr/>
            </p:nvSpPr>
            <p:spPr>
              <a:xfrm>
                <a:off x="15497339" y="6420545"/>
                <a:ext cx="775122" cy="461665"/>
              </a:xfrm>
              <a:prstGeom prst="rect">
                <a:avLst/>
              </a:prstGeom>
              <a:noFill/>
            </p:spPr>
            <p:txBody>
              <a:bodyPr wrap="none" rtlCol="0">
                <a:spAutoFit/>
              </a:bodyPr>
              <a:lstStyle/>
              <a:p>
                <a:pPr algn="ctr"/>
                <a:r>
                  <a:rPr lang="en-US" altLang="zh-CN" sz="2400" b="1" dirty="0"/>
                  <a:t>t</a:t>
                </a:r>
                <a:r>
                  <a:rPr lang="en-US" altLang="zh-CN" sz="2400" b="1" dirty="0" smtClean="0"/>
                  <a:t>iger</a:t>
                </a:r>
                <a:endParaRPr lang="zh-CN" altLang="en-US" sz="2400" b="1" dirty="0"/>
              </a:p>
            </p:txBody>
          </p:sp>
          <p:sp>
            <p:nvSpPr>
              <p:cNvPr id="77" name="文本框 127"/>
              <p:cNvSpPr txBox="1"/>
              <p:nvPr/>
            </p:nvSpPr>
            <p:spPr>
              <a:xfrm>
                <a:off x="15220673" y="5563148"/>
                <a:ext cx="1328459" cy="46166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8" name="文本框 128"/>
              <p:cNvSpPr txBox="1"/>
              <p:nvPr/>
            </p:nvSpPr>
            <p:spPr>
              <a:xfrm>
                <a:off x="15566017" y="4730772"/>
                <a:ext cx="637765" cy="46166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grpSp>
          <p:nvGrpSpPr>
            <p:cNvPr id="82" name="Group 81"/>
            <p:cNvGrpSpPr/>
            <p:nvPr/>
          </p:nvGrpSpPr>
          <p:grpSpPr>
            <a:xfrm>
              <a:off x="6168652" y="6998118"/>
              <a:ext cx="7336315" cy="2110221"/>
              <a:chOff x="6168652" y="6814268"/>
              <a:chExt cx="7336315" cy="2110221"/>
            </a:xfrm>
          </p:grpSpPr>
          <p:sp>
            <p:nvSpPr>
              <p:cNvPr id="83"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4" name="Cube 83"/>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7" name="Cube 86"/>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2" name="Cube 91"/>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4" name="Cube 93"/>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5" name="Cube 94"/>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96" name="Parallelogram 95"/>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97" name="Straight Arrow Connector 96"/>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aphicFrame>
        <p:nvGraphicFramePr>
          <p:cNvPr id="127" name="Table 126"/>
          <p:cNvGraphicFramePr>
            <a:graphicFrameLocks noGrp="1"/>
          </p:cNvGraphicFramePr>
          <p:nvPr>
            <p:extLst>
              <p:ext uri="{D42A27DB-BD31-4B8C-83A1-F6EECF244321}">
                <p14:modId xmlns:p14="http://schemas.microsoft.com/office/powerpoint/2010/main" val="3852323238"/>
              </p:ext>
            </p:extLst>
          </p:nvPr>
        </p:nvGraphicFramePr>
        <p:xfrm>
          <a:off x="3657600" y="9788893"/>
          <a:ext cx="10972800" cy="1574547"/>
        </p:xfrm>
        <a:graphic>
          <a:graphicData uri="http://schemas.openxmlformats.org/drawingml/2006/table">
            <a:tbl>
              <a:tblPr firstRow="1" bandRow="1">
                <a:tableStyleId>{5C22544A-7EE6-4342-B048-85BDC9FD1C3A}</a:tableStyleId>
              </a:tblPr>
              <a:tblGrid>
                <a:gridCol w="2743200"/>
                <a:gridCol w="2743200"/>
                <a:gridCol w="2743200"/>
                <a:gridCol w="2743200"/>
              </a:tblGrid>
              <a:tr h="575320">
                <a:tc>
                  <a:txBody>
                    <a:bodyPr/>
                    <a:lstStyle/>
                    <a:p>
                      <a:pPr algn="ctr"/>
                      <a:r>
                        <a:rPr lang="en-US" sz="4400" dirty="0" err="1" smtClean="0"/>
                        <a:t>ImageNet</a:t>
                      </a:r>
                      <a:endParaRPr lang="en-US" sz="4400" dirty="0"/>
                    </a:p>
                  </a:txBody>
                  <a:tcPr marL="112998" marR="112998" marT="56499" marB="56499">
                    <a:solidFill>
                      <a:srgbClr val="FF6600"/>
                    </a:solidFill>
                  </a:tcPr>
                </a:tc>
                <a:tc>
                  <a:txBody>
                    <a:bodyPr/>
                    <a:lstStyle/>
                    <a:p>
                      <a:pPr algn="ctr"/>
                      <a:r>
                        <a:rPr lang="en-US" sz="4400" dirty="0" smtClean="0"/>
                        <a:t>Scratch</a:t>
                      </a:r>
                      <a:endParaRPr lang="en-US" sz="4400" dirty="0"/>
                    </a:p>
                  </a:txBody>
                  <a:tcPr marL="112998" marR="112998" marT="56499" marB="56499">
                    <a:solidFill>
                      <a:srgbClr val="FF6600"/>
                    </a:solidFill>
                  </a:tcPr>
                </a:tc>
                <a:tc>
                  <a:txBody>
                    <a:bodyPr/>
                    <a:lstStyle/>
                    <a:p>
                      <a:pPr algn="ctr"/>
                      <a:r>
                        <a:rPr lang="en-US" sz="4400" dirty="0" err="1" smtClean="0">
                          <a:solidFill>
                            <a:srgbClr val="C4C403"/>
                          </a:solidFill>
                        </a:rPr>
                        <a:t>GFAll</a:t>
                      </a:r>
                      <a:endParaRPr lang="en-US" sz="4400" dirty="0">
                        <a:solidFill>
                          <a:srgbClr val="C4C403"/>
                        </a:solidFill>
                      </a:endParaRPr>
                    </a:p>
                  </a:txBody>
                  <a:tcPr marL="112998" marR="112998" marT="56499" marB="56499">
                    <a:solidFill>
                      <a:srgbClr val="FF6600"/>
                    </a:solidFill>
                  </a:tcPr>
                </a:tc>
                <a:tc>
                  <a:txBody>
                    <a:bodyPr/>
                    <a:lstStyle/>
                    <a:p>
                      <a:pPr algn="ctr"/>
                      <a:r>
                        <a:rPr lang="en-US" sz="4400" dirty="0" err="1" smtClean="0">
                          <a:solidFill>
                            <a:srgbClr val="C4C403"/>
                          </a:solidFill>
                        </a:rPr>
                        <a:t>GoogleO</a:t>
                      </a:r>
                      <a:endParaRPr lang="en-US" sz="4400" dirty="0">
                        <a:solidFill>
                          <a:srgbClr val="C4C403"/>
                        </a:solidFill>
                      </a:endParaRPr>
                    </a:p>
                  </a:txBody>
                  <a:tcPr marL="112998" marR="112998" marT="56499" marB="56499">
                    <a:solidFill>
                      <a:srgbClr val="FF6600"/>
                    </a:solidFill>
                  </a:tcPr>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40.7</a:t>
                      </a:r>
                      <a:endParaRPr lang="en-US" sz="4400" dirty="0"/>
                    </a:p>
                  </a:txBody>
                  <a:tcPr marL="112998" marR="112998" marT="56499" marB="56499"/>
                </a:tc>
                <a:tc>
                  <a:txBody>
                    <a:bodyPr/>
                    <a:lstStyle/>
                    <a:p>
                      <a:pPr algn="ctr"/>
                      <a:r>
                        <a:rPr lang="en-US" sz="4400" dirty="0" smtClean="0">
                          <a:solidFill>
                            <a:srgbClr val="FF0000"/>
                          </a:solidFill>
                        </a:rPr>
                        <a:t>40.5</a:t>
                      </a:r>
                      <a:endParaRPr lang="en-US" sz="4400" dirty="0">
                        <a:solidFill>
                          <a:srgbClr val="FF0000"/>
                        </a:solidFill>
                      </a:endParaRPr>
                    </a:p>
                  </a:txBody>
                  <a:tcPr marL="112998" marR="112998" marT="56499" marB="56499"/>
                </a:tc>
                <a:tc>
                  <a:txBody>
                    <a:bodyPr/>
                    <a:lstStyle/>
                    <a:p>
                      <a:pPr algn="ctr"/>
                      <a:r>
                        <a:rPr lang="en-US" sz="4400" dirty="0" smtClean="0">
                          <a:solidFill>
                            <a:srgbClr val="FF0000"/>
                          </a:solidFill>
                        </a:rPr>
                        <a:t>42.7</a:t>
                      </a:r>
                      <a:endParaRPr lang="en-US" sz="4400" dirty="0">
                        <a:solidFill>
                          <a:srgbClr val="FF0000"/>
                        </a:solidFill>
                      </a:endParaRPr>
                    </a:p>
                  </a:txBody>
                  <a:tcPr marL="112998" marR="112998" marT="56499" marB="56499"/>
                </a:tc>
              </a:tr>
            </a:tbl>
          </a:graphicData>
        </a:graphic>
      </p:graphicFrame>
    </p:spTree>
    <p:extLst>
      <p:ext uri="{BB962C8B-B14F-4D97-AF65-F5344CB8AC3E}">
        <p14:creationId xmlns:p14="http://schemas.microsoft.com/office/powerpoint/2010/main" val="1205298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4: Staged Training</a:t>
            </a:r>
            <a:endParaRPr lang="en-US" sz="8000" b="1" dirty="0">
              <a:solidFill>
                <a:srgbClr val="C4C403"/>
              </a:solidFill>
              <a:latin typeface="Helvetica"/>
              <a:cs typeface="Helvetica"/>
            </a:endParaRPr>
          </a:p>
        </p:txBody>
      </p:sp>
      <p:grpSp>
        <p:nvGrpSpPr>
          <p:cNvPr id="13" name="Group 12"/>
          <p:cNvGrpSpPr/>
          <p:nvPr/>
        </p:nvGrpSpPr>
        <p:grpSpPr>
          <a:xfrm>
            <a:off x="383376" y="4361336"/>
            <a:ext cx="2318704" cy="1314008"/>
            <a:chOff x="1773068" y="9369673"/>
            <a:chExt cx="2947165" cy="1670156"/>
          </a:xfrm>
        </p:grpSpPr>
        <p:pic>
          <p:nvPicPr>
            <p:cNvPr id="12" name="Picture 11"/>
            <p:cNvPicPr>
              <a:picLocks noChangeAspect="1"/>
            </p:cNvPicPr>
            <p:nvPr/>
          </p:nvPicPr>
          <p:blipFill>
            <a:blip r:embed="rId3"/>
            <a:stretch>
              <a:fillRect/>
            </a:stretch>
          </p:blipFill>
          <p:spPr>
            <a:xfrm>
              <a:off x="1773068" y="9369673"/>
              <a:ext cx="2947165" cy="996836"/>
            </a:xfrm>
            <a:prstGeom prst="rect">
              <a:avLst/>
            </a:prstGeom>
          </p:spPr>
        </p:pic>
        <p:sp>
          <p:nvSpPr>
            <p:cNvPr id="39" name="TextBox 38"/>
            <p:cNvSpPr txBox="1"/>
            <p:nvPr/>
          </p:nvSpPr>
          <p:spPr>
            <a:xfrm>
              <a:off x="2576116" y="10296556"/>
              <a:ext cx="1341070" cy="743273"/>
            </a:xfrm>
            <a:prstGeom prst="rect">
              <a:avLst/>
            </a:prstGeom>
            <a:noFill/>
          </p:spPr>
          <p:txBody>
            <a:bodyPr wrap="none" rtlCol="0">
              <a:spAutoFit/>
            </a:bodyPr>
            <a:lstStyle/>
            <a:p>
              <a:r>
                <a:rPr lang="en-US" sz="3200" dirty="0" smtClean="0"/>
                <a:t>1.5M</a:t>
              </a:r>
              <a:endParaRPr lang="en-US" sz="3200" dirty="0"/>
            </a:p>
          </p:txBody>
        </p:sp>
      </p:grpSp>
      <p:grpSp>
        <p:nvGrpSpPr>
          <p:cNvPr id="2" name="Group 1"/>
          <p:cNvGrpSpPr/>
          <p:nvPr/>
        </p:nvGrpSpPr>
        <p:grpSpPr>
          <a:xfrm>
            <a:off x="2921899" y="3555222"/>
            <a:ext cx="3044313" cy="2573928"/>
            <a:chOff x="2921899" y="4479833"/>
            <a:chExt cx="3044313" cy="2573928"/>
          </a:xfrm>
        </p:grpSpPr>
        <p:pic>
          <p:nvPicPr>
            <p:cNvPr id="43" name="Picture 8" descr="http://www.metrotransit.org/Data/Sites/1/media/buses/MetroTransit-Hybridbus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3957" y="4479833"/>
              <a:ext cx="1512255" cy="100817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4" name="Picture 6" descr="http://images.boomsbeat.com/data/images/full/595/bill-gates-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3957" y="5353987"/>
              <a:ext cx="1512255" cy="101616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6" name="Picture 14" descr="http://static-ams.ebayclassifieds.com/1412170820/img/category_info/pets/cats-kittens/tabb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899" y="4484887"/>
              <a:ext cx="1512255"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7" name="Picture 26" descr="http://wallpaperlepi.com/wp-content/uploads/2014/08/Yellow-Wallpaper-for-Desk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899" y="5361982"/>
              <a:ext cx="1512255" cy="94515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8" name="Picture 28" descr="http://assets.worldwildlife.org/photos/1622/images/original/Indochinese_Tiger_8.9.2012_Hero_and_Circle_MID_243238.jpg?134554897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53957" y="6143173"/>
              <a:ext cx="1512255" cy="91058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9" name="Picture 40" descr="http://cdn.images.express.co.uk/img/dynamic/20/590x/person.gif-4468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899" y="6156660"/>
              <a:ext cx="1512255" cy="89710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3597648" y="3562794"/>
            <a:ext cx="3026402" cy="2558784"/>
            <a:chOff x="13597648" y="4496645"/>
            <a:chExt cx="3026402" cy="2558784"/>
          </a:xfrm>
        </p:grpSpPr>
        <p:pic>
          <p:nvPicPr>
            <p:cNvPr id="85" name="Picture 8" descr="http://www.metrotransit.org/Data/Sites/1/media/buses/MetroTransit-HybridbusL.jp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4496645"/>
              <a:ext cx="1503358" cy="100223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6" name="Picture 6" descr="http://images.boomsbeat.com/data/images/full/595/bill-gates-jpg.jp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5365656"/>
              <a:ext cx="1503358"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8" name="Picture 14" descr="http://static-ams.ebayclassifieds.com/1412170820/img/category_info/pets/cats-kittens/tabby.jp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4501669"/>
              <a:ext cx="1503358" cy="100424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9" name="Picture 26" descr="http://wallpaperlepi.com/wp-content/uploads/2014/08/Yellow-Wallpaper-for-Desktop.jp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5373604"/>
              <a:ext cx="1503358" cy="93959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0" name="Picture 28" descr="http://assets.worldwildlife.org/photos/1622/images/original/Indochinese_Tiger_8.9.2012_Hero_and_Circle_MID_243238.jpg?1345548975"/>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6150199"/>
              <a:ext cx="1503358" cy="90523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1" name="Picture 40" descr="http://cdn.images.express.co.uk/img/dynamic/20/590x/person.gif-446881.jp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6163606"/>
              <a:ext cx="1503358" cy="89182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3" name="文本框 109"/>
            <p:cNvSpPr txBox="1"/>
            <p:nvPr/>
          </p:nvSpPr>
          <p:spPr>
            <a:xfrm>
              <a:off x="13894245" y="4738886"/>
              <a:ext cx="919392" cy="461665"/>
            </a:xfrm>
            <a:prstGeom prst="rect">
              <a:avLst/>
            </a:prstGeom>
            <a:noFill/>
          </p:spPr>
          <p:txBody>
            <a:bodyPr wrap="none" rtlCol="0">
              <a:spAutoFit/>
            </a:bodyPr>
            <a:lstStyle/>
            <a:p>
              <a:pPr algn="ctr"/>
              <a:r>
                <a:rPr lang="en-US" altLang="zh-CN" sz="2400" b="1" dirty="0"/>
                <a:t>t</a:t>
              </a:r>
              <a:r>
                <a:rPr lang="en-US" altLang="zh-CN" sz="2400" b="1" dirty="0" smtClean="0"/>
                <a:t>abby</a:t>
              </a:r>
              <a:endParaRPr lang="zh-CN" altLang="en-US" sz="2400" b="1" dirty="0"/>
            </a:p>
          </p:txBody>
        </p:sp>
        <p:sp>
          <p:nvSpPr>
            <p:cNvPr id="64" name="文本框 110"/>
            <p:cNvSpPr txBox="1"/>
            <p:nvPr/>
          </p:nvSpPr>
          <p:spPr>
            <a:xfrm>
              <a:off x="13831855" y="5558648"/>
              <a:ext cx="1044176" cy="461665"/>
            </a:xfrm>
            <a:prstGeom prst="rect">
              <a:avLst/>
            </a:prstGeom>
            <a:noFill/>
          </p:spPr>
          <p:txBody>
            <a:bodyPr wrap="none" rtlCol="0">
              <a:spAutoFit/>
            </a:bodyPr>
            <a:lstStyle/>
            <a:p>
              <a:pPr algn="ctr"/>
              <a:r>
                <a:rPr lang="en-US" altLang="zh-CN" sz="2400" b="1" dirty="0"/>
                <a:t>y</a:t>
              </a:r>
              <a:r>
                <a:rPr lang="en-US" altLang="zh-CN" sz="2400" b="1" dirty="0" smtClean="0"/>
                <a:t>ellow</a:t>
              </a:r>
              <a:endParaRPr lang="zh-CN" altLang="en-US" sz="2400" b="1" dirty="0"/>
            </a:p>
          </p:txBody>
        </p:sp>
        <p:sp>
          <p:nvSpPr>
            <p:cNvPr id="75" name="文本框 111"/>
            <p:cNvSpPr txBox="1"/>
            <p:nvPr/>
          </p:nvSpPr>
          <p:spPr>
            <a:xfrm>
              <a:off x="13820153" y="6420545"/>
              <a:ext cx="1067570" cy="461665"/>
            </a:xfrm>
            <a:prstGeom prst="rect">
              <a:avLst/>
            </a:prstGeom>
            <a:noFill/>
          </p:spPr>
          <p:txBody>
            <a:bodyPr wrap="none" rtlCol="0">
              <a:spAutoFit/>
            </a:bodyPr>
            <a:lstStyle/>
            <a:p>
              <a:pPr algn="ctr"/>
              <a:r>
                <a:rPr lang="en-US" altLang="zh-CN" sz="2400" b="1" dirty="0"/>
                <a:t>p</a:t>
              </a:r>
              <a:r>
                <a:rPr lang="en-US" altLang="zh-CN" sz="2400" b="1" dirty="0" smtClean="0"/>
                <a:t>erson</a:t>
              </a:r>
              <a:endParaRPr lang="zh-CN" altLang="en-US" sz="2400" b="1" dirty="0"/>
            </a:p>
          </p:txBody>
        </p:sp>
        <p:sp>
          <p:nvSpPr>
            <p:cNvPr id="76" name="文本框 126"/>
            <p:cNvSpPr txBox="1"/>
            <p:nvPr/>
          </p:nvSpPr>
          <p:spPr>
            <a:xfrm>
              <a:off x="15497339" y="6420545"/>
              <a:ext cx="775122" cy="461665"/>
            </a:xfrm>
            <a:prstGeom prst="rect">
              <a:avLst/>
            </a:prstGeom>
            <a:noFill/>
          </p:spPr>
          <p:txBody>
            <a:bodyPr wrap="none" rtlCol="0">
              <a:spAutoFit/>
            </a:bodyPr>
            <a:lstStyle/>
            <a:p>
              <a:pPr algn="ctr"/>
              <a:r>
                <a:rPr lang="en-US" altLang="zh-CN" sz="2400" b="1" dirty="0"/>
                <a:t>t</a:t>
              </a:r>
              <a:r>
                <a:rPr lang="en-US" altLang="zh-CN" sz="2400" b="1" dirty="0" smtClean="0"/>
                <a:t>iger</a:t>
              </a:r>
              <a:endParaRPr lang="zh-CN" altLang="en-US" sz="2400" b="1" dirty="0"/>
            </a:p>
          </p:txBody>
        </p:sp>
        <p:sp>
          <p:nvSpPr>
            <p:cNvPr id="77" name="文本框 127"/>
            <p:cNvSpPr txBox="1"/>
            <p:nvPr/>
          </p:nvSpPr>
          <p:spPr>
            <a:xfrm>
              <a:off x="15220673" y="5563148"/>
              <a:ext cx="1328459" cy="46166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8" name="文本框 128"/>
            <p:cNvSpPr txBox="1"/>
            <p:nvPr/>
          </p:nvSpPr>
          <p:spPr>
            <a:xfrm>
              <a:off x="15566017" y="4730772"/>
              <a:ext cx="637765" cy="46166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grpSp>
        <p:nvGrpSpPr>
          <p:cNvPr id="128" name="Group 127"/>
          <p:cNvGrpSpPr/>
          <p:nvPr/>
        </p:nvGrpSpPr>
        <p:grpSpPr>
          <a:xfrm>
            <a:off x="6201249" y="3787076"/>
            <a:ext cx="7336315" cy="2110221"/>
            <a:chOff x="6168652" y="6814268"/>
            <a:chExt cx="7336315" cy="2110221"/>
          </a:xfrm>
        </p:grpSpPr>
        <p:sp>
          <p:nvSpPr>
            <p:cNvPr id="129"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0" name="Cube 129"/>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1" name="Cube 130"/>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2" name="Cube 131"/>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3" name="Cube 132"/>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4" name="Cube 133"/>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35" name="Parallelogram 134"/>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36" name="Straight Arrow Connector 135"/>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73879" y="6157543"/>
            <a:ext cx="16151503" cy="2766946"/>
            <a:chOff x="473879" y="6157543"/>
            <a:chExt cx="16151503" cy="2766946"/>
          </a:xfrm>
        </p:grpSpPr>
        <p:grpSp>
          <p:nvGrpSpPr>
            <p:cNvPr id="42" name="Group 41"/>
            <p:cNvGrpSpPr>
              <a:grpSpLocks noChangeAspect="1"/>
            </p:cNvGrpSpPr>
            <p:nvPr/>
          </p:nvGrpSpPr>
          <p:grpSpPr>
            <a:xfrm>
              <a:off x="473879" y="7476553"/>
              <a:ext cx="2137699" cy="1317451"/>
              <a:chOff x="1605342" y="7524500"/>
              <a:chExt cx="2704324" cy="1666659"/>
            </a:xfrm>
          </p:grpSpPr>
          <p:pic>
            <p:nvPicPr>
              <p:cNvPr id="45" name="Picture 44"/>
              <p:cNvPicPr>
                <a:picLocks noChangeAspect="1"/>
              </p:cNvPicPr>
              <p:nvPr/>
            </p:nvPicPr>
            <p:blipFill>
              <a:blip r:embed="rId10"/>
              <a:stretch>
                <a:fillRect/>
              </a:stretch>
            </p:blipFill>
            <p:spPr>
              <a:xfrm>
                <a:off x="1605342" y="7524500"/>
                <a:ext cx="2704324" cy="819748"/>
              </a:xfrm>
              <a:prstGeom prst="rect">
                <a:avLst/>
              </a:prstGeom>
            </p:spPr>
          </p:pic>
          <p:sp>
            <p:nvSpPr>
              <p:cNvPr id="50" name="TextBox 49"/>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grpSp>
          <p:nvGrpSpPr>
            <p:cNvPr id="51" name="组合 16"/>
            <p:cNvGrpSpPr>
              <a:grpSpLocks noChangeAspect="1"/>
            </p:cNvGrpSpPr>
            <p:nvPr/>
          </p:nvGrpSpPr>
          <p:grpSpPr>
            <a:xfrm>
              <a:off x="2924287" y="6863538"/>
              <a:ext cx="3038416" cy="2011680"/>
              <a:chOff x="1147113" y="3427680"/>
              <a:chExt cx="1843458" cy="1220520"/>
            </a:xfrm>
          </p:grpSpPr>
          <p:pic>
            <p:nvPicPr>
              <p:cNvPr id="65" name="Picture 36" descr="https://c1.staticflickr.com/5/4118/4902394649_956d9006a8_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7113" y="3427680"/>
                <a:ext cx="914400" cy="62579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7" name="Picture 38" descr="https://c1.staticflickr.com/5/4107/5093737688_2dfa8f0e7e_b.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76171" y="3427680"/>
                <a:ext cx="914400" cy="60721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8" name="Picture 32" descr="https://c1.staticflickr.com/5/4106/4832796059_354b538c3a_z.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74805" y="3913822"/>
                <a:ext cx="914400" cy="73437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9" name="Picture 30" descr="https://c1.staticflickr.com/5/4146/5076017115_d19f22919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7113" y="4039209"/>
                <a:ext cx="914400" cy="6089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94" name="组合 18"/>
            <p:cNvGrpSpPr>
              <a:grpSpLocks noChangeAspect="1"/>
            </p:cNvGrpSpPr>
            <p:nvPr/>
          </p:nvGrpSpPr>
          <p:grpSpPr>
            <a:xfrm>
              <a:off x="13597647" y="6863538"/>
              <a:ext cx="3027735" cy="2011680"/>
              <a:chOff x="11277600" y="3505200"/>
              <a:chExt cx="1836978" cy="1220520"/>
            </a:xfrm>
          </p:grpSpPr>
          <p:grpSp>
            <p:nvGrpSpPr>
              <p:cNvPr id="95" name="组合 130"/>
              <p:cNvGrpSpPr/>
              <p:nvPr/>
            </p:nvGrpSpPr>
            <p:grpSpPr>
              <a:xfrm>
                <a:off x="11277600" y="3505200"/>
                <a:ext cx="1836978" cy="1220520"/>
                <a:chOff x="1147113" y="3427680"/>
                <a:chExt cx="1836978" cy="1220520"/>
              </a:xfrm>
            </p:grpSpPr>
            <p:pic>
              <p:nvPicPr>
                <p:cNvPr id="100" name="Picture 36" descr="https://c1.staticflickr.com/5/4118/4902394649_956d9006a8_z.jpg"/>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113" y="3427680"/>
                  <a:ext cx="914400" cy="62579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1" name="Picture 38" descr="https://c1.staticflickr.com/5/4107/5093737688_2dfa8f0e7e_b.jpg"/>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9691" y="3427680"/>
                  <a:ext cx="914400" cy="60721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2" name="Picture 32" descr="https://c1.staticflickr.com/5/4106/4832796059_354b538c3a_z.jpg"/>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8325" y="3913822"/>
                  <a:ext cx="914400" cy="73437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3" name="Picture 30" descr="https://c1.staticflickr.com/5/4146/5076017115_d19f229192.jpg"/>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113" y="4039209"/>
                  <a:ext cx="914400" cy="6089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sp>
            <p:nvSpPr>
              <p:cNvPr id="96" name="文本框 139"/>
              <p:cNvSpPr txBox="1"/>
              <p:nvPr/>
            </p:nvSpPr>
            <p:spPr>
              <a:xfrm>
                <a:off x="11490373" y="4287532"/>
                <a:ext cx="488855" cy="226551"/>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97" name="文本框 140"/>
              <p:cNvSpPr txBox="1"/>
              <p:nvPr/>
            </p:nvSpPr>
            <p:spPr>
              <a:xfrm>
                <a:off x="12425465" y="4248296"/>
                <a:ext cx="488855" cy="226551"/>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98" name="文本框 142"/>
              <p:cNvSpPr txBox="1"/>
              <p:nvPr/>
            </p:nvSpPr>
            <p:spPr>
              <a:xfrm>
                <a:off x="12343939" y="3632956"/>
                <a:ext cx="651910" cy="226551"/>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99" name="文本框 143"/>
              <p:cNvSpPr txBox="1"/>
              <p:nvPr/>
            </p:nvSpPr>
            <p:spPr>
              <a:xfrm>
                <a:off x="11578317" y="3668001"/>
                <a:ext cx="312968" cy="226551"/>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sp>
          <p:nvSpPr>
            <p:cNvPr id="105" name="Up-Down Arrow 114"/>
            <p:cNvSpPr/>
            <p:nvPr/>
          </p:nvSpPr>
          <p:spPr>
            <a:xfrm>
              <a:off x="8711395" y="6157543"/>
              <a:ext cx="2137561" cy="618142"/>
            </a:xfrm>
            <a:prstGeom prst="downArrow">
              <a:avLst/>
            </a:prstGeom>
            <a:ln>
              <a:headEnd type="none" w="med" len="med"/>
              <a:tailEnd type="triangle" w="lg" len="lg"/>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39" name="Group 138"/>
            <p:cNvGrpSpPr/>
            <p:nvPr/>
          </p:nvGrpSpPr>
          <p:grpSpPr>
            <a:xfrm>
              <a:off x="6168652" y="6814268"/>
              <a:ext cx="7336315" cy="2110221"/>
              <a:chOff x="6168652" y="6814268"/>
              <a:chExt cx="7336315" cy="2110221"/>
            </a:xfrm>
          </p:grpSpPr>
          <p:sp>
            <p:nvSpPr>
              <p:cNvPr id="140"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1" name="Cube 140"/>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2" name="Cube 141"/>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3" name="Cube 142"/>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4" name="Cube 143"/>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5" name="Cube 144"/>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6" name="Parallelogram 145"/>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47" name="Straight Arrow Connector 146"/>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aphicFrame>
        <p:nvGraphicFramePr>
          <p:cNvPr id="150" name="Table 149"/>
          <p:cNvGraphicFramePr>
            <a:graphicFrameLocks noGrp="1"/>
          </p:cNvGraphicFramePr>
          <p:nvPr>
            <p:extLst>
              <p:ext uri="{D42A27DB-BD31-4B8C-83A1-F6EECF244321}">
                <p14:modId xmlns:p14="http://schemas.microsoft.com/office/powerpoint/2010/main" val="3429977139"/>
              </p:ext>
            </p:extLst>
          </p:nvPr>
        </p:nvGraphicFramePr>
        <p:xfrm>
          <a:off x="3657600" y="9788893"/>
          <a:ext cx="10972800" cy="1574547"/>
        </p:xfrm>
        <a:graphic>
          <a:graphicData uri="http://schemas.openxmlformats.org/drawingml/2006/table">
            <a:tbl>
              <a:tblPr firstRow="1" bandRow="1">
                <a:tableStyleId>{5C22544A-7EE6-4342-B048-85BDC9FD1C3A}</a:tableStyleId>
              </a:tblPr>
              <a:tblGrid>
                <a:gridCol w="2743200"/>
                <a:gridCol w="2743200"/>
                <a:gridCol w="2743200"/>
                <a:gridCol w="2743200"/>
              </a:tblGrid>
              <a:tr h="575320">
                <a:tc>
                  <a:txBody>
                    <a:bodyPr/>
                    <a:lstStyle/>
                    <a:p>
                      <a:pPr algn="ctr"/>
                      <a:r>
                        <a:rPr lang="en-US" sz="4400" dirty="0" err="1" smtClean="0"/>
                        <a:t>ImageNet</a:t>
                      </a:r>
                      <a:endParaRPr lang="en-US" sz="4400" dirty="0"/>
                    </a:p>
                  </a:txBody>
                  <a:tcPr marL="112998" marR="112998" marT="56499" marB="56499">
                    <a:solidFill>
                      <a:srgbClr val="FF6600"/>
                    </a:solidFill>
                  </a:tcPr>
                </a:tc>
                <a:tc>
                  <a:txBody>
                    <a:bodyPr/>
                    <a:lstStyle/>
                    <a:p>
                      <a:pPr algn="ctr"/>
                      <a:r>
                        <a:rPr lang="en-US" sz="4400" dirty="0" smtClean="0"/>
                        <a:t>Scratch</a:t>
                      </a:r>
                      <a:endParaRPr lang="en-US" sz="4400" dirty="0"/>
                    </a:p>
                  </a:txBody>
                  <a:tcPr marL="112998" marR="112998" marT="56499" marB="56499">
                    <a:solidFill>
                      <a:srgbClr val="FF6600"/>
                    </a:solidFill>
                  </a:tcPr>
                </a:tc>
                <a:tc>
                  <a:txBody>
                    <a:bodyPr/>
                    <a:lstStyle/>
                    <a:p>
                      <a:pPr algn="ctr"/>
                      <a:r>
                        <a:rPr lang="en-US" sz="4400" dirty="0" err="1" smtClean="0">
                          <a:solidFill>
                            <a:srgbClr val="C4C403"/>
                          </a:solidFill>
                        </a:rPr>
                        <a:t>GoogleO</a:t>
                      </a:r>
                      <a:endParaRPr lang="en-US" sz="4400" dirty="0">
                        <a:solidFill>
                          <a:srgbClr val="C4C403"/>
                        </a:solidFill>
                      </a:endParaRPr>
                    </a:p>
                  </a:txBody>
                  <a:tcPr marL="112998" marR="112998" marT="56499" marB="56499">
                    <a:solidFill>
                      <a:srgbClr val="FF6600"/>
                    </a:solidFill>
                  </a:tcPr>
                </a:tc>
                <a:tc>
                  <a:txBody>
                    <a:bodyPr/>
                    <a:lstStyle/>
                    <a:p>
                      <a:pPr algn="ctr"/>
                      <a:r>
                        <a:rPr lang="en-US" sz="4400" dirty="0" err="1" smtClean="0">
                          <a:solidFill>
                            <a:srgbClr val="C4C403"/>
                          </a:solidFill>
                        </a:rPr>
                        <a:t>FlickrF</a:t>
                      </a:r>
                      <a:endParaRPr lang="en-US" sz="4400" dirty="0">
                        <a:solidFill>
                          <a:srgbClr val="C4C403"/>
                        </a:solidFill>
                      </a:endParaRPr>
                    </a:p>
                  </a:txBody>
                  <a:tcPr marL="112998" marR="112998" marT="56499" marB="56499">
                    <a:solidFill>
                      <a:srgbClr val="FF6600"/>
                    </a:solidFill>
                  </a:tcPr>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40.7</a:t>
                      </a:r>
                      <a:endParaRPr lang="en-US" sz="4400" dirty="0"/>
                    </a:p>
                  </a:txBody>
                  <a:tcPr marL="112998" marR="112998" marT="56499" marB="56499"/>
                </a:tc>
                <a:tc>
                  <a:txBody>
                    <a:bodyPr/>
                    <a:lstStyle/>
                    <a:p>
                      <a:pPr algn="ctr"/>
                      <a:r>
                        <a:rPr lang="en-US" sz="4400" dirty="0" smtClean="0">
                          <a:solidFill>
                            <a:srgbClr val="FF0000"/>
                          </a:solidFill>
                        </a:rPr>
                        <a:t>42.7</a:t>
                      </a:r>
                      <a:endParaRPr lang="en-US" sz="4400" dirty="0">
                        <a:solidFill>
                          <a:srgbClr val="FF0000"/>
                        </a:solidFill>
                      </a:endParaRPr>
                    </a:p>
                  </a:txBody>
                  <a:tcPr marL="112998" marR="112998" marT="56499" marB="56499"/>
                </a:tc>
                <a:tc>
                  <a:txBody>
                    <a:bodyPr/>
                    <a:lstStyle/>
                    <a:p>
                      <a:pPr algn="ctr"/>
                      <a:r>
                        <a:rPr lang="en-US" sz="4400" dirty="0" smtClean="0">
                          <a:solidFill>
                            <a:srgbClr val="FF0000"/>
                          </a:solidFill>
                        </a:rPr>
                        <a:t>43.4</a:t>
                      </a:r>
                      <a:endParaRPr lang="en-US" sz="4400" dirty="0">
                        <a:solidFill>
                          <a:srgbClr val="FF0000"/>
                        </a:solidFill>
                      </a:endParaRPr>
                    </a:p>
                  </a:txBody>
                  <a:tcPr marL="112998" marR="112998" marT="56499" marB="56499"/>
                </a:tc>
              </a:tr>
            </a:tbl>
          </a:graphicData>
        </a:graphic>
      </p:graphicFrame>
    </p:spTree>
    <p:extLst>
      <p:ext uri="{BB962C8B-B14F-4D97-AF65-F5344CB8AC3E}">
        <p14:creationId xmlns:p14="http://schemas.microsoft.com/office/powerpoint/2010/main" val="308601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Previous Work</a:t>
            </a:r>
            <a:endParaRPr lang="en-US" sz="8000" b="1" dirty="0">
              <a:solidFill>
                <a:srgbClr val="C4C403"/>
              </a:solidFill>
              <a:latin typeface="Helvetica"/>
              <a:cs typeface="Helvetica"/>
            </a:endParaRPr>
          </a:p>
        </p:txBody>
      </p:sp>
      <p:sp>
        <p:nvSpPr>
          <p:cNvPr id="104" name="TextBox 10"/>
          <p:cNvSpPr txBox="1"/>
          <p:nvPr/>
        </p:nvSpPr>
        <p:spPr>
          <a:xfrm>
            <a:off x="10641549" y="5944850"/>
            <a:ext cx="5015638" cy="1446550"/>
          </a:xfrm>
          <a:prstGeom prst="rect">
            <a:avLst/>
          </a:prstGeom>
          <a:noFill/>
        </p:spPr>
        <p:txBody>
          <a:bodyPr wrap="square" rtlCol="0">
            <a:spAutoFit/>
          </a:bodyPr>
          <a:lstStyle/>
          <a:p>
            <a:pPr algn="ctr"/>
            <a:r>
              <a:rPr lang="en-US" sz="4400" b="1" dirty="0">
                <a:cs typeface="Times New Roman" panose="02020603050405020304" pitchFamily="18" charset="0"/>
              </a:rPr>
              <a:t>Eye</a:t>
            </a:r>
            <a:r>
              <a:rPr lang="en-US" sz="4400" dirty="0">
                <a:cs typeface="Times New Roman" panose="02020603050405020304" pitchFamily="18" charset="0"/>
              </a:rPr>
              <a:t> is a part of </a:t>
            </a:r>
            <a:r>
              <a:rPr lang="en-US" sz="4400" b="1" dirty="0">
                <a:cs typeface="Times New Roman" panose="02020603050405020304" pitchFamily="18" charset="0"/>
              </a:rPr>
              <a:t>Baby</a:t>
            </a:r>
          </a:p>
        </p:txBody>
      </p:sp>
      <p:grpSp>
        <p:nvGrpSpPr>
          <p:cNvPr id="106" name="Group 105"/>
          <p:cNvGrpSpPr/>
          <p:nvPr/>
        </p:nvGrpSpPr>
        <p:grpSpPr>
          <a:xfrm>
            <a:off x="9021041" y="2973050"/>
            <a:ext cx="8256654" cy="3014498"/>
            <a:chOff x="9948166" y="3994159"/>
            <a:chExt cx="10665560" cy="3893989"/>
          </a:xfrm>
        </p:grpSpPr>
        <p:pic>
          <p:nvPicPr>
            <p:cNvPr id="111" name="Picture 110" descr="00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166" y="3994159"/>
              <a:ext cx="5846835" cy="3893989"/>
            </a:xfrm>
            <a:prstGeom prst="rect">
              <a:avLst/>
            </a:prstGeom>
          </p:spPr>
        </p:pic>
        <p:pic>
          <p:nvPicPr>
            <p:cNvPr id="112" name="Picture 9" descr="0002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3735" y="3996442"/>
              <a:ext cx="4679991" cy="3890426"/>
            </a:xfrm>
            <a:prstGeom prst="rect">
              <a:avLst/>
            </a:prstGeom>
          </p:spPr>
        </p:pic>
      </p:grpSp>
      <p:sp>
        <p:nvSpPr>
          <p:cNvPr id="107" name="TextBox 26"/>
          <p:cNvSpPr txBox="1"/>
          <p:nvPr/>
        </p:nvSpPr>
        <p:spPr>
          <a:xfrm>
            <a:off x="987910" y="5944850"/>
            <a:ext cx="6953975" cy="1446550"/>
          </a:xfrm>
          <a:prstGeom prst="rect">
            <a:avLst/>
          </a:prstGeom>
          <a:noFill/>
        </p:spPr>
        <p:txBody>
          <a:bodyPr wrap="square" rtlCol="0">
            <a:spAutoFit/>
          </a:bodyPr>
          <a:lstStyle/>
          <a:p>
            <a:pPr algn="ctr"/>
            <a:r>
              <a:rPr lang="en-US" sz="4400" b="1" dirty="0">
                <a:cs typeface="Times New Roman" panose="02020603050405020304" pitchFamily="18" charset="0"/>
              </a:rPr>
              <a:t>Sparrow </a:t>
            </a:r>
            <a:r>
              <a:rPr lang="en-US" sz="4400" dirty="0">
                <a:cs typeface="Times New Roman" panose="02020603050405020304" pitchFamily="18" charset="0"/>
              </a:rPr>
              <a:t>is a kind of/looks </a:t>
            </a:r>
            <a:endParaRPr lang="en-US" sz="4400" dirty="0" smtClean="0">
              <a:cs typeface="Times New Roman" panose="02020603050405020304" pitchFamily="18" charset="0"/>
            </a:endParaRPr>
          </a:p>
          <a:p>
            <a:pPr algn="ctr"/>
            <a:r>
              <a:rPr lang="en-US" sz="4400" dirty="0" smtClean="0">
                <a:cs typeface="Times New Roman" panose="02020603050405020304" pitchFamily="18" charset="0"/>
              </a:rPr>
              <a:t>similar </a:t>
            </a:r>
            <a:r>
              <a:rPr lang="en-US" sz="4400" dirty="0">
                <a:cs typeface="Times New Roman" panose="02020603050405020304" pitchFamily="18" charset="0"/>
              </a:rPr>
              <a:t>to </a:t>
            </a:r>
            <a:r>
              <a:rPr lang="en-US" sz="4400" b="1" dirty="0">
                <a:cs typeface="Times New Roman" panose="02020603050405020304" pitchFamily="18" charset="0"/>
              </a:rPr>
              <a:t>bird</a:t>
            </a:r>
          </a:p>
        </p:txBody>
      </p:sp>
      <p:grpSp>
        <p:nvGrpSpPr>
          <p:cNvPr id="108" name="Group 107"/>
          <p:cNvGrpSpPr/>
          <p:nvPr/>
        </p:nvGrpSpPr>
        <p:grpSpPr>
          <a:xfrm>
            <a:off x="1037494" y="2952844"/>
            <a:ext cx="6854807" cy="3014280"/>
            <a:chOff x="8119675" y="10072269"/>
            <a:chExt cx="8074007" cy="3550402"/>
          </a:xfrm>
        </p:grpSpPr>
        <p:pic>
          <p:nvPicPr>
            <p:cNvPr id="109" name="Picture 108" descr="0001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2875" y="10072269"/>
              <a:ext cx="5330807" cy="3550402"/>
            </a:xfrm>
            <a:prstGeom prst="rect">
              <a:avLst/>
            </a:prstGeom>
          </p:spPr>
        </p:pic>
        <p:pic>
          <p:nvPicPr>
            <p:cNvPr id="110" name="Picture 109" descr="0001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675" y="10072269"/>
              <a:ext cx="2645049" cy="3550402"/>
            </a:xfrm>
            <a:prstGeom prst="rect">
              <a:avLst/>
            </a:prstGeom>
          </p:spPr>
        </p:pic>
      </p:grpSp>
      <p:sp>
        <p:nvSpPr>
          <p:cNvPr id="122" name="Rectangle 121"/>
          <p:cNvSpPr/>
          <p:nvPr/>
        </p:nvSpPr>
        <p:spPr>
          <a:xfrm>
            <a:off x="8118317" y="12679384"/>
            <a:ext cx="9700026" cy="646331"/>
          </a:xfrm>
          <a:prstGeom prst="rect">
            <a:avLst/>
          </a:prstGeom>
        </p:spPr>
        <p:txBody>
          <a:bodyPr wrap="square">
            <a:spAutoFit/>
          </a:bodyPr>
          <a:lstStyle/>
          <a:p>
            <a:r>
              <a:rPr lang="en-US" dirty="0" smtClean="0"/>
              <a:t>[</a:t>
            </a:r>
            <a:r>
              <a:rPr lang="en-US" dirty="0" err="1" smtClean="0"/>
              <a:t>Shrivastava</a:t>
            </a:r>
            <a:r>
              <a:rPr lang="en-US" dirty="0" smtClean="0"/>
              <a:t> et al., ECCV’12] [</a:t>
            </a:r>
            <a:r>
              <a:rPr lang="en-US" dirty="0"/>
              <a:t>Chen et al., ICCV’13] </a:t>
            </a:r>
          </a:p>
        </p:txBody>
      </p:sp>
      <p:grpSp>
        <p:nvGrpSpPr>
          <p:cNvPr id="123" name="Group 122"/>
          <p:cNvGrpSpPr/>
          <p:nvPr/>
        </p:nvGrpSpPr>
        <p:grpSpPr>
          <a:xfrm>
            <a:off x="976922" y="7952153"/>
            <a:ext cx="10980616" cy="3370384"/>
            <a:chOff x="692794" y="4343400"/>
            <a:chExt cx="16881506" cy="5181600"/>
          </a:xfrm>
        </p:grpSpPr>
        <p:sp>
          <p:nvSpPr>
            <p:cNvPr id="124" name="Text Placeholder 4"/>
            <p:cNvSpPr txBox="1">
              <a:spLocks/>
            </p:cNvSpPr>
            <p:nvPr/>
          </p:nvSpPr>
          <p:spPr>
            <a:xfrm>
              <a:off x="692794" y="8610599"/>
              <a:ext cx="16881506" cy="914401"/>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400" b="1" dirty="0" smtClean="0">
                  <a:cs typeface="Times New Roman" panose="02020603050405020304" pitchFamily="18" charset="0"/>
                </a:rPr>
                <a:t>Wheel</a:t>
              </a:r>
              <a:r>
                <a:rPr lang="en-US" sz="4400" dirty="0" smtClean="0">
                  <a:cs typeface="Times New Roman" panose="02020603050405020304" pitchFamily="18" charset="0"/>
                </a:rPr>
                <a:t> is/has </a:t>
              </a:r>
              <a:r>
                <a:rPr lang="en-US" sz="4400" b="1" dirty="0" smtClean="0">
                  <a:cs typeface="Times New Roman" panose="02020603050405020304" pitchFamily="18" charset="0"/>
                </a:rPr>
                <a:t>Round shape</a:t>
              </a:r>
              <a:endParaRPr lang="en-US" sz="4400" b="1" dirty="0">
                <a:cs typeface="Times New Roman" panose="02020603050405020304" pitchFamily="18" charset="0"/>
              </a:endParaRPr>
            </a:p>
          </p:txBody>
        </p:sp>
        <p:grpSp>
          <p:nvGrpSpPr>
            <p:cNvPr id="125" name="Group 124"/>
            <p:cNvGrpSpPr>
              <a:grpSpLocks noChangeAspect="1"/>
            </p:cNvGrpSpPr>
            <p:nvPr/>
          </p:nvGrpSpPr>
          <p:grpSpPr>
            <a:xfrm>
              <a:off x="723087" y="4343400"/>
              <a:ext cx="16841827" cy="4215384"/>
              <a:chOff x="457200" y="5486400"/>
              <a:chExt cx="9133316" cy="2286001"/>
            </a:xfrm>
          </p:grpSpPr>
          <p:pic>
            <p:nvPicPr>
              <p:cNvPr id="126" name="Picture 3" descr="http://ladoga.graphics.cs.cmu.edu/xinleic/NEILWeb/Objects/wheel/wholeimages/_w_wheel_000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486401"/>
                <a:ext cx="25667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5" descr="http://ladoga.graphics.cs.cmu.edu/xinleic/NEILWeb/Objects/wheel/cluster_2/wholeimages/w_follower0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5486400"/>
                <a:ext cx="34183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7" descr="http://ladoga.graphics.cs.cmu.edu/xinleic/NEILWeb/Objects/wheel/cluster_2/wholeimages/w_follower01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8566" y="5486400"/>
                <a:ext cx="3048000" cy="22860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5" name="TextBox 154"/>
          <p:cNvSpPr txBox="1"/>
          <p:nvPr/>
        </p:nvSpPr>
        <p:spPr>
          <a:xfrm>
            <a:off x="12524153" y="7702062"/>
            <a:ext cx="5334001" cy="3139321"/>
          </a:xfrm>
          <a:prstGeom prst="rect">
            <a:avLst/>
          </a:prstGeom>
          <a:noFill/>
        </p:spPr>
        <p:txBody>
          <a:bodyPr wrap="square" rtlCol="0">
            <a:spAutoFit/>
          </a:bodyPr>
          <a:lstStyle/>
          <a:p>
            <a:pPr algn="ctr"/>
            <a:r>
              <a:rPr lang="en-US" sz="6600" b="1" dirty="0" smtClean="0">
                <a:solidFill>
                  <a:srgbClr val="C4C403"/>
                </a:solidFill>
              </a:rPr>
              <a:t>Relationship Constrained</a:t>
            </a:r>
          </a:p>
          <a:p>
            <a:pPr algn="ctr"/>
            <a:r>
              <a:rPr lang="en-US" sz="6600" b="1" dirty="0" smtClean="0">
                <a:solidFill>
                  <a:srgbClr val="C4C403"/>
                </a:solidFill>
              </a:rPr>
              <a:t>Learning!</a:t>
            </a:r>
            <a:endParaRPr lang="en-US" sz="6600" b="1" dirty="0">
              <a:solidFill>
                <a:srgbClr val="C4C403"/>
              </a:solidFill>
            </a:endParaRPr>
          </a:p>
        </p:txBody>
      </p:sp>
    </p:spTree>
    <p:extLst>
      <p:ext uri="{BB962C8B-B14F-4D97-AF65-F5344CB8AC3E}">
        <p14:creationId xmlns:p14="http://schemas.microsoft.com/office/powerpoint/2010/main" val="3040144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25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Dissecting R-CNN</a:t>
            </a:r>
            <a:endParaRPr lang="en-US" sz="8000" b="1" dirty="0">
              <a:solidFill>
                <a:srgbClr val="C4C403"/>
              </a:solidFill>
              <a:latin typeface="Helvetica"/>
              <a:cs typeface="Helvetica"/>
            </a:endParaRPr>
          </a:p>
        </p:txBody>
      </p:sp>
      <p:grpSp>
        <p:nvGrpSpPr>
          <p:cNvPr id="85" name="Group 84"/>
          <p:cNvGrpSpPr/>
          <p:nvPr/>
        </p:nvGrpSpPr>
        <p:grpSpPr>
          <a:xfrm>
            <a:off x="14960009" y="4912479"/>
            <a:ext cx="2372109" cy="2372368"/>
            <a:chOff x="4049356" y="3120542"/>
            <a:chExt cx="2372109" cy="2372368"/>
          </a:xfrm>
        </p:grpSpPr>
        <p:sp>
          <p:nvSpPr>
            <p:cNvPr id="87" name="Rectangle 86"/>
            <p:cNvSpPr/>
            <p:nvPr/>
          </p:nvSpPr>
          <p:spPr>
            <a:xfrm>
              <a:off x="4331558" y="3891228"/>
              <a:ext cx="1807706"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model</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88" name="Rectangle 87"/>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ight Brace 34"/>
          <p:cNvSpPr/>
          <p:nvPr/>
        </p:nvSpPr>
        <p:spPr>
          <a:xfrm>
            <a:off x="13794122" y="4265470"/>
            <a:ext cx="918307" cy="3666386"/>
          </a:xfrm>
          <a:prstGeom prst="rightBrace">
            <a:avLst/>
          </a:prstGeom>
          <a:ln w="38100" cmpd="sng">
            <a:solidFill>
              <a:srgbClr val="C4C40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Rectangle 96"/>
          <p:cNvSpPr/>
          <p:nvPr/>
        </p:nvSpPr>
        <p:spPr>
          <a:xfrm>
            <a:off x="0" y="12050246"/>
            <a:ext cx="18288000" cy="646331"/>
          </a:xfrm>
          <a:prstGeom prst="rect">
            <a:avLst/>
          </a:prstGeom>
        </p:spPr>
        <p:txBody>
          <a:bodyPr wrap="square">
            <a:spAutoFit/>
          </a:bodyPr>
          <a:lstStyle/>
          <a:p>
            <a:pPr algn="r"/>
            <a:r>
              <a:rPr lang="en-US" dirty="0" smtClean="0"/>
              <a:t>[Chen et al., ICCV’13] [</a:t>
            </a:r>
            <a:r>
              <a:rPr lang="en-US" dirty="0" err="1" smtClean="0"/>
              <a:t>Divvala</a:t>
            </a:r>
            <a:r>
              <a:rPr lang="en-US" dirty="0" smtClean="0"/>
              <a:t> et al., CVPR’14]</a:t>
            </a:r>
            <a:endParaRPr lang="en-US" dirty="0"/>
          </a:p>
        </p:txBody>
      </p:sp>
      <p:grpSp>
        <p:nvGrpSpPr>
          <p:cNvPr id="117" name="Group 116"/>
          <p:cNvGrpSpPr/>
          <p:nvPr/>
        </p:nvGrpSpPr>
        <p:grpSpPr>
          <a:xfrm>
            <a:off x="5471552" y="2348404"/>
            <a:ext cx="8436702" cy="2991986"/>
            <a:chOff x="5471552" y="2348404"/>
            <a:chExt cx="8436702" cy="2991986"/>
          </a:xfrm>
        </p:grpSpPr>
        <p:grpSp>
          <p:nvGrpSpPr>
            <p:cNvPr id="52" name="组合 2"/>
            <p:cNvGrpSpPr/>
            <p:nvPr/>
          </p:nvGrpSpPr>
          <p:grpSpPr>
            <a:xfrm>
              <a:off x="5471552" y="2875598"/>
              <a:ext cx="8436702" cy="2464792"/>
              <a:chOff x="975359" y="3200401"/>
              <a:chExt cx="5334000" cy="1558334"/>
            </a:xfrm>
            <a:solidFill>
              <a:schemeClr val="accent5">
                <a:lumMod val="60000"/>
                <a:lumOff val="40000"/>
              </a:schemeClr>
            </a:solidFill>
          </p:grpSpPr>
          <p:sp>
            <p:nvSpPr>
              <p:cNvPr id="53" name="Parallelogram 65"/>
              <p:cNvSpPr/>
              <p:nvPr/>
            </p:nvSpPr>
            <p:spPr>
              <a:xfrm>
                <a:off x="5131948" y="3607256"/>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4" name="Cube 53"/>
              <p:cNvSpPr/>
              <p:nvPr/>
            </p:nvSpPr>
            <p:spPr>
              <a:xfrm>
                <a:off x="975359" y="3200401"/>
                <a:ext cx="993871" cy="1558334"/>
              </a:xfrm>
              <a:prstGeom prst="cube">
                <a:avLst>
                  <a:gd name="adj" fmla="val 5778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5" name="Cube 54"/>
              <p:cNvSpPr/>
              <p:nvPr/>
            </p:nvSpPr>
            <p:spPr>
              <a:xfrm>
                <a:off x="1470660" y="3480070"/>
                <a:ext cx="931262" cy="1107367"/>
              </a:xfrm>
              <a:prstGeom prst="cube">
                <a:avLst>
                  <a:gd name="adj" fmla="val 4229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7" name="Cube 56"/>
              <p:cNvSpPr/>
              <p:nvPr/>
            </p:nvSpPr>
            <p:spPr>
              <a:xfrm>
                <a:off x="205740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8" name="Cube 57"/>
              <p:cNvSpPr/>
              <p:nvPr/>
            </p:nvSpPr>
            <p:spPr>
              <a:xfrm>
                <a:off x="280416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9" name="Cube 58"/>
              <p:cNvSpPr/>
              <p:nvPr/>
            </p:nvSpPr>
            <p:spPr>
              <a:xfrm>
                <a:off x="3566160" y="3649979"/>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0" name="Parallelogram 59"/>
              <p:cNvSpPr/>
              <p:nvPr/>
            </p:nvSpPr>
            <p:spPr>
              <a:xfrm>
                <a:off x="4404360" y="3589952"/>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61" name="Straight Arrow Connector 60"/>
              <p:cNvCxnSpPr/>
              <p:nvPr/>
            </p:nvCxnSpPr>
            <p:spPr>
              <a:xfrm>
                <a:off x="4404360" y="4060495"/>
                <a:ext cx="497222" cy="0"/>
              </a:xfrm>
              <a:prstGeom prst="straightConnector1">
                <a:avLst/>
              </a:prstGeom>
              <a:grpFill/>
              <a:ln w="28575"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163942" y="4072391"/>
                <a:ext cx="497222" cy="0"/>
              </a:xfrm>
              <a:prstGeom prst="straightConnector1">
                <a:avLst/>
              </a:prstGeom>
              <a:grpFill/>
              <a:ln w="28575"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63" name="Picture 1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7971627" y="2348404"/>
              <a:ext cx="3436552" cy="90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9" name="Group 98"/>
          <p:cNvGrpSpPr/>
          <p:nvPr/>
        </p:nvGrpSpPr>
        <p:grpSpPr>
          <a:xfrm>
            <a:off x="2878942" y="3085751"/>
            <a:ext cx="2372109" cy="2372368"/>
            <a:chOff x="4049356" y="3120542"/>
            <a:chExt cx="2372109" cy="2372368"/>
          </a:xfrm>
        </p:grpSpPr>
        <p:sp>
          <p:nvSpPr>
            <p:cNvPr id="101" name="Rectangle 100"/>
            <p:cNvSpPr/>
            <p:nvPr/>
          </p:nvSpPr>
          <p:spPr>
            <a:xfrm>
              <a:off x="4079842" y="3891228"/>
              <a:ext cx="23111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features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102" name="Rectangle 101"/>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5463038" y="5689658"/>
            <a:ext cx="7904259" cy="5740841"/>
            <a:chOff x="5463038" y="5689658"/>
            <a:chExt cx="7904259" cy="5740841"/>
          </a:xfrm>
        </p:grpSpPr>
        <p:grpSp>
          <p:nvGrpSpPr>
            <p:cNvPr id="36" name="Group 35"/>
            <p:cNvGrpSpPr/>
            <p:nvPr/>
          </p:nvGrpSpPr>
          <p:grpSpPr>
            <a:xfrm>
              <a:off x="5463038" y="5689658"/>
              <a:ext cx="7904259" cy="4481999"/>
              <a:chOff x="5404552" y="6385170"/>
              <a:chExt cx="6595085" cy="3739650"/>
            </a:xfrm>
          </p:grpSpPr>
          <p:pic>
            <p:nvPicPr>
              <p:cNvPr id="10" name="Picture 9"/>
              <p:cNvPicPr>
                <a:picLocks noChangeAspect="1"/>
              </p:cNvPicPr>
              <p:nvPr/>
            </p:nvPicPr>
            <p:blipFill>
              <a:blip r:embed="rId5"/>
              <a:stretch>
                <a:fillRect/>
              </a:stretch>
            </p:blipFill>
            <p:spPr>
              <a:xfrm>
                <a:off x="5404552" y="7035901"/>
                <a:ext cx="1742866" cy="1391510"/>
              </a:xfrm>
              <a:prstGeom prst="rect">
                <a:avLst/>
              </a:prstGeom>
            </p:spPr>
          </p:pic>
          <p:pic>
            <p:nvPicPr>
              <p:cNvPr id="11" name="Picture 10"/>
              <p:cNvPicPr>
                <a:picLocks noChangeAspect="1"/>
              </p:cNvPicPr>
              <p:nvPr/>
            </p:nvPicPr>
            <p:blipFill>
              <a:blip r:embed="rId6"/>
              <a:stretch>
                <a:fillRect/>
              </a:stretch>
            </p:blipFill>
            <p:spPr>
              <a:xfrm>
                <a:off x="7200004" y="6385170"/>
                <a:ext cx="1859057" cy="1391510"/>
              </a:xfrm>
              <a:prstGeom prst="rect">
                <a:avLst/>
              </a:prstGeom>
            </p:spPr>
          </p:pic>
          <p:pic>
            <p:nvPicPr>
              <p:cNvPr id="12" name="Picture 11"/>
              <p:cNvPicPr>
                <a:picLocks noChangeAspect="1"/>
              </p:cNvPicPr>
              <p:nvPr/>
            </p:nvPicPr>
            <p:blipFill>
              <a:blip r:embed="rId7"/>
              <a:stretch>
                <a:fillRect/>
              </a:stretch>
            </p:blipFill>
            <p:spPr>
              <a:xfrm>
                <a:off x="6079921" y="6756622"/>
                <a:ext cx="2106183" cy="1391510"/>
              </a:xfrm>
              <a:prstGeom prst="rect">
                <a:avLst/>
              </a:prstGeom>
            </p:spPr>
          </p:pic>
          <p:pic>
            <p:nvPicPr>
              <p:cNvPr id="13" name="Picture 12"/>
              <p:cNvPicPr>
                <a:picLocks noChangeAspect="1"/>
              </p:cNvPicPr>
              <p:nvPr/>
            </p:nvPicPr>
            <p:blipFill>
              <a:blip r:embed="rId8"/>
              <a:stretch>
                <a:fillRect/>
              </a:stretch>
            </p:blipFill>
            <p:spPr>
              <a:xfrm>
                <a:off x="7219108" y="7742806"/>
                <a:ext cx="2112565" cy="1391510"/>
              </a:xfrm>
              <a:prstGeom prst="rect">
                <a:avLst/>
              </a:prstGeom>
            </p:spPr>
          </p:pic>
          <p:pic>
            <p:nvPicPr>
              <p:cNvPr id="14" name="Picture 13"/>
              <p:cNvPicPr>
                <a:picLocks noChangeAspect="1"/>
              </p:cNvPicPr>
              <p:nvPr/>
            </p:nvPicPr>
            <p:blipFill>
              <a:blip r:embed="rId9"/>
              <a:stretch>
                <a:fillRect/>
              </a:stretch>
            </p:blipFill>
            <p:spPr>
              <a:xfrm>
                <a:off x="6498722" y="8729413"/>
                <a:ext cx="1859057" cy="1391510"/>
              </a:xfrm>
              <a:prstGeom prst="rect">
                <a:avLst/>
              </a:prstGeom>
            </p:spPr>
          </p:pic>
          <p:pic>
            <p:nvPicPr>
              <p:cNvPr id="15" name="Picture 14"/>
              <p:cNvPicPr>
                <a:picLocks noChangeAspect="1"/>
              </p:cNvPicPr>
              <p:nvPr/>
            </p:nvPicPr>
            <p:blipFill>
              <a:blip r:embed="rId10"/>
              <a:stretch>
                <a:fillRect/>
              </a:stretch>
            </p:blipFill>
            <p:spPr>
              <a:xfrm>
                <a:off x="8823428" y="7757885"/>
                <a:ext cx="2093533" cy="1391510"/>
              </a:xfrm>
              <a:prstGeom prst="rect">
                <a:avLst/>
              </a:prstGeom>
            </p:spPr>
          </p:pic>
          <p:pic>
            <p:nvPicPr>
              <p:cNvPr id="16" name="Picture 15"/>
              <p:cNvPicPr>
                <a:picLocks noChangeAspect="1"/>
              </p:cNvPicPr>
              <p:nvPr/>
            </p:nvPicPr>
            <p:blipFill>
              <a:blip r:embed="rId11"/>
              <a:stretch>
                <a:fillRect/>
              </a:stretch>
            </p:blipFill>
            <p:spPr>
              <a:xfrm>
                <a:off x="9642760" y="6654470"/>
                <a:ext cx="1859057" cy="1391510"/>
              </a:xfrm>
              <a:prstGeom prst="rect">
                <a:avLst/>
              </a:prstGeom>
            </p:spPr>
          </p:pic>
          <p:pic>
            <p:nvPicPr>
              <p:cNvPr id="17" name="Picture 16"/>
              <p:cNvPicPr>
                <a:picLocks noChangeAspect="1"/>
              </p:cNvPicPr>
              <p:nvPr/>
            </p:nvPicPr>
            <p:blipFill>
              <a:blip r:embed="rId12"/>
              <a:stretch>
                <a:fillRect/>
              </a:stretch>
            </p:blipFill>
            <p:spPr>
              <a:xfrm>
                <a:off x="8741437" y="6394096"/>
                <a:ext cx="1859057" cy="1391510"/>
              </a:xfrm>
              <a:prstGeom prst="rect">
                <a:avLst/>
              </a:prstGeom>
            </p:spPr>
          </p:pic>
          <p:pic>
            <p:nvPicPr>
              <p:cNvPr id="18" name="Picture 17"/>
              <p:cNvPicPr>
                <a:picLocks noChangeAspect="1"/>
              </p:cNvPicPr>
              <p:nvPr/>
            </p:nvPicPr>
            <p:blipFill>
              <a:blip r:embed="rId13"/>
              <a:stretch>
                <a:fillRect/>
              </a:stretch>
            </p:blipFill>
            <p:spPr>
              <a:xfrm>
                <a:off x="7815153" y="8733310"/>
                <a:ext cx="1650619" cy="1391510"/>
              </a:xfrm>
              <a:prstGeom prst="rect">
                <a:avLst/>
              </a:prstGeom>
            </p:spPr>
          </p:pic>
          <p:pic>
            <p:nvPicPr>
              <p:cNvPr id="19" name="Picture 18"/>
              <p:cNvPicPr>
                <a:picLocks noChangeAspect="1"/>
              </p:cNvPicPr>
              <p:nvPr/>
            </p:nvPicPr>
            <p:blipFill>
              <a:blip r:embed="rId14"/>
              <a:stretch>
                <a:fillRect/>
              </a:stretch>
            </p:blipFill>
            <p:spPr>
              <a:xfrm>
                <a:off x="5409224" y="8223518"/>
                <a:ext cx="1859057" cy="1391510"/>
              </a:xfrm>
              <a:prstGeom prst="rect">
                <a:avLst/>
              </a:prstGeom>
            </p:spPr>
          </p:pic>
          <p:pic>
            <p:nvPicPr>
              <p:cNvPr id="20" name="Picture 19"/>
              <p:cNvPicPr>
                <a:picLocks noChangeAspect="1"/>
              </p:cNvPicPr>
              <p:nvPr/>
            </p:nvPicPr>
            <p:blipFill>
              <a:blip r:embed="rId15"/>
              <a:stretch>
                <a:fillRect/>
              </a:stretch>
            </p:blipFill>
            <p:spPr>
              <a:xfrm>
                <a:off x="9730689" y="8494839"/>
                <a:ext cx="2093533" cy="1391510"/>
              </a:xfrm>
              <a:prstGeom prst="rect">
                <a:avLst/>
              </a:prstGeom>
            </p:spPr>
          </p:pic>
          <p:pic>
            <p:nvPicPr>
              <p:cNvPr id="22" name="Picture 21"/>
              <p:cNvPicPr>
                <a:picLocks noChangeAspect="1"/>
              </p:cNvPicPr>
              <p:nvPr/>
            </p:nvPicPr>
            <p:blipFill>
              <a:blip r:embed="rId16"/>
              <a:stretch>
                <a:fillRect/>
              </a:stretch>
            </p:blipFill>
            <p:spPr>
              <a:xfrm>
                <a:off x="8892222" y="8729414"/>
                <a:ext cx="1859057" cy="1391510"/>
              </a:xfrm>
              <a:prstGeom prst="rect">
                <a:avLst/>
              </a:prstGeom>
            </p:spPr>
          </p:pic>
          <p:pic>
            <p:nvPicPr>
              <p:cNvPr id="23" name="Picture 22"/>
              <p:cNvPicPr>
                <a:picLocks noChangeAspect="1"/>
              </p:cNvPicPr>
              <p:nvPr/>
            </p:nvPicPr>
            <p:blipFill>
              <a:blip r:embed="rId17"/>
              <a:stretch>
                <a:fillRect/>
              </a:stretch>
            </p:blipFill>
            <p:spPr>
              <a:xfrm>
                <a:off x="10140580" y="7222367"/>
                <a:ext cx="1859057" cy="1391510"/>
              </a:xfrm>
              <a:prstGeom prst="rect">
                <a:avLst/>
              </a:prstGeom>
            </p:spPr>
          </p:pic>
        </p:grpSp>
        <p:grpSp>
          <p:nvGrpSpPr>
            <p:cNvPr id="78" name="Group 77"/>
            <p:cNvGrpSpPr/>
            <p:nvPr/>
          </p:nvGrpSpPr>
          <p:grpSpPr>
            <a:xfrm>
              <a:off x="7858107" y="10342089"/>
              <a:ext cx="3114120" cy="1088410"/>
              <a:chOff x="3052884" y="1049215"/>
              <a:chExt cx="4469423" cy="1562100"/>
            </a:xfrm>
          </p:grpSpPr>
          <p:sp>
            <p:nvSpPr>
              <p:cNvPr id="79" name="Rectangle 78"/>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18"/>
              <a:stretch>
                <a:fillRect/>
              </a:stretch>
            </p:blipFill>
            <p:spPr>
              <a:xfrm>
                <a:off x="3052884" y="1049215"/>
                <a:ext cx="4445000" cy="1562100"/>
              </a:xfrm>
              <a:prstGeom prst="rect">
                <a:avLst/>
              </a:prstGeom>
            </p:spPr>
          </p:pic>
        </p:grpSp>
      </p:grpSp>
      <p:grpSp>
        <p:nvGrpSpPr>
          <p:cNvPr id="111" name="Group 110"/>
          <p:cNvGrpSpPr/>
          <p:nvPr/>
        </p:nvGrpSpPr>
        <p:grpSpPr>
          <a:xfrm>
            <a:off x="2878942" y="6756203"/>
            <a:ext cx="2372109" cy="2372368"/>
            <a:chOff x="4049356" y="3120542"/>
            <a:chExt cx="2372109" cy="2372368"/>
          </a:xfrm>
        </p:grpSpPr>
        <p:sp>
          <p:nvSpPr>
            <p:cNvPr id="112" name="Rectangle 111"/>
            <p:cNvSpPr/>
            <p:nvPr/>
          </p:nvSpPr>
          <p:spPr>
            <a:xfrm>
              <a:off x="4110499" y="3521896"/>
              <a:ext cx="2249835"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location</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boxes</a:t>
              </a:r>
              <a:endPar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endParaRPr>
            </a:p>
          </p:txBody>
        </p:sp>
        <p:sp>
          <p:nvSpPr>
            <p:cNvPr id="113" name="Rectangle 112"/>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76335" y="4271935"/>
            <a:ext cx="2802607" cy="3670452"/>
            <a:chOff x="1082697" y="4271935"/>
            <a:chExt cx="2802607" cy="3670452"/>
          </a:xfrm>
        </p:grpSpPr>
        <p:pic>
          <p:nvPicPr>
            <p:cNvPr id="114" name="Picture 113"/>
            <p:cNvPicPr>
              <a:picLocks noChangeAspect="1"/>
            </p:cNvPicPr>
            <p:nvPr/>
          </p:nvPicPr>
          <p:blipFill>
            <a:blip r:embed="rId19">
              <a:lum bright="70000" contrast="-70000"/>
            </a:blip>
            <a:stretch>
              <a:fillRect/>
            </a:stretch>
          </p:blipFill>
          <p:spPr>
            <a:xfrm>
              <a:off x="1082697" y="5089904"/>
              <a:ext cx="2034514" cy="2034514"/>
            </a:xfrm>
            <a:prstGeom prst="rect">
              <a:avLst/>
            </a:prstGeom>
          </p:spPr>
        </p:pic>
        <p:cxnSp>
          <p:nvCxnSpPr>
            <p:cNvPr id="115" name="Straight Arrow Connector 114"/>
            <p:cNvCxnSpPr>
              <a:stCxn id="114" idx="3"/>
              <a:endCxn id="113" idx="1"/>
            </p:cNvCxnSpPr>
            <p:nvPr/>
          </p:nvCxnSpPr>
          <p:spPr>
            <a:xfrm>
              <a:off x="3117211" y="6107161"/>
              <a:ext cx="768093" cy="1835226"/>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4" idx="3"/>
              <a:endCxn id="102" idx="1"/>
            </p:cNvCxnSpPr>
            <p:nvPr/>
          </p:nvCxnSpPr>
          <p:spPr>
            <a:xfrm flipV="1">
              <a:off x="3117211" y="4271935"/>
              <a:ext cx="768093" cy="1835226"/>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rotWithShape="1">
          <a:blip r:embed="rId20"/>
          <a:srcRect l="22187"/>
          <a:stretch/>
        </p:blipFill>
        <p:spPr>
          <a:xfrm>
            <a:off x="14644347" y="7518400"/>
            <a:ext cx="3084851" cy="838200"/>
          </a:xfrm>
          <a:prstGeom prst="rect">
            <a:avLst/>
          </a:prstGeom>
        </p:spPr>
      </p:pic>
    </p:spTree>
    <p:extLst>
      <p:ext uri="{BB962C8B-B14F-4D97-AF65-F5344CB8AC3E}">
        <p14:creationId xmlns:p14="http://schemas.microsoft.com/office/powerpoint/2010/main" val="865739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9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Higher-Order Constraints</a:t>
            </a:r>
            <a:endParaRPr lang="en-US" sz="8000" b="1" dirty="0">
              <a:solidFill>
                <a:srgbClr val="C4C403"/>
              </a:solidFill>
              <a:latin typeface="Helvetica"/>
              <a:cs typeface="Helvetica"/>
            </a:endParaRPr>
          </a:p>
        </p:txBody>
      </p:sp>
      <p:sp>
        <p:nvSpPr>
          <p:cNvPr id="277" name="TextBox 276"/>
          <p:cNvSpPr txBox="1"/>
          <p:nvPr/>
        </p:nvSpPr>
        <p:spPr>
          <a:xfrm>
            <a:off x="13295524" y="4817762"/>
            <a:ext cx="3549092" cy="1107996"/>
          </a:xfrm>
          <a:prstGeom prst="rect">
            <a:avLst/>
          </a:prstGeom>
          <a:noFill/>
        </p:spPr>
        <p:txBody>
          <a:bodyPr wrap="square" rtlCol="0">
            <a:spAutoFit/>
          </a:bodyPr>
          <a:lstStyle/>
          <a:p>
            <a:pPr algn="ctr"/>
            <a:r>
              <a:rPr lang="en-US" sz="6600" b="1" dirty="0" smtClean="0">
                <a:solidFill>
                  <a:srgbClr val="C4C403"/>
                </a:solidFill>
              </a:rPr>
              <a:t>NELL</a:t>
            </a:r>
            <a:endParaRPr lang="en-US" sz="6600" b="1" dirty="0">
              <a:solidFill>
                <a:srgbClr val="C4C403"/>
              </a:solidFill>
            </a:endParaRPr>
          </a:p>
        </p:txBody>
      </p:sp>
      <p:sp>
        <p:nvSpPr>
          <p:cNvPr id="278" name="Rectangle 277"/>
          <p:cNvSpPr/>
          <p:nvPr/>
        </p:nvSpPr>
        <p:spPr>
          <a:xfrm>
            <a:off x="3497804" y="12679384"/>
            <a:ext cx="14320539" cy="646331"/>
          </a:xfrm>
          <a:prstGeom prst="rect">
            <a:avLst/>
          </a:prstGeom>
        </p:spPr>
        <p:txBody>
          <a:bodyPr wrap="square">
            <a:spAutoFit/>
          </a:bodyPr>
          <a:lstStyle/>
          <a:p>
            <a:r>
              <a:rPr lang="en-US" dirty="0" smtClean="0"/>
              <a:t>[Carlson et al., AAAI’10] [</a:t>
            </a:r>
            <a:r>
              <a:rPr lang="en-US" dirty="0" err="1" smtClean="0"/>
              <a:t>Shrivastava</a:t>
            </a:r>
            <a:r>
              <a:rPr lang="en-US" dirty="0" smtClean="0"/>
              <a:t> et al., ECCV’12] [</a:t>
            </a:r>
            <a:r>
              <a:rPr lang="en-US" dirty="0"/>
              <a:t>Chen et al., ICCV’13] </a:t>
            </a:r>
          </a:p>
        </p:txBody>
      </p:sp>
      <p:sp>
        <p:nvSpPr>
          <p:cNvPr id="279" name="TextBox 278"/>
          <p:cNvSpPr txBox="1"/>
          <p:nvPr/>
        </p:nvSpPr>
        <p:spPr>
          <a:xfrm>
            <a:off x="12780655" y="10041113"/>
            <a:ext cx="3549092" cy="1107996"/>
          </a:xfrm>
          <a:prstGeom prst="rect">
            <a:avLst/>
          </a:prstGeom>
          <a:noFill/>
        </p:spPr>
        <p:txBody>
          <a:bodyPr wrap="square" rtlCol="0">
            <a:spAutoFit/>
          </a:bodyPr>
          <a:lstStyle/>
          <a:p>
            <a:pPr algn="ctr"/>
            <a:r>
              <a:rPr lang="en-US" sz="6600" b="1" dirty="0" smtClean="0">
                <a:solidFill>
                  <a:srgbClr val="C4C403"/>
                </a:solidFill>
              </a:rPr>
              <a:t>NEIL</a:t>
            </a:r>
            <a:endParaRPr lang="en-US" sz="6600" b="1" dirty="0">
              <a:solidFill>
                <a:srgbClr val="C4C403"/>
              </a:solidFill>
            </a:endParaRPr>
          </a:p>
        </p:txBody>
      </p:sp>
      <p:grpSp>
        <p:nvGrpSpPr>
          <p:cNvPr id="281" name="Group 280"/>
          <p:cNvGrpSpPr/>
          <p:nvPr/>
        </p:nvGrpSpPr>
        <p:grpSpPr>
          <a:xfrm>
            <a:off x="976922" y="8909919"/>
            <a:ext cx="10980616" cy="3370384"/>
            <a:chOff x="692794" y="4343400"/>
            <a:chExt cx="16881506" cy="5181600"/>
          </a:xfrm>
        </p:grpSpPr>
        <p:sp>
          <p:nvSpPr>
            <p:cNvPr id="282" name="Text Placeholder 4"/>
            <p:cNvSpPr txBox="1">
              <a:spLocks/>
            </p:cNvSpPr>
            <p:nvPr/>
          </p:nvSpPr>
          <p:spPr>
            <a:xfrm>
              <a:off x="692794" y="8610599"/>
              <a:ext cx="16881506" cy="914401"/>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400" b="1" dirty="0" smtClean="0">
                  <a:cs typeface="Times New Roman" panose="02020603050405020304" pitchFamily="18" charset="0"/>
                </a:rPr>
                <a:t>Wheel</a:t>
              </a:r>
              <a:r>
                <a:rPr lang="en-US" sz="4400" dirty="0" smtClean="0">
                  <a:cs typeface="Times New Roman" panose="02020603050405020304" pitchFamily="18" charset="0"/>
                </a:rPr>
                <a:t> is/has </a:t>
              </a:r>
              <a:r>
                <a:rPr lang="en-US" sz="4400" b="1" dirty="0" smtClean="0">
                  <a:cs typeface="Times New Roman" panose="02020603050405020304" pitchFamily="18" charset="0"/>
                </a:rPr>
                <a:t>Round shape</a:t>
              </a:r>
              <a:endParaRPr lang="en-US" sz="4400" b="1" dirty="0">
                <a:cs typeface="Times New Roman" panose="02020603050405020304" pitchFamily="18" charset="0"/>
              </a:endParaRPr>
            </a:p>
          </p:txBody>
        </p:sp>
        <p:grpSp>
          <p:nvGrpSpPr>
            <p:cNvPr id="283" name="Group 282"/>
            <p:cNvGrpSpPr>
              <a:grpSpLocks noChangeAspect="1"/>
            </p:cNvGrpSpPr>
            <p:nvPr/>
          </p:nvGrpSpPr>
          <p:grpSpPr>
            <a:xfrm>
              <a:off x="723087" y="4343400"/>
              <a:ext cx="16841827" cy="4215384"/>
              <a:chOff x="457200" y="5486400"/>
              <a:chExt cx="9133316" cy="2286001"/>
            </a:xfrm>
          </p:grpSpPr>
          <p:pic>
            <p:nvPicPr>
              <p:cNvPr id="284" name="Picture 3" descr="http://ladoga.graphics.cs.cmu.edu/xinleic/NEILWeb/Objects/wheel/wholeimages/_w_wheel_0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401"/>
                <a:ext cx="25667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5" descr="http://ladoga.graphics.cs.cmu.edu/xinleic/NEILWeb/Objects/wheel/cluster_2/wholeimages/w_follower0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486400"/>
                <a:ext cx="34183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7" descr="http://ladoga.graphics.cs.cmu.edu/xinleic/NEILWeb/Objects/wheel/cluster_2/wholeimages/w_follower0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566" y="5486400"/>
                <a:ext cx="3048000" cy="22860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9" name="Group 288"/>
          <p:cNvGrpSpPr/>
          <p:nvPr/>
        </p:nvGrpSpPr>
        <p:grpSpPr>
          <a:xfrm>
            <a:off x="1627966" y="2102510"/>
            <a:ext cx="9334128" cy="6323262"/>
            <a:chOff x="1800166" y="2102510"/>
            <a:chExt cx="9334128" cy="6323262"/>
          </a:xfrm>
        </p:grpSpPr>
        <p:sp>
          <p:nvSpPr>
            <p:cNvPr id="290" name="TextBox 289"/>
            <p:cNvSpPr txBox="1"/>
            <p:nvPr/>
          </p:nvSpPr>
          <p:spPr>
            <a:xfrm>
              <a:off x="2719455" y="7325218"/>
              <a:ext cx="2008584" cy="338554"/>
            </a:xfrm>
            <a:prstGeom prst="rect">
              <a:avLst/>
            </a:prstGeom>
            <a:noFill/>
            <a:ln>
              <a:solidFill>
                <a:srgbClr val="FFFFFF"/>
              </a:solidFill>
            </a:ln>
          </p:spPr>
          <p:txBody>
            <a:bodyPr wrap="square" rtlCol="0">
              <a:spAutoFit/>
            </a:bodyPr>
            <a:lstStyle/>
            <a:p>
              <a:pPr algn="ctr"/>
              <a:r>
                <a:rPr lang="en-US" sz="1600" b="1" dirty="0" smtClean="0"/>
                <a:t>Globe and Mail</a:t>
              </a:r>
              <a:endParaRPr lang="en-US" sz="1600" b="1" dirty="0"/>
            </a:p>
          </p:txBody>
        </p:sp>
        <p:sp>
          <p:nvSpPr>
            <p:cNvPr id="291" name="TextBox 290"/>
            <p:cNvSpPr txBox="1"/>
            <p:nvPr/>
          </p:nvSpPr>
          <p:spPr>
            <a:xfrm>
              <a:off x="7367655" y="5191618"/>
              <a:ext cx="1152128" cy="584776"/>
            </a:xfrm>
            <a:prstGeom prst="rect">
              <a:avLst/>
            </a:prstGeom>
            <a:noFill/>
            <a:ln>
              <a:solidFill>
                <a:srgbClr val="FFFFFF"/>
              </a:solidFill>
            </a:ln>
          </p:spPr>
          <p:txBody>
            <a:bodyPr wrap="square" rtlCol="0">
              <a:spAutoFit/>
            </a:bodyPr>
            <a:lstStyle/>
            <a:p>
              <a:pPr algn="ctr"/>
              <a:r>
                <a:rPr lang="en-US" sz="1600" b="1" dirty="0" smtClean="0"/>
                <a:t>Stanley</a:t>
              </a:r>
              <a:br>
                <a:rPr lang="en-US" sz="1600" b="1" dirty="0" smtClean="0"/>
              </a:br>
              <a:r>
                <a:rPr lang="en-US" sz="1600" b="1" dirty="0" smtClean="0"/>
                <a:t>Cup</a:t>
              </a:r>
              <a:endParaRPr lang="en-US" sz="1600" b="1" dirty="0"/>
            </a:p>
          </p:txBody>
        </p:sp>
        <p:sp>
          <p:nvSpPr>
            <p:cNvPr id="292" name="TextBox 291"/>
            <p:cNvSpPr txBox="1"/>
            <p:nvPr/>
          </p:nvSpPr>
          <p:spPr>
            <a:xfrm>
              <a:off x="7025127" y="3881005"/>
              <a:ext cx="1333128" cy="338554"/>
            </a:xfrm>
            <a:prstGeom prst="rect">
              <a:avLst/>
            </a:prstGeom>
            <a:noFill/>
            <a:ln>
              <a:solidFill>
                <a:srgbClr val="FFFFFF"/>
              </a:solidFill>
            </a:ln>
          </p:spPr>
          <p:txBody>
            <a:bodyPr wrap="square" rtlCol="0">
              <a:spAutoFit/>
            </a:bodyPr>
            <a:lstStyle/>
            <a:p>
              <a:pPr algn="ctr"/>
              <a:r>
                <a:rPr lang="en-US" sz="1600" b="1" dirty="0" smtClean="0"/>
                <a:t>hockey</a:t>
              </a:r>
              <a:endParaRPr lang="en-US" sz="1600" b="1" dirty="0"/>
            </a:p>
          </p:txBody>
        </p:sp>
        <p:sp>
          <p:nvSpPr>
            <p:cNvPr id="293" name="TextBox 292"/>
            <p:cNvSpPr txBox="1"/>
            <p:nvPr/>
          </p:nvSpPr>
          <p:spPr>
            <a:xfrm>
              <a:off x="7520055" y="6563218"/>
              <a:ext cx="864096" cy="338554"/>
            </a:xfrm>
            <a:prstGeom prst="rect">
              <a:avLst/>
            </a:prstGeom>
            <a:noFill/>
            <a:ln>
              <a:solidFill>
                <a:srgbClr val="FFFFFF"/>
              </a:solidFill>
            </a:ln>
          </p:spPr>
          <p:txBody>
            <a:bodyPr wrap="square" rtlCol="0">
              <a:spAutoFit/>
            </a:bodyPr>
            <a:lstStyle/>
            <a:p>
              <a:pPr algn="ctr"/>
              <a:r>
                <a:rPr lang="en-US" sz="1600" b="1" dirty="0" smtClean="0"/>
                <a:t>NHL</a:t>
              </a:r>
            </a:p>
          </p:txBody>
        </p:sp>
        <p:sp>
          <p:nvSpPr>
            <p:cNvPr id="294" name="TextBox 293"/>
            <p:cNvSpPr txBox="1"/>
            <p:nvPr/>
          </p:nvSpPr>
          <p:spPr>
            <a:xfrm>
              <a:off x="2948055" y="4505818"/>
              <a:ext cx="1584176" cy="338554"/>
            </a:xfrm>
            <a:prstGeom prst="rect">
              <a:avLst/>
            </a:prstGeom>
            <a:noFill/>
            <a:ln>
              <a:solidFill>
                <a:srgbClr val="FFFFFF"/>
              </a:solidFill>
            </a:ln>
          </p:spPr>
          <p:txBody>
            <a:bodyPr wrap="square" rtlCol="0">
              <a:spAutoFit/>
            </a:bodyPr>
            <a:lstStyle/>
            <a:p>
              <a:pPr algn="ctr"/>
              <a:r>
                <a:rPr lang="en-US" sz="1600" b="1" dirty="0" smtClean="0"/>
                <a:t>Toronto</a:t>
              </a:r>
              <a:endParaRPr lang="en-US" sz="1600" b="1" dirty="0"/>
            </a:p>
          </p:txBody>
        </p:sp>
        <p:sp>
          <p:nvSpPr>
            <p:cNvPr id="295" name="Rectangle 294"/>
            <p:cNvSpPr/>
            <p:nvPr/>
          </p:nvSpPr>
          <p:spPr>
            <a:xfrm>
              <a:off x="5224927" y="3977016"/>
              <a:ext cx="754533" cy="338554"/>
            </a:xfrm>
            <a:prstGeom prst="rect">
              <a:avLst/>
            </a:prstGeom>
            <a:ln>
              <a:solidFill>
                <a:srgbClr val="FFFFFF"/>
              </a:solidFill>
            </a:ln>
          </p:spPr>
          <p:txBody>
            <a:bodyPr wrap="none">
              <a:spAutoFit/>
            </a:bodyPr>
            <a:lstStyle/>
            <a:p>
              <a:r>
                <a:rPr lang="en-US" sz="1600" b="1" dirty="0" smtClean="0"/>
                <a:t>CFRB </a:t>
              </a:r>
              <a:endParaRPr lang="en-US" sz="1600" dirty="0"/>
            </a:p>
          </p:txBody>
        </p:sp>
        <p:sp>
          <p:nvSpPr>
            <p:cNvPr id="296" name="TextBox 295"/>
            <p:cNvSpPr txBox="1"/>
            <p:nvPr/>
          </p:nvSpPr>
          <p:spPr>
            <a:xfrm>
              <a:off x="5838766" y="3626510"/>
              <a:ext cx="864096" cy="338554"/>
            </a:xfrm>
            <a:prstGeom prst="rect">
              <a:avLst/>
            </a:prstGeom>
            <a:noFill/>
            <a:ln>
              <a:solidFill>
                <a:srgbClr val="FFFFFF"/>
              </a:solidFill>
            </a:ln>
          </p:spPr>
          <p:txBody>
            <a:bodyPr wrap="square" rtlCol="0">
              <a:spAutoFit/>
            </a:bodyPr>
            <a:lstStyle/>
            <a:p>
              <a:pPr algn="ctr"/>
              <a:r>
                <a:rPr lang="en-US" sz="1600" b="1" dirty="0" smtClean="0"/>
                <a:t>Wilson</a:t>
              </a:r>
              <a:endParaRPr lang="en-US" sz="1600" b="1" dirty="0"/>
            </a:p>
          </p:txBody>
        </p:sp>
        <p:cxnSp>
          <p:nvCxnSpPr>
            <p:cNvPr id="297" name="Straight Arrow Connector 296"/>
            <p:cNvCxnSpPr/>
            <p:nvPr/>
          </p:nvCxnSpPr>
          <p:spPr>
            <a:xfrm flipV="1">
              <a:off x="6881111" y="4265048"/>
              <a:ext cx="576064" cy="105611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98" name="Rectangle 297"/>
            <p:cNvSpPr/>
            <p:nvPr/>
          </p:nvSpPr>
          <p:spPr>
            <a:xfrm>
              <a:off x="6809103" y="4553080"/>
              <a:ext cx="720080"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play</a:t>
              </a:r>
              <a:endParaRPr lang="en-US" sz="1600" dirty="0">
                <a:solidFill>
                  <a:srgbClr val="FF0000"/>
                </a:solidFill>
              </a:endParaRPr>
            </a:p>
          </p:txBody>
        </p:sp>
        <p:cxnSp>
          <p:nvCxnSpPr>
            <p:cNvPr id="299" name="Straight Arrow Connector 298"/>
            <p:cNvCxnSpPr>
              <a:stCxn id="303" idx="0"/>
            </p:cNvCxnSpPr>
            <p:nvPr/>
          </p:nvCxnSpPr>
          <p:spPr>
            <a:xfrm flipH="1" flipV="1">
              <a:off x="6295966" y="4007510"/>
              <a:ext cx="9081" cy="131365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0" name="Rectangle 299"/>
            <p:cNvSpPr/>
            <p:nvPr/>
          </p:nvSpPr>
          <p:spPr>
            <a:xfrm>
              <a:off x="5945007" y="4649090"/>
              <a:ext cx="720080"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hired</a:t>
              </a:r>
              <a:endParaRPr lang="en-US" sz="1600" dirty="0">
                <a:solidFill>
                  <a:srgbClr val="FF0000"/>
                </a:solidFill>
              </a:endParaRPr>
            </a:p>
          </p:txBody>
        </p:sp>
        <p:cxnSp>
          <p:nvCxnSpPr>
            <p:cNvPr id="301" name="Straight Arrow Connector 300"/>
            <p:cNvCxnSpPr/>
            <p:nvPr/>
          </p:nvCxnSpPr>
          <p:spPr>
            <a:xfrm flipH="1" flipV="1">
              <a:off x="4144807" y="4841111"/>
              <a:ext cx="1440160" cy="67207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2" name="Straight Arrow Connector 301"/>
            <p:cNvCxnSpPr/>
            <p:nvPr/>
          </p:nvCxnSpPr>
          <p:spPr>
            <a:xfrm>
              <a:off x="6881111" y="5609197"/>
              <a:ext cx="792088"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3" name="TextBox 302"/>
            <p:cNvSpPr txBox="1"/>
            <p:nvPr/>
          </p:nvSpPr>
          <p:spPr>
            <a:xfrm>
              <a:off x="5512959" y="5321165"/>
              <a:ext cx="1584176" cy="338554"/>
            </a:xfrm>
            <a:prstGeom prst="rect">
              <a:avLst/>
            </a:prstGeom>
            <a:noFill/>
            <a:ln>
              <a:solidFill>
                <a:srgbClr val="FFFFFF"/>
              </a:solidFill>
            </a:ln>
          </p:spPr>
          <p:txBody>
            <a:bodyPr wrap="square" rtlCol="0">
              <a:spAutoFit/>
            </a:bodyPr>
            <a:lstStyle/>
            <a:p>
              <a:pPr algn="ctr"/>
              <a:r>
                <a:rPr lang="en-US" sz="1600" b="1" dirty="0" smtClean="0"/>
                <a:t>Maple Leafs</a:t>
              </a:r>
              <a:endParaRPr lang="en-US" sz="1600" b="1" dirty="0"/>
            </a:p>
          </p:txBody>
        </p:sp>
        <p:sp>
          <p:nvSpPr>
            <p:cNvPr id="304" name="Rectangle 303"/>
            <p:cNvSpPr/>
            <p:nvPr/>
          </p:nvSpPr>
          <p:spPr>
            <a:xfrm>
              <a:off x="4288823" y="5033133"/>
              <a:ext cx="1296144" cy="235962"/>
            </a:xfrm>
            <a:prstGeom prst="rect">
              <a:avLst/>
            </a:prstGeom>
            <a:solidFill>
              <a:srgbClr val="FFFFFF"/>
            </a:solidFill>
            <a:ln>
              <a:solidFill>
                <a:srgbClr val="FFFFFF"/>
              </a:solidFill>
            </a:ln>
          </p:spPr>
          <p:txBody>
            <a:bodyPr wrap="square">
              <a:spAutoFit/>
            </a:bodyPr>
            <a:lstStyle/>
            <a:p>
              <a:pPr algn="ctr">
                <a:lnSpc>
                  <a:spcPct val="50000"/>
                </a:lnSpc>
              </a:pPr>
              <a:r>
                <a:rPr lang="en-US" sz="1600" b="1" dirty="0" smtClean="0">
                  <a:solidFill>
                    <a:srgbClr val="FF0000"/>
                  </a:solidFill>
                </a:rPr>
                <a:t>home town</a:t>
              </a:r>
              <a:endParaRPr lang="en-US" sz="1600" dirty="0">
                <a:solidFill>
                  <a:srgbClr val="FF0000"/>
                </a:solidFill>
              </a:endParaRPr>
            </a:p>
          </p:txBody>
        </p:sp>
        <p:cxnSp>
          <p:nvCxnSpPr>
            <p:cNvPr id="305" name="Straight Arrow Connector 304"/>
            <p:cNvCxnSpPr>
              <a:endCxn id="290" idx="0"/>
            </p:cNvCxnSpPr>
            <p:nvPr/>
          </p:nvCxnSpPr>
          <p:spPr>
            <a:xfrm>
              <a:off x="3710055" y="4963018"/>
              <a:ext cx="13692" cy="23622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6" name="Straight Arrow Connector 305"/>
            <p:cNvCxnSpPr/>
            <p:nvPr/>
          </p:nvCxnSpPr>
          <p:spPr>
            <a:xfrm>
              <a:off x="6521071" y="5897229"/>
              <a:ext cx="1152128" cy="76808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7" name="Rectangle 306"/>
            <p:cNvSpPr/>
            <p:nvPr/>
          </p:nvSpPr>
          <p:spPr>
            <a:xfrm>
              <a:off x="6737095" y="6185261"/>
              <a:ext cx="864096" cy="235962"/>
            </a:xfrm>
            <a:prstGeom prst="rect">
              <a:avLst/>
            </a:prstGeom>
            <a:solidFill>
              <a:srgbClr val="FFFFFF"/>
            </a:solidFill>
            <a:ln>
              <a:solidFill>
                <a:srgbClr val="FFFFFF"/>
              </a:solidFill>
            </a:ln>
          </p:spPr>
          <p:txBody>
            <a:bodyPr wrap="square">
              <a:spAutoFit/>
            </a:bodyPr>
            <a:lstStyle/>
            <a:p>
              <a:pPr algn="ctr">
                <a:lnSpc>
                  <a:spcPct val="50000"/>
                </a:lnSpc>
              </a:pPr>
              <a:r>
                <a:rPr lang="en-US" sz="1600" b="1" dirty="0" smtClean="0">
                  <a:solidFill>
                    <a:srgbClr val="FF0000"/>
                  </a:solidFill>
                </a:rPr>
                <a:t>league</a:t>
              </a:r>
              <a:endParaRPr lang="en-US" sz="1600" dirty="0">
                <a:solidFill>
                  <a:srgbClr val="FF0000"/>
                </a:solidFill>
              </a:endParaRPr>
            </a:p>
          </p:txBody>
        </p:sp>
        <p:cxnSp>
          <p:nvCxnSpPr>
            <p:cNvPr id="308" name="Straight Arrow Connector 307"/>
            <p:cNvCxnSpPr/>
            <p:nvPr/>
          </p:nvCxnSpPr>
          <p:spPr>
            <a:xfrm>
              <a:off x="6305047" y="5897229"/>
              <a:ext cx="288032" cy="163218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9" name="Straight Arrow Connector 308"/>
            <p:cNvCxnSpPr/>
            <p:nvPr/>
          </p:nvCxnSpPr>
          <p:spPr>
            <a:xfrm flipV="1">
              <a:off x="7088255" y="6857339"/>
              <a:ext cx="656952" cy="73457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10" name="TextBox 309"/>
            <p:cNvSpPr txBox="1"/>
            <p:nvPr/>
          </p:nvSpPr>
          <p:spPr>
            <a:xfrm>
              <a:off x="6233039" y="7529410"/>
              <a:ext cx="1134616" cy="338554"/>
            </a:xfrm>
            <a:prstGeom prst="rect">
              <a:avLst/>
            </a:prstGeom>
            <a:noFill/>
            <a:ln>
              <a:solidFill>
                <a:srgbClr val="FFFFFF"/>
              </a:solidFill>
            </a:ln>
          </p:spPr>
          <p:txBody>
            <a:bodyPr wrap="square" rtlCol="0">
              <a:spAutoFit/>
            </a:bodyPr>
            <a:lstStyle/>
            <a:p>
              <a:pPr algn="ctr"/>
              <a:r>
                <a:rPr lang="en-US" sz="1600" b="1" dirty="0" err="1" smtClean="0"/>
                <a:t>Sundin</a:t>
              </a:r>
              <a:endParaRPr lang="en-US" sz="1600" b="1" dirty="0" smtClean="0"/>
            </a:p>
          </p:txBody>
        </p:sp>
        <p:sp>
          <p:nvSpPr>
            <p:cNvPr id="311" name="TextBox 310"/>
            <p:cNvSpPr txBox="1"/>
            <p:nvPr/>
          </p:nvSpPr>
          <p:spPr>
            <a:xfrm>
              <a:off x="4548255" y="8087218"/>
              <a:ext cx="970384" cy="338554"/>
            </a:xfrm>
            <a:prstGeom prst="rect">
              <a:avLst/>
            </a:prstGeom>
            <a:noFill/>
            <a:ln>
              <a:solidFill>
                <a:srgbClr val="FFFFFF"/>
              </a:solidFill>
            </a:ln>
          </p:spPr>
          <p:txBody>
            <a:bodyPr wrap="square" rtlCol="0">
              <a:spAutoFit/>
            </a:bodyPr>
            <a:lstStyle/>
            <a:p>
              <a:pPr algn="ctr"/>
              <a:r>
                <a:rPr lang="en-US" sz="1600" b="1" dirty="0" smtClean="0"/>
                <a:t>Milson</a:t>
              </a:r>
              <a:endParaRPr lang="en-US" sz="1600" b="1" dirty="0"/>
            </a:p>
          </p:txBody>
        </p:sp>
        <p:cxnSp>
          <p:nvCxnSpPr>
            <p:cNvPr id="312" name="Straight Arrow Connector 311"/>
            <p:cNvCxnSpPr>
              <a:stCxn id="290" idx="2"/>
              <a:endCxn id="311" idx="1"/>
            </p:cNvCxnSpPr>
            <p:nvPr/>
          </p:nvCxnSpPr>
          <p:spPr>
            <a:xfrm>
              <a:off x="3723747" y="7663772"/>
              <a:ext cx="824508" cy="59272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13" name="Straight Arrow Connector 312"/>
            <p:cNvCxnSpPr/>
            <p:nvPr/>
          </p:nvCxnSpPr>
          <p:spPr>
            <a:xfrm flipV="1">
              <a:off x="4162366" y="4265048"/>
              <a:ext cx="1062561" cy="35206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14" name="Rectangle 313"/>
            <p:cNvSpPr/>
            <p:nvPr/>
          </p:nvSpPr>
          <p:spPr>
            <a:xfrm>
              <a:off x="4167255" y="4201018"/>
              <a:ext cx="841648"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radio</a:t>
              </a:r>
              <a:endParaRPr lang="en-US" sz="1600" dirty="0">
                <a:solidFill>
                  <a:srgbClr val="FF0000"/>
                </a:solidFill>
              </a:endParaRPr>
            </a:p>
          </p:txBody>
        </p:sp>
        <p:sp>
          <p:nvSpPr>
            <p:cNvPr id="315" name="TextBox 314"/>
            <p:cNvSpPr txBox="1"/>
            <p:nvPr/>
          </p:nvSpPr>
          <p:spPr>
            <a:xfrm>
              <a:off x="4288823" y="6569304"/>
              <a:ext cx="1584176" cy="584776"/>
            </a:xfrm>
            <a:prstGeom prst="rect">
              <a:avLst/>
            </a:prstGeom>
            <a:noFill/>
            <a:ln>
              <a:solidFill>
                <a:srgbClr val="FFFFFF"/>
              </a:solidFill>
            </a:ln>
          </p:spPr>
          <p:txBody>
            <a:bodyPr wrap="square" rtlCol="0">
              <a:spAutoFit/>
            </a:bodyPr>
            <a:lstStyle/>
            <a:p>
              <a:pPr algn="ctr"/>
              <a:r>
                <a:rPr lang="en-US" sz="1600" b="1" dirty="0" smtClean="0"/>
                <a:t>Maple Leaf Gardens</a:t>
              </a:r>
              <a:endParaRPr lang="en-US" sz="1600" b="1" dirty="0"/>
            </a:p>
          </p:txBody>
        </p:sp>
        <p:cxnSp>
          <p:nvCxnSpPr>
            <p:cNvPr id="316" name="Straight Arrow Connector 315"/>
            <p:cNvCxnSpPr>
              <a:endCxn id="315" idx="0"/>
            </p:cNvCxnSpPr>
            <p:nvPr/>
          </p:nvCxnSpPr>
          <p:spPr>
            <a:xfrm flipH="1">
              <a:off x="5080911" y="5716386"/>
              <a:ext cx="656456" cy="85291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17" name="Rectangle 316"/>
            <p:cNvSpPr/>
            <p:nvPr/>
          </p:nvSpPr>
          <p:spPr>
            <a:xfrm>
              <a:off x="4936895" y="5897229"/>
              <a:ext cx="1059160" cy="449354"/>
            </a:xfrm>
            <a:prstGeom prst="rect">
              <a:avLst/>
            </a:prstGeom>
            <a:solidFill>
              <a:srgbClr val="FFFFFF"/>
            </a:solidFill>
            <a:ln>
              <a:solidFill>
                <a:srgbClr val="FFFFFF"/>
              </a:solidFill>
            </a:ln>
          </p:spPr>
          <p:txBody>
            <a:bodyPr wrap="square">
              <a:spAutoFit/>
            </a:bodyPr>
            <a:lstStyle/>
            <a:p>
              <a:pPr algn="ctr">
                <a:lnSpc>
                  <a:spcPct val="70000"/>
                </a:lnSpc>
              </a:pPr>
              <a:r>
                <a:rPr lang="en-US" sz="1600" b="1" dirty="0">
                  <a:solidFill>
                    <a:srgbClr val="FF0000"/>
                  </a:solidFill>
                </a:rPr>
                <a:t>t</a:t>
              </a:r>
              <a:r>
                <a:rPr lang="en-US" sz="1600" b="1" dirty="0" smtClean="0">
                  <a:solidFill>
                    <a:srgbClr val="FF0000"/>
                  </a:solidFill>
                </a:rPr>
                <a:t>eam stadium</a:t>
              </a:r>
              <a:endParaRPr lang="en-US" sz="1600" dirty="0">
                <a:solidFill>
                  <a:srgbClr val="FF0000"/>
                </a:solidFill>
              </a:endParaRPr>
            </a:p>
          </p:txBody>
        </p:sp>
        <p:cxnSp>
          <p:nvCxnSpPr>
            <p:cNvPr id="318" name="Straight Arrow Connector 317"/>
            <p:cNvCxnSpPr/>
            <p:nvPr/>
          </p:nvCxnSpPr>
          <p:spPr>
            <a:xfrm flipH="1" flipV="1">
              <a:off x="2416615" y="3784994"/>
              <a:ext cx="1080120" cy="76808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19" name="Rectangle 318"/>
            <p:cNvSpPr/>
            <p:nvPr/>
          </p:nvSpPr>
          <p:spPr>
            <a:xfrm>
              <a:off x="3280712" y="3016909"/>
              <a:ext cx="928459" cy="338554"/>
            </a:xfrm>
            <a:prstGeom prst="rect">
              <a:avLst/>
            </a:prstGeom>
            <a:ln>
              <a:solidFill>
                <a:srgbClr val="FFFFFF"/>
              </a:solidFill>
            </a:ln>
          </p:spPr>
          <p:txBody>
            <a:bodyPr wrap="none">
              <a:spAutoFit/>
            </a:bodyPr>
            <a:lstStyle/>
            <a:p>
              <a:r>
                <a:rPr lang="en-US" sz="1600" b="1" dirty="0" smtClean="0"/>
                <a:t>Canada</a:t>
              </a:r>
              <a:endParaRPr lang="en-US" sz="1600" dirty="0"/>
            </a:p>
          </p:txBody>
        </p:sp>
        <p:cxnSp>
          <p:nvCxnSpPr>
            <p:cNvPr id="320" name="Straight Arrow Connector 319"/>
            <p:cNvCxnSpPr/>
            <p:nvPr/>
          </p:nvCxnSpPr>
          <p:spPr>
            <a:xfrm flipV="1">
              <a:off x="3640751" y="3400952"/>
              <a:ext cx="0" cy="105611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a:off x="3856775" y="4937122"/>
              <a:ext cx="792088" cy="163218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22" name="Rectangle 321"/>
            <p:cNvSpPr/>
            <p:nvPr/>
          </p:nvSpPr>
          <p:spPr>
            <a:xfrm>
              <a:off x="3784767" y="5513186"/>
              <a:ext cx="1068288" cy="584776"/>
            </a:xfrm>
            <a:prstGeom prst="rect">
              <a:avLst/>
            </a:prstGeom>
            <a:solidFill>
              <a:srgbClr val="FFFFFF"/>
            </a:solidFill>
            <a:ln>
              <a:solidFill>
                <a:srgbClr val="FFFFFF"/>
              </a:solidFill>
            </a:ln>
          </p:spPr>
          <p:txBody>
            <a:bodyPr wrap="square">
              <a:spAutoFit/>
            </a:bodyPr>
            <a:lstStyle/>
            <a:p>
              <a:pPr algn="ctr"/>
              <a:r>
                <a:rPr lang="en-US" sz="1600" b="1" dirty="0">
                  <a:solidFill>
                    <a:srgbClr val="FF0000"/>
                  </a:solidFill>
                </a:rPr>
                <a:t>c</a:t>
              </a:r>
              <a:r>
                <a:rPr lang="en-US" sz="1600" b="1" dirty="0" smtClean="0">
                  <a:solidFill>
                    <a:srgbClr val="FF0000"/>
                  </a:solidFill>
                </a:rPr>
                <a:t>ity stadium</a:t>
              </a:r>
              <a:endParaRPr lang="en-US" sz="1600" dirty="0">
                <a:solidFill>
                  <a:srgbClr val="FF0000"/>
                </a:solidFill>
              </a:endParaRPr>
            </a:p>
          </p:txBody>
        </p:sp>
        <p:sp>
          <p:nvSpPr>
            <p:cNvPr id="323" name="Rectangle 322"/>
            <p:cNvSpPr/>
            <p:nvPr/>
          </p:nvSpPr>
          <p:spPr>
            <a:xfrm>
              <a:off x="2416616" y="3977016"/>
              <a:ext cx="1080121"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politician</a:t>
              </a:r>
              <a:endParaRPr lang="en-US" sz="1600" dirty="0">
                <a:solidFill>
                  <a:srgbClr val="FF0000"/>
                </a:solidFill>
              </a:endParaRPr>
            </a:p>
          </p:txBody>
        </p:sp>
        <p:sp>
          <p:nvSpPr>
            <p:cNvPr id="324" name="Rectangle 323"/>
            <p:cNvSpPr/>
            <p:nvPr/>
          </p:nvSpPr>
          <p:spPr>
            <a:xfrm>
              <a:off x="3145453" y="3631332"/>
              <a:ext cx="1048545"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country</a:t>
              </a:r>
              <a:endParaRPr lang="en-US" sz="1600" dirty="0">
                <a:solidFill>
                  <a:srgbClr val="FF0000"/>
                </a:solidFill>
              </a:endParaRPr>
            </a:p>
          </p:txBody>
        </p:sp>
        <p:sp>
          <p:nvSpPr>
            <p:cNvPr id="325" name="TextBox 324"/>
            <p:cNvSpPr txBox="1"/>
            <p:nvPr/>
          </p:nvSpPr>
          <p:spPr>
            <a:xfrm>
              <a:off x="1984567" y="3304941"/>
              <a:ext cx="792088" cy="338554"/>
            </a:xfrm>
            <a:prstGeom prst="rect">
              <a:avLst/>
            </a:prstGeom>
            <a:noFill/>
            <a:ln>
              <a:solidFill>
                <a:srgbClr val="FFFFFF"/>
              </a:solidFill>
            </a:ln>
          </p:spPr>
          <p:txBody>
            <a:bodyPr wrap="square" rtlCol="0">
              <a:spAutoFit/>
            </a:bodyPr>
            <a:lstStyle/>
            <a:p>
              <a:pPr algn="ctr"/>
              <a:r>
                <a:rPr lang="en-US" sz="1600" b="1" dirty="0" smtClean="0"/>
                <a:t>Miller</a:t>
              </a:r>
              <a:endParaRPr lang="en-US" sz="1600" b="1" dirty="0"/>
            </a:p>
          </p:txBody>
        </p:sp>
        <p:cxnSp>
          <p:nvCxnSpPr>
            <p:cNvPr id="326" name="Straight Arrow Connector 325"/>
            <p:cNvCxnSpPr/>
            <p:nvPr/>
          </p:nvCxnSpPr>
          <p:spPr>
            <a:xfrm flipH="1">
              <a:off x="5872999" y="5897229"/>
              <a:ext cx="432048" cy="201622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27" name="Rectangle 326"/>
            <p:cNvSpPr/>
            <p:nvPr/>
          </p:nvSpPr>
          <p:spPr>
            <a:xfrm>
              <a:off x="5767455" y="6639418"/>
              <a:ext cx="1037456"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member</a:t>
              </a:r>
              <a:endParaRPr lang="en-US" sz="1600" dirty="0">
                <a:solidFill>
                  <a:srgbClr val="FF0000"/>
                </a:solidFill>
              </a:endParaRPr>
            </a:p>
          </p:txBody>
        </p:sp>
        <p:sp>
          <p:nvSpPr>
            <p:cNvPr id="328" name="TextBox 327"/>
            <p:cNvSpPr txBox="1"/>
            <p:nvPr/>
          </p:nvSpPr>
          <p:spPr>
            <a:xfrm>
              <a:off x="5512959" y="7817442"/>
              <a:ext cx="1168896" cy="338554"/>
            </a:xfrm>
            <a:prstGeom prst="rect">
              <a:avLst/>
            </a:prstGeom>
            <a:noFill/>
            <a:ln>
              <a:solidFill>
                <a:srgbClr val="FFFFFF"/>
              </a:solidFill>
            </a:ln>
          </p:spPr>
          <p:txBody>
            <a:bodyPr wrap="square" rtlCol="0">
              <a:spAutoFit/>
            </a:bodyPr>
            <a:lstStyle/>
            <a:p>
              <a:pPr algn="ctr"/>
              <a:r>
                <a:rPr lang="en-US" sz="1600" b="1" dirty="0" err="1" smtClean="0"/>
                <a:t>Toskala</a:t>
              </a:r>
              <a:endParaRPr lang="en-US" sz="1600" b="1" dirty="0" smtClean="0"/>
            </a:p>
          </p:txBody>
        </p:sp>
        <p:cxnSp>
          <p:nvCxnSpPr>
            <p:cNvPr id="329" name="Straight Arrow Connector 328"/>
            <p:cNvCxnSpPr/>
            <p:nvPr/>
          </p:nvCxnSpPr>
          <p:spPr>
            <a:xfrm flipH="1">
              <a:off x="2632639" y="4745101"/>
              <a:ext cx="728464"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30" name="TextBox 329"/>
            <p:cNvSpPr txBox="1"/>
            <p:nvPr/>
          </p:nvSpPr>
          <p:spPr>
            <a:xfrm>
              <a:off x="1805055" y="4457069"/>
              <a:ext cx="1066800" cy="338554"/>
            </a:xfrm>
            <a:prstGeom prst="rect">
              <a:avLst/>
            </a:prstGeom>
            <a:noFill/>
            <a:ln>
              <a:solidFill>
                <a:srgbClr val="FFFFFF"/>
              </a:solidFill>
            </a:ln>
          </p:spPr>
          <p:txBody>
            <a:bodyPr wrap="square" rtlCol="0">
              <a:spAutoFit/>
            </a:bodyPr>
            <a:lstStyle/>
            <a:p>
              <a:pPr algn="ctr"/>
              <a:r>
                <a:rPr lang="en-US" sz="1600" b="1" dirty="0" smtClean="0"/>
                <a:t>Pearson</a:t>
              </a:r>
              <a:endParaRPr lang="en-US" sz="1600" b="1" dirty="0"/>
            </a:p>
          </p:txBody>
        </p:sp>
        <p:sp>
          <p:nvSpPr>
            <p:cNvPr id="331" name="TextBox 330"/>
            <p:cNvSpPr txBox="1"/>
            <p:nvPr/>
          </p:nvSpPr>
          <p:spPr>
            <a:xfrm>
              <a:off x="2128583" y="7913453"/>
              <a:ext cx="1505272" cy="338554"/>
            </a:xfrm>
            <a:prstGeom prst="rect">
              <a:avLst/>
            </a:prstGeom>
            <a:noFill/>
            <a:ln>
              <a:solidFill>
                <a:srgbClr val="FFFFFF"/>
              </a:solidFill>
            </a:ln>
          </p:spPr>
          <p:txBody>
            <a:bodyPr wrap="square" rtlCol="0">
              <a:spAutoFit/>
            </a:bodyPr>
            <a:lstStyle/>
            <a:p>
              <a:pPr algn="ctr"/>
              <a:r>
                <a:rPr lang="en-US" sz="1600" b="1" dirty="0" err="1" smtClean="0"/>
                <a:t>Skydome</a:t>
              </a:r>
              <a:endParaRPr lang="en-US" sz="1600" b="1" dirty="0"/>
            </a:p>
          </p:txBody>
        </p:sp>
        <p:sp>
          <p:nvSpPr>
            <p:cNvPr id="332" name="TextBox 331"/>
            <p:cNvSpPr txBox="1"/>
            <p:nvPr/>
          </p:nvSpPr>
          <p:spPr>
            <a:xfrm>
              <a:off x="1800166" y="6089250"/>
              <a:ext cx="1259632" cy="338554"/>
            </a:xfrm>
            <a:prstGeom prst="rect">
              <a:avLst/>
            </a:prstGeom>
            <a:noFill/>
            <a:ln>
              <a:solidFill>
                <a:srgbClr val="FFFFFF"/>
              </a:solidFill>
            </a:ln>
          </p:spPr>
          <p:txBody>
            <a:bodyPr wrap="square" rtlCol="0">
              <a:spAutoFit/>
            </a:bodyPr>
            <a:lstStyle/>
            <a:p>
              <a:pPr algn="ctr"/>
              <a:r>
                <a:rPr lang="en-US" sz="1600" b="1" dirty="0"/>
                <a:t>C</a:t>
              </a:r>
              <a:r>
                <a:rPr lang="en-US" sz="1600" b="1" dirty="0" smtClean="0"/>
                <a:t>onnaught</a:t>
              </a:r>
              <a:endParaRPr lang="en-US" sz="1600" b="1" dirty="0"/>
            </a:p>
          </p:txBody>
        </p:sp>
        <p:sp>
          <p:nvSpPr>
            <p:cNvPr id="333" name="TextBox 332"/>
            <p:cNvSpPr txBox="1"/>
            <p:nvPr/>
          </p:nvSpPr>
          <p:spPr>
            <a:xfrm>
              <a:off x="4864887" y="3112920"/>
              <a:ext cx="1740768" cy="338554"/>
            </a:xfrm>
            <a:prstGeom prst="rect">
              <a:avLst/>
            </a:prstGeom>
            <a:noFill/>
            <a:ln>
              <a:solidFill>
                <a:srgbClr val="FFFFFF"/>
              </a:solidFill>
            </a:ln>
          </p:spPr>
          <p:txBody>
            <a:bodyPr wrap="square" rtlCol="0">
              <a:spAutoFit/>
            </a:bodyPr>
            <a:lstStyle/>
            <a:p>
              <a:pPr algn="ctr"/>
              <a:r>
                <a:rPr lang="en-US" sz="1600" b="1" dirty="0" smtClean="0"/>
                <a:t>Sunnybrook</a:t>
              </a:r>
              <a:endParaRPr lang="en-US" sz="1600" b="1" dirty="0"/>
            </a:p>
          </p:txBody>
        </p:sp>
        <p:cxnSp>
          <p:nvCxnSpPr>
            <p:cNvPr id="334" name="Straight Arrow Connector 333"/>
            <p:cNvCxnSpPr/>
            <p:nvPr/>
          </p:nvCxnSpPr>
          <p:spPr>
            <a:xfrm flipV="1">
              <a:off x="3784767" y="3400952"/>
              <a:ext cx="1224136" cy="105611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35" name="Rectangle 334"/>
            <p:cNvSpPr/>
            <p:nvPr/>
          </p:nvSpPr>
          <p:spPr>
            <a:xfrm>
              <a:off x="4039868" y="3739508"/>
              <a:ext cx="1008111"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hospital</a:t>
              </a:r>
              <a:endParaRPr lang="en-US" sz="1600" dirty="0">
                <a:solidFill>
                  <a:srgbClr val="FF0000"/>
                </a:solidFill>
              </a:endParaRPr>
            </a:p>
          </p:txBody>
        </p:sp>
        <p:cxnSp>
          <p:nvCxnSpPr>
            <p:cNvPr id="336" name="Straight Arrow Connector 335"/>
            <p:cNvCxnSpPr/>
            <p:nvPr/>
          </p:nvCxnSpPr>
          <p:spPr>
            <a:xfrm flipH="1">
              <a:off x="2704647" y="4937122"/>
              <a:ext cx="728464" cy="124813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37" name="TextBox 336"/>
            <p:cNvSpPr txBox="1"/>
            <p:nvPr/>
          </p:nvSpPr>
          <p:spPr>
            <a:xfrm>
              <a:off x="6448366" y="2788310"/>
              <a:ext cx="926976" cy="338554"/>
            </a:xfrm>
            <a:prstGeom prst="rect">
              <a:avLst/>
            </a:prstGeom>
            <a:noFill/>
            <a:ln>
              <a:solidFill>
                <a:srgbClr val="FFFFFF"/>
              </a:solidFill>
            </a:ln>
          </p:spPr>
          <p:txBody>
            <a:bodyPr wrap="square" rtlCol="0">
              <a:spAutoFit/>
            </a:bodyPr>
            <a:lstStyle/>
            <a:p>
              <a:pPr algn="ctr"/>
              <a:r>
                <a:rPr lang="en-US" sz="1600" b="1" dirty="0" smtClean="0"/>
                <a:t>skates</a:t>
              </a:r>
              <a:endParaRPr lang="en-US" sz="1600" b="1" dirty="0"/>
            </a:p>
          </p:txBody>
        </p:sp>
        <p:sp>
          <p:nvSpPr>
            <p:cNvPr id="338" name="TextBox 337"/>
            <p:cNvSpPr txBox="1"/>
            <p:nvPr/>
          </p:nvSpPr>
          <p:spPr>
            <a:xfrm>
              <a:off x="7286566" y="2788310"/>
              <a:ext cx="990600" cy="338554"/>
            </a:xfrm>
            <a:prstGeom prst="rect">
              <a:avLst/>
            </a:prstGeom>
            <a:noFill/>
            <a:ln>
              <a:solidFill>
                <a:srgbClr val="FFFFFF"/>
              </a:solidFill>
            </a:ln>
          </p:spPr>
          <p:txBody>
            <a:bodyPr wrap="square" rtlCol="0">
              <a:spAutoFit/>
            </a:bodyPr>
            <a:lstStyle/>
            <a:p>
              <a:pPr algn="ctr"/>
              <a:r>
                <a:rPr lang="en-US" sz="1600" b="1" dirty="0" smtClean="0"/>
                <a:t>helmet</a:t>
              </a:r>
              <a:endParaRPr lang="en-US" sz="1600" b="1" dirty="0"/>
            </a:p>
          </p:txBody>
        </p:sp>
        <p:cxnSp>
          <p:nvCxnSpPr>
            <p:cNvPr id="339" name="Straight Arrow Connector 338"/>
            <p:cNvCxnSpPr/>
            <p:nvPr/>
          </p:nvCxnSpPr>
          <p:spPr>
            <a:xfrm flipH="1" flipV="1">
              <a:off x="6981766" y="3169310"/>
              <a:ext cx="691433" cy="80770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40" name="Straight Arrow Connector 339"/>
            <p:cNvCxnSpPr/>
            <p:nvPr/>
          </p:nvCxnSpPr>
          <p:spPr>
            <a:xfrm flipV="1">
              <a:off x="7673199" y="3169310"/>
              <a:ext cx="146767" cy="80770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41" name="Straight Arrow Connector 340"/>
            <p:cNvCxnSpPr/>
            <p:nvPr/>
          </p:nvCxnSpPr>
          <p:spPr>
            <a:xfrm flipH="1">
              <a:off x="8177255" y="5609197"/>
              <a:ext cx="72008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42" name="TextBox 341"/>
            <p:cNvSpPr txBox="1"/>
            <p:nvPr/>
          </p:nvSpPr>
          <p:spPr>
            <a:xfrm>
              <a:off x="8739255" y="5344018"/>
              <a:ext cx="1008112" cy="584776"/>
            </a:xfrm>
            <a:prstGeom prst="rect">
              <a:avLst/>
            </a:prstGeom>
            <a:noFill/>
            <a:ln>
              <a:solidFill>
                <a:srgbClr val="FFFFFF"/>
              </a:solidFill>
            </a:ln>
          </p:spPr>
          <p:txBody>
            <a:bodyPr wrap="square" rtlCol="0">
              <a:spAutoFit/>
            </a:bodyPr>
            <a:lstStyle/>
            <a:p>
              <a:pPr algn="ctr"/>
              <a:r>
                <a:rPr lang="en-US" sz="1600" b="1" dirty="0" smtClean="0"/>
                <a:t>Red Wings</a:t>
              </a:r>
              <a:endParaRPr lang="en-US" sz="1600" b="1" dirty="0"/>
            </a:p>
          </p:txBody>
        </p:sp>
        <p:sp>
          <p:nvSpPr>
            <p:cNvPr id="343" name="TextBox 342"/>
            <p:cNvSpPr txBox="1"/>
            <p:nvPr/>
          </p:nvSpPr>
          <p:spPr>
            <a:xfrm>
              <a:off x="8537295" y="3881005"/>
              <a:ext cx="864096" cy="338554"/>
            </a:xfrm>
            <a:prstGeom prst="rect">
              <a:avLst/>
            </a:prstGeom>
            <a:noFill/>
            <a:ln>
              <a:solidFill>
                <a:srgbClr val="FFFFFF"/>
              </a:solidFill>
            </a:ln>
          </p:spPr>
          <p:txBody>
            <a:bodyPr wrap="square" rtlCol="0">
              <a:spAutoFit/>
            </a:bodyPr>
            <a:lstStyle/>
            <a:p>
              <a:pPr algn="ctr"/>
              <a:r>
                <a:rPr lang="en-US" sz="1600" b="1" dirty="0" smtClean="0"/>
                <a:t>Detroit</a:t>
              </a:r>
              <a:endParaRPr lang="en-US" sz="1600" b="1" dirty="0"/>
            </a:p>
          </p:txBody>
        </p:sp>
        <p:cxnSp>
          <p:nvCxnSpPr>
            <p:cNvPr id="344" name="Straight Arrow Connector 343"/>
            <p:cNvCxnSpPr/>
            <p:nvPr/>
          </p:nvCxnSpPr>
          <p:spPr>
            <a:xfrm flipV="1">
              <a:off x="9041351" y="4265048"/>
              <a:ext cx="0" cy="105611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45" name="Rectangle 344"/>
            <p:cNvSpPr/>
            <p:nvPr/>
          </p:nvSpPr>
          <p:spPr>
            <a:xfrm>
              <a:off x="8465287" y="4649090"/>
              <a:ext cx="1264568" cy="235962"/>
            </a:xfrm>
            <a:prstGeom prst="rect">
              <a:avLst/>
            </a:prstGeom>
            <a:solidFill>
              <a:srgbClr val="FFFFFF"/>
            </a:solidFill>
            <a:ln>
              <a:solidFill>
                <a:srgbClr val="FFFFFF"/>
              </a:solidFill>
            </a:ln>
          </p:spPr>
          <p:txBody>
            <a:bodyPr wrap="square">
              <a:spAutoFit/>
            </a:bodyPr>
            <a:lstStyle/>
            <a:p>
              <a:pPr algn="ctr">
                <a:lnSpc>
                  <a:spcPct val="50000"/>
                </a:lnSpc>
              </a:pPr>
              <a:r>
                <a:rPr lang="en-US" sz="1600" b="1" dirty="0" smtClean="0">
                  <a:solidFill>
                    <a:srgbClr val="FF0000"/>
                  </a:solidFill>
                </a:rPr>
                <a:t>hometown</a:t>
              </a:r>
              <a:endParaRPr lang="en-US" sz="1600" dirty="0">
                <a:solidFill>
                  <a:srgbClr val="FF0000"/>
                </a:solidFill>
              </a:endParaRPr>
            </a:p>
          </p:txBody>
        </p:sp>
        <p:sp>
          <p:nvSpPr>
            <p:cNvPr id="346" name="Rectangle 345"/>
            <p:cNvSpPr/>
            <p:nvPr/>
          </p:nvSpPr>
          <p:spPr>
            <a:xfrm>
              <a:off x="10193480" y="3881005"/>
              <a:ext cx="515185" cy="338554"/>
            </a:xfrm>
            <a:prstGeom prst="rect">
              <a:avLst/>
            </a:prstGeom>
            <a:ln>
              <a:solidFill>
                <a:srgbClr val="FFFFFF"/>
              </a:solidFill>
            </a:ln>
          </p:spPr>
          <p:txBody>
            <a:bodyPr wrap="none">
              <a:spAutoFit/>
            </a:bodyPr>
            <a:lstStyle/>
            <a:p>
              <a:r>
                <a:rPr lang="en-US" sz="1600" b="1" dirty="0" smtClean="0"/>
                <a:t>GM</a:t>
              </a:r>
              <a:endParaRPr lang="en-US" sz="1600" dirty="0"/>
            </a:p>
          </p:txBody>
        </p:sp>
        <p:sp>
          <p:nvSpPr>
            <p:cNvPr id="347" name="Rectangle 346"/>
            <p:cNvSpPr/>
            <p:nvPr/>
          </p:nvSpPr>
          <p:spPr>
            <a:xfrm>
              <a:off x="9294145" y="3591418"/>
              <a:ext cx="992853" cy="404213"/>
            </a:xfrm>
            <a:prstGeom prst="rect">
              <a:avLst/>
            </a:prstGeom>
            <a:solidFill>
              <a:srgbClr val="FFFFFF"/>
            </a:solidFill>
            <a:ln>
              <a:solidFill>
                <a:srgbClr val="FFFFFF"/>
              </a:solidFill>
            </a:ln>
          </p:spPr>
          <p:txBody>
            <a:bodyPr wrap="square">
              <a:spAutoFit/>
            </a:bodyPr>
            <a:lstStyle/>
            <a:p>
              <a:pPr algn="ctr">
                <a:lnSpc>
                  <a:spcPct val="60000"/>
                </a:lnSpc>
              </a:pPr>
              <a:r>
                <a:rPr lang="en-US" sz="1600" b="1" dirty="0">
                  <a:solidFill>
                    <a:srgbClr val="FF0000"/>
                  </a:solidFill>
                </a:rPr>
                <a:t>c</a:t>
              </a:r>
              <a:r>
                <a:rPr lang="en-US" sz="1600" b="1" dirty="0" smtClean="0">
                  <a:solidFill>
                    <a:srgbClr val="FF0000"/>
                  </a:solidFill>
                </a:rPr>
                <a:t>ity company</a:t>
              </a:r>
              <a:endParaRPr lang="en-US" sz="1600" dirty="0">
                <a:solidFill>
                  <a:srgbClr val="FF0000"/>
                </a:solidFill>
              </a:endParaRPr>
            </a:p>
          </p:txBody>
        </p:sp>
        <p:cxnSp>
          <p:nvCxnSpPr>
            <p:cNvPr id="348" name="Straight Arrow Connector 347"/>
            <p:cNvCxnSpPr/>
            <p:nvPr/>
          </p:nvCxnSpPr>
          <p:spPr>
            <a:xfrm>
              <a:off x="9401391" y="4169037"/>
              <a:ext cx="792088"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49" name="Straight Arrow Connector 348"/>
            <p:cNvCxnSpPr/>
            <p:nvPr/>
          </p:nvCxnSpPr>
          <p:spPr>
            <a:xfrm>
              <a:off x="10481511" y="4361058"/>
              <a:ext cx="0" cy="144016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50" name="Rectangle 349"/>
            <p:cNvSpPr/>
            <p:nvPr/>
          </p:nvSpPr>
          <p:spPr>
            <a:xfrm>
              <a:off x="9806055" y="4745102"/>
              <a:ext cx="1143000" cy="539635"/>
            </a:xfrm>
            <a:prstGeom prst="rect">
              <a:avLst/>
            </a:prstGeom>
            <a:solidFill>
              <a:srgbClr val="FFFFFF"/>
            </a:solidFill>
            <a:ln>
              <a:solidFill>
                <a:srgbClr val="FFFFFF"/>
              </a:solidFill>
            </a:ln>
          </p:spPr>
          <p:txBody>
            <a:bodyPr wrap="square">
              <a:spAutoFit/>
            </a:bodyPr>
            <a:lstStyle/>
            <a:p>
              <a:pPr algn="ctr">
                <a:lnSpc>
                  <a:spcPct val="90000"/>
                </a:lnSpc>
              </a:pPr>
              <a:r>
                <a:rPr lang="en-US" sz="1600" b="1" dirty="0">
                  <a:solidFill>
                    <a:srgbClr val="FF0000"/>
                  </a:solidFill>
                </a:rPr>
                <a:t>c</a:t>
              </a:r>
              <a:r>
                <a:rPr lang="en-US" sz="1600" b="1" dirty="0" smtClean="0">
                  <a:solidFill>
                    <a:srgbClr val="FF0000"/>
                  </a:solidFill>
                </a:rPr>
                <a:t>ompetes</a:t>
              </a:r>
              <a:br>
                <a:rPr lang="en-US" sz="1600" b="1" dirty="0" smtClean="0">
                  <a:solidFill>
                    <a:srgbClr val="FF0000"/>
                  </a:solidFill>
                </a:rPr>
              </a:br>
              <a:r>
                <a:rPr lang="en-US" sz="1600" b="1" dirty="0" smtClean="0">
                  <a:solidFill>
                    <a:srgbClr val="FF0000"/>
                  </a:solidFill>
                </a:rPr>
                <a:t>with</a:t>
              </a:r>
              <a:endParaRPr lang="en-US" sz="1600" dirty="0">
                <a:solidFill>
                  <a:srgbClr val="FF0000"/>
                </a:solidFill>
              </a:endParaRPr>
            </a:p>
          </p:txBody>
        </p:sp>
        <p:sp>
          <p:nvSpPr>
            <p:cNvPr id="351" name="Rectangle 350"/>
            <p:cNvSpPr/>
            <p:nvPr/>
          </p:nvSpPr>
          <p:spPr>
            <a:xfrm>
              <a:off x="10049463" y="5801219"/>
              <a:ext cx="899592" cy="276999"/>
            </a:xfrm>
            <a:prstGeom prst="rect">
              <a:avLst/>
            </a:prstGeom>
            <a:ln>
              <a:solidFill>
                <a:srgbClr val="FFFFFF"/>
              </a:solidFill>
            </a:ln>
          </p:spPr>
          <p:txBody>
            <a:bodyPr wrap="square">
              <a:spAutoFit/>
            </a:bodyPr>
            <a:lstStyle/>
            <a:p>
              <a:pPr algn="ctr">
                <a:lnSpc>
                  <a:spcPct val="70000"/>
                </a:lnSpc>
              </a:pPr>
              <a:r>
                <a:rPr lang="en-US" sz="1600" b="1" dirty="0" smtClean="0"/>
                <a:t>Toyota</a:t>
              </a:r>
              <a:endParaRPr lang="en-US" sz="1600" dirty="0"/>
            </a:p>
          </p:txBody>
        </p:sp>
        <p:sp>
          <p:nvSpPr>
            <p:cNvPr id="352" name="Rectangle 351"/>
            <p:cNvSpPr/>
            <p:nvPr/>
          </p:nvSpPr>
          <p:spPr>
            <a:xfrm>
              <a:off x="6809103" y="7049357"/>
              <a:ext cx="1224136" cy="256480"/>
            </a:xfrm>
            <a:prstGeom prst="rect">
              <a:avLst/>
            </a:prstGeom>
            <a:solidFill>
              <a:srgbClr val="FFFFFF"/>
            </a:solidFill>
            <a:ln>
              <a:solidFill>
                <a:srgbClr val="FFFFFF"/>
              </a:solidFill>
            </a:ln>
          </p:spPr>
          <p:txBody>
            <a:bodyPr wrap="square">
              <a:spAutoFit/>
            </a:bodyPr>
            <a:lstStyle/>
            <a:p>
              <a:pPr algn="ctr">
                <a:lnSpc>
                  <a:spcPct val="60000"/>
                </a:lnSpc>
              </a:pPr>
              <a:r>
                <a:rPr lang="en-US" sz="1600" b="1" dirty="0">
                  <a:solidFill>
                    <a:srgbClr val="FF0000"/>
                  </a:solidFill>
                </a:rPr>
                <a:t>p</a:t>
              </a:r>
              <a:r>
                <a:rPr lang="en-US" sz="1600" b="1" dirty="0" smtClean="0">
                  <a:solidFill>
                    <a:srgbClr val="FF0000"/>
                  </a:solidFill>
                </a:rPr>
                <a:t>lays in</a:t>
              </a:r>
              <a:endParaRPr lang="en-US" sz="1600" dirty="0">
                <a:solidFill>
                  <a:srgbClr val="FF0000"/>
                </a:solidFill>
              </a:endParaRPr>
            </a:p>
          </p:txBody>
        </p:sp>
        <p:cxnSp>
          <p:nvCxnSpPr>
            <p:cNvPr id="353" name="Straight Arrow Connector 352"/>
            <p:cNvCxnSpPr/>
            <p:nvPr/>
          </p:nvCxnSpPr>
          <p:spPr>
            <a:xfrm flipH="1">
              <a:off x="8177255" y="5993239"/>
              <a:ext cx="728464" cy="67207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54" name="Rectangle 353"/>
            <p:cNvSpPr/>
            <p:nvPr/>
          </p:nvSpPr>
          <p:spPr>
            <a:xfrm>
              <a:off x="8105247" y="6185261"/>
              <a:ext cx="864096" cy="235962"/>
            </a:xfrm>
            <a:prstGeom prst="rect">
              <a:avLst/>
            </a:prstGeom>
            <a:solidFill>
              <a:srgbClr val="FFFFFF"/>
            </a:solidFill>
            <a:ln>
              <a:solidFill>
                <a:srgbClr val="FFFFFF"/>
              </a:solidFill>
            </a:ln>
          </p:spPr>
          <p:txBody>
            <a:bodyPr wrap="square">
              <a:spAutoFit/>
            </a:bodyPr>
            <a:lstStyle/>
            <a:p>
              <a:pPr algn="ctr">
                <a:lnSpc>
                  <a:spcPct val="50000"/>
                </a:lnSpc>
              </a:pPr>
              <a:r>
                <a:rPr lang="en-US" sz="1600" b="1" dirty="0" smtClean="0">
                  <a:solidFill>
                    <a:srgbClr val="FF0000"/>
                  </a:solidFill>
                </a:rPr>
                <a:t>league</a:t>
              </a:r>
              <a:endParaRPr lang="en-US" sz="1600" dirty="0">
                <a:solidFill>
                  <a:srgbClr val="FF0000"/>
                </a:solidFill>
              </a:endParaRPr>
            </a:p>
          </p:txBody>
        </p:sp>
        <p:cxnSp>
          <p:nvCxnSpPr>
            <p:cNvPr id="355" name="Straight Arrow Connector 354"/>
            <p:cNvCxnSpPr/>
            <p:nvPr/>
          </p:nvCxnSpPr>
          <p:spPr>
            <a:xfrm flipH="1">
              <a:off x="10121471" y="6185261"/>
              <a:ext cx="288032" cy="144016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56" name="Straight Arrow Connector 355"/>
            <p:cNvCxnSpPr/>
            <p:nvPr/>
          </p:nvCxnSpPr>
          <p:spPr>
            <a:xfrm>
              <a:off x="10409503" y="6185261"/>
              <a:ext cx="216024" cy="172819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57" name="TextBox 356"/>
            <p:cNvSpPr txBox="1"/>
            <p:nvPr/>
          </p:nvSpPr>
          <p:spPr>
            <a:xfrm>
              <a:off x="9617415" y="7625421"/>
              <a:ext cx="720080" cy="338554"/>
            </a:xfrm>
            <a:prstGeom prst="rect">
              <a:avLst/>
            </a:prstGeom>
            <a:noFill/>
            <a:ln>
              <a:solidFill>
                <a:srgbClr val="FFFFFF"/>
              </a:solidFill>
            </a:ln>
          </p:spPr>
          <p:txBody>
            <a:bodyPr wrap="square" rtlCol="0">
              <a:spAutoFit/>
            </a:bodyPr>
            <a:lstStyle/>
            <a:p>
              <a:pPr algn="ctr"/>
              <a:r>
                <a:rPr lang="en-US" sz="1600" b="1" dirty="0" err="1" smtClean="0"/>
                <a:t>Prius</a:t>
              </a:r>
              <a:endParaRPr lang="en-US" sz="1600" b="1" dirty="0" smtClean="0"/>
            </a:p>
          </p:txBody>
        </p:sp>
        <p:sp>
          <p:nvSpPr>
            <p:cNvPr id="358" name="TextBox 357"/>
            <p:cNvSpPr txBox="1"/>
            <p:nvPr/>
          </p:nvSpPr>
          <p:spPr>
            <a:xfrm>
              <a:off x="9995805" y="8009464"/>
              <a:ext cx="936104" cy="338554"/>
            </a:xfrm>
            <a:prstGeom prst="rect">
              <a:avLst/>
            </a:prstGeom>
            <a:noFill/>
            <a:ln>
              <a:solidFill>
                <a:srgbClr val="FFFFFF"/>
              </a:solidFill>
            </a:ln>
          </p:spPr>
          <p:txBody>
            <a:bodyPr wrap="square" rtlCol="0">
              <a:spAutoFit/>
            </a:bodyPr>
            <a:lstStyle/>
            <a:p>
              <a:pPr algn="ctr"/>
              <a:r>
                <a:rPr lang="en-US" sz="1600" b="1" dirty="0" err="1" smtClean="0"/>
                <a:t>Corrola</a:t>
              </a:r>
              <a:endParaRPr lang="en-US" sz="1600" b="1" dirty="0" smtClean="0"/>
            </a:p>
          </p:txBody>
        </p:sp>
        <p:sp>
          <p:nvSpPr>
            <p:cNvPr id="359" name="TextBox 358"/>
            <p:cNvSpPr txBox="1"/>
            <p:nvPr/>
          </p:nvSpPr>
          <p:spPr>
            <a:xfrm>
              <a:off x="8465287" y="6761325"/>
              <a:ext cx="720080" cy="338554"/>
            </a:xfrm>
            <a:prstGeom prst="rect">
              <a:avLst/>
            </a:prstGeom>
            <a:noFill/>
            <a:ln>
              <a:solidFill>
                <a:srgbClr val="FFFFFF"/>
              </a:solidFill>
            </a:ln>
          </p:spPr>
          <p:txBody>
            <a:bodyPr wrap="square" rtlCol="0">
              <a:spAutoFit/>
            </a:bodyPr>
            <a:lstStyle/>
            <a:p>
              <a:pPr algn="ctr"/>
              <a:r>
                <a:rPr lang="en-US" sz="1600" b="1" dirty="0" smtClean="0"/>
                <a:t>Hino</a:t>
              </a:r>
            </a:p>
          </p:txBody>
        </p:sp>
        <p:cxnSp>
          <p:nvCxnSpPr>
            <p:cNvPr id="360" name="Straight Arrow Connector 359"/>
            <p:cNvCxnSpPr/>
            <p:nvPr/>
          </p:nvCxnSpPr>
          <p:spPr>
            <a:xfrm flipH="1">
              <a:off x="8969343" y="5993239"/>
              <a:ext cx="1224136" cy="86409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61" name="Straight Arrow Connector 360"/>
            <p:cNvCxnSpPr/>
            <p:nvPr/>
          </p:nvCxnSpPr>
          <p:spPr>
            <a:xfrm flipH="1">
              <a:off x="8969343" y="6196439"/>
              <a:ext cx="1376536" cy="152499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8129655" y="7721432"/>
              <a:ext cx="1415752" cy="338554"/>
            </a:xfrm>
            <a:prstGeom prst="rect">
              <a:avLst/>
            </a:prstGeom>
            <a:noFill/>
            <a:ln>
              <a:solidFill>
                <a:srgbClr val="FFFFFF"/>
              </a:solidFill>
            </a:ln>
          </p:spPr>
          <p:txBody>
            <a:bodyPr wrap="square" rtlCol="0">
              <a:spAutoFit/>
            </a:bodyPr>
            <a:lstStyle/>
            <a:p>
              <a:pPr algn="ctr"/>
              <a:r>
                <a:rPr lang="en-US" sz="1600" b="1" dirty="0" smtClean="0"/>
                <a:t>automobile</a:t>
              </a:r>
            </a:p>
          </p:txBody>
        </p:sp>
        <p:sp>
          <p:nvSpPr>
            <p:cNvPr id="363" name="Rectangle 362"/>
            <p:cNvSpPr/>
            <p:nvPr/>
          </p:nvSpPr>
          <p:spPr>
            <a:xfrm>
              <a:off x="8815455" y="7096618"/>
              <a:ext cx="1234008" cy="449354"/>
            </a:xfrm>
            <a:prstGeom prst="rect">
              <a:avLst/>
            </a:prstGeom>
            <a:solidFill>
              <a:srgbClr val="FFFFFF"/>
            </a:solidFill>
            <a:ln>
              <a:solidFill>
                <a:srgbClr val="FFFFFF"/>
              </a:solidFill>
            </a:ln>
          </p:spPr>
          <p:txBody>
            <a:bodyPr wrap="square">
              <a:spAutoFit/>
            </a:bodyPr>
            <a:lstStyle/>
            <a:p>
              <a:pPr algn="ctr">
                <a:lnSpc>
                  <a:spcPct val="70000"/>
                </a:lnSpc>
              </a:pPr>
              <a:r>
                <a:rPr lang="en-US" sz="1600" b="1" dirty="0">
                  <a:solidFill>
                    <a:srgbClr val="FF0000"/>
                  </a:solidFill>
                </a:rPr>
                <a:t>e</a:t>
              </a:r>
              <a:r>
                <a:rPr lang="en-US" sz="1600" b="1" dirty="0" smtClean="0">
                  <a:solidFill>
                    <a:srgbClr val="FF0000"/>
                  </a:solidFill>
                </a:rPr>
                <a:t>conomic</a:t>
              </a:r>
            </a:p>
            <a:p>
              <a:pPr algn="ctr">
                <a:lnSpc>
                  <a:spcPct val="70000"/>
                </a:lnSpc>
              </a:pPr>
              <a:r>
                <a:rPr lang="en-US" sz="1600" b="1" dirty="0" smtClean="0">
                  <a:solidFill>
                    <a:srgbClr val="FF0000"/>
                  </a:solidFill>
                </a:rPr>
                <a:t>sector</a:t>
              </a:r>
              <a:endParaRPr lang="en-US" sz="1600" dirty="0">
                <a:solidFill>
                  <a:srgbClr val="FF0000"/>
                </a:solidFill>
              </a:endParaRPr>
            </a:p>
          </p:txBody>
        </p:sp>
        <p:cxnSp>
          <p:nvCxnSpPr>
            <p:cNvPr id="364" name="Straight Arrow Connector 363"/>
            <p:cNvCxnSpPr/>
            <p:nvPr/>
          </p:nvCxnSpPr>
          <p:spPr>
            <a:xfrm flipH="1">
              <a:off x="2704647" y="4937122"/>
              <a:ext cx="864096" cy="297633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65" name="Rectangle 364"/>
            <p:cNvSpPr/>
            <p:nvPr/>
          </p:nvSpPr>
          <p:spPr>
            <a:xfrm>
              <a:off x="2338455" y="6473293"/>
              <a:ext cx="1086272" cy="584776"/>
            </a:xfrm>
            <a:prstGeom prst="rect">
              <a:avLst/>
            </a:prstGeom>
            <a:solidFill>
              <a:srgbClr val="FFFFFF"/>
            </a:solidFill>
            <a:ln>
              <a:solidFill>
                <a:srgbClr val="FFFFFF"/>
              </a:solidFill>
            </a:ln>
          </p:spPr>
          <p:txBody>
            <a:bodyPr wrap="square">
              <a:spAutoFit/>
            </a:bodyPr>
            <a:lstStyle/>
            <a:p>
              <a:pPr algn="ctr"/>
              <a:r>
                <a:rPr lang="en-US" sz="1600" b="1" dirty="0">
                  <a:solidFill>
                    <a:srgbClr val="FF0000"/>
                  </a:solidFill>
                </a:rPr>
                <a:t>c</a:t>
              </a:r>
              <a:r>
                <a:rPr lang="en-US" sz="1600" b="1" dirty="0" smtClean="0">
                  <a:solidFill>
                    <a:srgbClr val="FF0000"/>
                  </a:solidFill>
                </a:rPr>
                <a:t>ity stadium</a:t>
              </a:r>
              <a:endParaRPr lang="en-US" sz="1600" dirty="0">
                <a:solidFill>
                  <a:srgbClr val="FF0000"/>
                </a:solidFill>
              </a:endParaRPr>
            </a:p>
          </p:txBody>
        </p:sp>
        <p:sp>
          <p:nvSpPr>
            <p:cNvPr id="366" name="TextBox 365"/>
            <p:cNvSpPr txBox="1"/>
            <p:nvPr/>
          </p:nvSpPr>
          <p:spPr>
            <a:xfrm>
              <a:off x="9801166" y="2635910"/>
              <a:ext cx="1333128" cy="338554"/>
            </a:xfrm>
            <a:prstGeom prst="rect">
              <a:avLst/>
            </a:prstGeom>
            <a:noFill/>
            <a:ln>
              <a:solidFill>
                <a:srgbClr val="FFFFFF"/>
              </a:solidFill>
            </a:ln>
          </p:spPr>
          <p:txBody>
            <a:bodyPr wrap="square" rtlCol="0">
              <a:spAutoFit/>
            </a:bodyPr>
            <a:lstStyle/>
            <a:p>
              <a:pPr algn="ctr"/>
              <a:r>
                <a:rPr lang="en-US" sz="1600" b="1" dirty="0" smtClean="0"/>
                <a:t>climbing</a:t>
              </a:r>
              <a:endParaRPr lang="en-US" sz="1600" b="1" dirty="0"/>
            </a:p>
          </p:txBody>
        </p:sp>
        <p:sp>
          <p:nvSpPr>
            <p:cNvPr id="367" name="TextBox 366"/>
            <p:cNvSpPr txBox="1"/>
            <p:nvPr/>
          </p:nvSpPr>
          <p:spPr>
            <a:xfrm>
              <a:off x="9724966" y="2102510"/>
              <a:ext cx="1333128" cy="338554"/>
            </a:xfrm>
            <a:prstGeom prst="rect">
              <a:avLst/>
            </a:prstGeom>
            <a:noFill/>
            <a:ln>
              <a:solidFill>
                <a:srgbClr val="FFFFFF"/>
              </a:solidFill>
            </a:ln>
          </p:spPr>
          <p:txBody>
            <a:bodyPr wrap="square" rtlCol="0">
              <a:spAutoFit/>
            </a:bodyPr>
            <a:lstStyle/>
            <a:p>
              <a:pPr algn="ctr"/>
              <a:r>
                <a:rPr lang="en-US" sz="1600" b="1" dirty="0" smtClean="0"/>
                <a:t>football</a:t>
              </a:r>
              <a:endParaRPr lang="en-US" sz="1600" b="1" dirty="0"/>
            </a:p>
          </p:txBody>
        </p:sp>
        <p:cxnSp>
          <p:nvCxnSpPr>
            <p:cNvPr id="368" name="Straight Arrow Connector 367"/>
            <p:cNvCxnSpPr/>
            <p:nvPr/>
          </p:nvCxnSpPr>
          <p:spPr>
            <a:xfrm flipH="1">
              <a:off x="8200966" y="2407310"/>
              <a:ext cx="1676400" cy="4572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a:endCxn id="338" idx="3"/>
            </p:cNvCxnSpPr>
            <p:nvPr/>
          </p:nvCxnSpPr>
          <p:spPr>
            <a:xfrm flipH="1">
              <a:off x="8277166" y="2788310"/>
              <a:ext cx="1676400" cy="16927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70" name="Rectangle 369"/>
            <p:cNvSpPr/>
            <p:nvPr/>
          </p:nvSpPr>
          <p:spPr>
            <a:xfrm>
              <a:off x="8429566" y="2483510"/>
              <a:ext cx="1262608" cy="449354"/>
            </a:xfrm>
            <a:prstGeom prst="rect">
              <a:avLst/>
            </a:prstGeom>
            <a:solidFill>
              <a:srgbClr val="FFFFFF"/>
            </a:solidFill>
            <a:ln>
              <a:solidFill>
                <a:srgbClr val="FFFFFF"/>
              </a:solidFill>
            </a:ln>
          </p:spPr>
          <p:txBody>
            <a:bodyPr wrap="square">
              <a:spAutoFit/>
            </a:bodyPr>
            <a:lstStyle/>
            <a:p>
              <a:pPr algn="ctr">
                <a:lnSpc>
                  <a:spcPct val="70000"/>
                </a:lnSpc>
              </a:pPr>
              <a:r>
                <a:rPr lang="en-US" sz="1600" b="1" dirty="0">
                  <a:solidFill>
                    <a:srgbClr val="FF0000"/>
                  </a:solidFill>
                </a:rPr>
                <a:t>u</a:t>
              </a:r>
              <a:r>
                <a:rPr lang="en-US" sz="1600" b="1" dirty="0" smtClean="0">
                  <a:solidFill>
                    <a:srgbClr val="FF0000"/>
                  </a:solidFill>
                </a:rPr>
                <a:t>ses equipment</a:t>
              </a:r>
              <a:endParaRPr lang="en-US" sz="1600" dirty="0" smtClean="0">
                <a:solidFill>
                  <a:srgbClr val="FF0000"/>
                </a:solidFill>
              </a:endParaRPr>
            </a:p>
          </p:txBody>
        </p:sp>
        <p:sp>
          <p:nvSpPr>
            <p:cNvPr id="371" name="Rectangle 370"/>
            <p:cNvSpPr/>
            <p:nvPr/>
          </p:nvSpPr>
          <p:spPr>
            <a:xfrm>
              <a:off x="3862455" y="7706218"/>
              <a:ext cx="1219200"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writer</a:t>
              </a:r>
              <a:endParaRPr lang="en-US" sz="1600" dirty="0">
                <a:solidFill>
                  <a:srgbClr val="FF0000"/>
                </a:solidFill>
              </a:endParaRPr>
            </a:p>
          </p:txBody>
        </p:sp>
        <p:sp>
          <p:nvSpPr>
            <p:cNvPr id="372" name="Rectangle 371"/>
            <p:cNvSpPr/>
            <p:nvPr/>
          </p:nvSpPr>
          <p:spPr>
            <a:xfrm>
              <a:off x="3176655" y="6182218"/>
              <a:ext cx="1043136" cy="584776"/>
            </a:xfrm>
            <a:prstGeom prst="rect">
              <a:avLst/>
            </a:prstGeom>
            <a:solidFill>
              <a:srgbClr val="FFFFFF"/>
            </a:solidFill>
            <a:ln>
              <a:solidFill>
                <a:srgbClr val="FFFFFF"/>
              </a:solidFill>
            </a:ln>
          </p:spPr>
          <p:txBody>
            <a:bodyPr wrap="square">
              <a:spAutoFit/>
            </a:bodyPr>
            <a:lstStyle/>
            <a:p>
              <a:pPr algn="ctr"/>
              <a:r>
                <a:rPr lang="en-US" sz="1600" b="1" dirty="0">
                  <a:solidFill>
                    <a:srgbClr val="FF0000"/>
                  </a:solidFill>
                </a:rPr>
                <a:t>c</a:t>
              </a:r>
              <a:r>
                <a:rPr lang="en-US" sz="1600" b="1" dirty="0" smtClean="0">
                  <a:solidFill>
                    <a:srgbClr val="FF0000"/>
                  </a:solidFill>
                </a:rPr>
                <a:t>ity paper</a:t>
              </a:r>
              <a:endParaRPr lang="en-US" sz="1600" dirty="0">
                <a:solidFill>
                  <a:srgbClr val="FF0000"/>
                </a:solidFill>
              </a:endParaRPr>
            </a:p>
          </p:txBody>
        </p:sp>
        <p:sp>
          <p:nvSpPr>
            <p:cNvPr id="373" name="Rectangle 372"/>
            <p:cNvSpPr/>
            <p:nvPr/>
          </p:nvSpPr>
          <p:spPr>
            <a:xfrm>
              <a:off x="2419525" y="4826161"/>
              <a:ext cx="1014264"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airport</a:t>
              </a:r>
              <a:endParaRPr lang="en-US" sz="1600" dirty="0">
                <a:solidFill>
                  <a:srgbClr val="FF0000"/>
                </a:solidFill>
              </a:endParaRPr>
            </a:p>
          </p:txBody>
        </p:sp>
        <p:sp>
          <p:nvSpPr>
            <p:cNvPr id="374" name="Rectangle 373"/>
            <p:cNvSpPr/>
            <p:nvPr/>
          </p:nvSpPr>
          <p:spPr>
            <a:xfrm>
              <a:off x="2262255" y="5344018"/>
              <a:ext cx="1242864" cy="449354"/>
            </a:xfrm>
            <a:prstGeom prst="rect">
              <a:avLst/>
            </a:prstGeom>
            <a:solidFill>
              <a:srgbClr val="FFFFFF"/>
            </a:solidFill>
            <a:ln>
              <a:solidFill>
                <a:srgbClr val="FFFFFF"/>
              </a:solidFill>
            </a:ln>
          </p:spPr>
          <p:txBody>
            <a:bodyPr wrap="square">
              <a:spAutoFit/>
            </a:bodyPr>
            <a:lstStyle/>
            <a:p>
              <a:pPr algn="ctr">
                <a:lnSpc>
                  <a:spcPct val="70000"/>
                </a:lnSpc>
              </a:pPr>
              <a:r>
                <a:rPr lang="en-US" sz="1600" b="1" dirty="0">
                  <a:solidFill>
                    <a:srgbClr val="FF0000"/>
                  </a:solidFill>
                </a:rPr>
                <a:t>c</a:t>
              </a:r>
              <a:r>
                <a:rPr lang="en-US" sz="1600" b="1" dirty="0" smtClean="0">
                  <a:solidFill>
                    <a:srgbClr val="FF0000"/>
                  </a:solidFill>
                </a:rPr>
                <a:t>ity company</a:t>
              </a:r>
              <a:endParaRPr lang="en-US" sz="1600" dirty="0">
                <a:solidFill>
                  <a:srgbClr val="FF0000"/>
                </a:solidFill>
              </a:endParaRPr>
            </a:p>
          </p:txBody>
        </p:sp>
        <p:sp>
          <p:nvSpPr>
            <p:cNvPr id="375" name="Rectangle 374"/>
            <p:cNvSpPr/>
            <p:nvPr/>
          </p:nvSpPr>
          <p:spPr>
            <a:xfrm>
              <a:off x="8891655" y="6377282"/>
              <a:ext cx="1157808" cy="235962"/>
            </a:xfrm>
            <a:prstGeom prst="rect">
              <a:avLst/>
            </a:prstGeom>
            <a:solidFill>
              <a:srgbClr val="FFFFFF"/>
            </a:solidFill>
            <a:ln>
              <a:solidFill>
                <a:srgbClr val="FFFFFF"/>
              </a:solidFill>
            </a:ln>
          </p:spPr>
          <p:txBody>
            <a:bodyPr wrap="square">
              <a:spAutoFit/>
            </a:bodyPr>
            <a:lstStyle/>
            <a:p>
              <a:pPr algn="ctr">
                <a:lnSpc>
                  <a:spcPct val="50000"/>
                </a:lnSpc>
              </a:pPr>
              <a:r>
                <a:rPr lang="en-US" sz="1600" b="1" dirty="0" smtClean="0">
                  <a:solidFill>
                    <a:srgbClr val="FF0000"/>
                  </a:solidFill>
                </a:rPr>
                <a:t>acquired</a:t>
              </a:r>
              <a:endParaRPr lang="en-US" sz="1600" dirty="0">
                <a:solidFill>
                  <a:srgbClr val="FF0000"/>
                </a:solidFill>
              </a:endParaRPr>
            </a:p>
          </p:txBody>
        </p:sp>
        <p:sp>
          <p:nvSpPr>
            <p:cNvPr id="376" name="Rectangle 375"/>
            <p:cNvSpPr/>
            <p:nvPr/>
          </p:nvSpPr>
          <p:spPr>
            <a:xfrm>
              <a:off x="6930966" y="3349064"/>
              <a:ext cx="1262608" cy="449354"/>
            </a:xfrm>
            <a:prstGeom prst="rect">
              <a:avLst/>
            </a:prstGeom>
            <a:solidFill>
              <a:srgbClr val="FFFFFF"/>
            </a:solidFill>
            <a:ln>
              <a:solidFill>
                <a:srgbClr val="FFFFFF"/>
              </a:solidFill>
            </a:ln>
          </p:spPr>
          <p:txBody>
            <a:bodyPr wrap="square">
              <a:spAutoFit/>
            </a:bodyPr>
            <a:lstStyle/>
            <a:p>
              <a:pPr algn="ctr">
                <a:lnSpc>
                  <a:spcPct val="70000"/>
                </a:lnSpc>
              </a:pPr>
              <a:r>
                <a:rPr lang="en-US" sz="1600" b="1" dirty="0">
                  <a:solidFill>
                    <a:srgbClr val="FF0000"/>
                  </a:solidFill>
                </a:rPr>
                <a:t>u</a:t>
              </a:r>
              <a:r>
                <a:rPr lang="en-US" sz="1600" b="1" dirty="0" smtClean="0">
                  <a:solidFill>
                    <a:srgbClr val="FF0000"/>
                  </a:solidFill>
                </a:rPr>
                <a:t>ses equipment</a:t>
              </a:r>
              <a:endParaRPr lang="en-US" sz="1600" dirty="0" smtClean="0">
                <a:solidFill>
                  <a:srgbClr val="FF0000"/>
                </a:solidFill>
              </a:endParaRPr>
            </a:p>
          </p:txBody>
        </p:sp>
        <p:sp>
          <p:nvSpPr>
            <p:cNvPr id="377" name="Rectangle 376"/>
            <p:cNvSpPr/>
            <p:nvPr/>
          </p:nvSpPr>
          <p:spPr>
            <a:xfrm>
              <a:off x="6965462" y="5513186"/>
              <a:ext cx="563721"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won</a:t>
              </a:r>
              <a:endParaRPr lang="en-US" sz="1600" dirty="0">
                <a:solidFill>
                  <a:srgbClr val="FF0000"/>
                </a:solidFill>
              </a:endParaRPr>
            </a:p>
          </p:txBody>
        </p:sp>
        <p:sp>
          <p:nvSpPr>
            <p:cNvPr id="378" name="Rectangle 377"/>
            <p:cNvSpPr/>
            <p:nvPr/>
          </p:nvSpPr>
          <p:spPr>
            <a:xfrm>
              <a:off x="8352693" y="5474110"/>
              <a:ext cx="583718" cy="338554"/>
            </a:xfrm>
            <a:prstGeom prst="rect">
              <a:avLst/>
            </a:prstGeom>
            <a:solidFill>
              <a:srgbClr val="FFFFFF"/>
            </a:solidFill>
            <a:ln>
              <a:solidFill>
                <a:srgbClr val="FFFFFF"/>
              </a:solidFill>
            </a:ln>
          </p:spPr>
          <p:txBody>
            <a:bodyPr wrap="square">
              <a:spAutoFit/>
            </a:bodyPr>
            <a:lstStyle/>
            <a:p>
              <a:pPr algn="ctr"/>
              <a:r>
                <a:rPr lang="en-US" sz="1600" b="1" dirty="0" smtClean="0">
                  <a:solidFill>
                    <a:srgbClr val="FF0000"/>
                  </a:solidFill>
                </a:rPr>
                <a:t>won</a:t>
              </a:r>
              <a:endParaRPr lang="en-US" sz="1600" dirty="0">
                <a:solidFill>
                  <a:srgbClr val="FF0000"/>
                </a:solidFill>
              </a:endParaRPr>
            </a:p>
          </p:txBody>
        </p:sp>
        <p:sp>
          <p:nvSpPr>
            <p:cNvPr id="379" name="Rectangle 378"/>
            <p:cNvSpPr/>
            <p:nvPr/>
          </p:nvSpPr>
          <p:spPr>
            <a:xfrm>
              <a:off x="9796927" y="6761325"/>
              <a:ext cx="1152128" cy="235962"/>
            </a:xfrm>
            <a:prstGeom prst="rect">
              <a:avLst/>
            </a:prstGeom>
            <a:solidFill>
              <a:srgbClr val="FFFFFF"/>
            </a:solidFill>
            <a:ln>
              <a:solidFill>
                <a:srgbClr val="FFFFFF"/>
              </a:solidFill>
            </a:ln>
          </p:spPr>
          <p:txBody>
            <a:bodyPr wrap="square">
              <a:spAutoFit/>
            </a:bodyPr>
            <a:lstStyle/>
            <a:p>
              <a:pPr algn="ctr">
                <a:lnSpc>
                  <a:spcPct val="50000"/>
                </a:lnSpc>
              </a:pPr>
              <a:r>
                <a:rPr lang="en-US" sz="1600" b="1" dirty="0" smtClean="0">
                  <a:solidFill>
                    <a:srgbClr val="FF0000"/>
                  </a:solidFill>
                </a:rPr>
                <a:t>created</a:t>
              </a:r>
              <a:endParaRPr lang="en-US" sz="1600" dirty="0">
                <a:solidFill>
                  <a:srgbClr val="FF0000"/>
                </a:solidFill>
              </a:endParaRPr>
            </a:p>
          </p:txBody>
        </p:sp>
      </p:grpSp>
    </p:spTree>
    <p:extLst>
      <p:ext uri="{BB962C8B-B14F-4D97-AF65-F5344CB8AC3E}">
        <p14:creationId xmlns:p14="http://schemas.microsoft.com/office/powerpoint/2010/main" val="2651244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Sample Results</a:t>
            </a:r>
            <a:endParaRPr lang="en-US" sz="8000" b="1" dirty="0">
              <a:solidFill>
                <a:srgbClr val="C4C403"/>
              </a:solidFill>
              <a:latin typeface="Helvetica"/>
              <a:cs typeface="Helvetica"/>
            </a:endParaRPr>
          </a:p>
        </p:txBody>
      </p:sp>
      <p:sp>
        <p:nvSpPr>
          <p:cNvPr id="29" name="矩形 3"/>
          <p:cNvSpPr/>
          <p:nvPr/>
        </p:nvSpPr>
        <p:spPr>
          <a:xfrm rot="16200000">
            <a:off x="-848387" y="4118712"/>
            <a:ext cx="4297045" cy="923331"/>
          </a:xfrm>
          <a:prstGeom prst="rect">
            <a:avLst/>
          </a:prstGeom>
        </p:spPr>
        <p:txBody>
          <a:bodyPr wrap="none">
            <a:spAutoFit/>
          </a:bodyPr>
          <a:lstStyle/>
          <a:p>
            <a:pPr algn="ctr"/>
            <a:r>
              <a:rPr lang="en-US" altLang="zh-CN" sz="5400" b="1" dirty="0"/>
              <a:t>a</a:t>
            </a:r>
            <a:r>
              <a:rPr lang="en-US" altLang="zh-CN" sz="5400" b="1" dirty="0" smtClean="0"/>
              <a:t>lligator lizard</a:t>
            </a:r>
            <a:endParaRPr lang="en-US" altLang="zh-CN" sz="5400" b="1" dirty="0"/>
          </a:p>
        </p:txBody>
      </p:sp>
      <p:grpSp>
        <p:nvGrpSpPr>
          <p:cNvPr id="30" name="组合 4"/>
          <p:cNvGrpSpPr/>
          <p:nvPr/>
        </p:nvGrpSpPr>
        <p:grpSpPr>
          <a:xfrm>
            <a:off x="2099553" y="1837169"/>
            <a:ext cx="7416356" cy="5486400"/>
            <a:chOff x="802251" y="172886"/>
            <a:chExt cx="2897648" cy="2143594"/>
          </a:xfrm>
        </p:grpSpPr>
        <p:pic>
          <p:nvPicPr>
            <p:cNvPr id="31" name="Picture 2" descr="http://ladoga.graphics.cs.cmu.edu/xinleic/DEIL/Disp/data/alligator_lizard/full-eboxt-ReduceS/cluster_2/0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251" y="172886"/>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ladoga.graphics.cs.cmu.edu/xinleic/DEIL/Disp/data/alligator_lizard/full-eboxt-ReduceS/cluster_2/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75" y="172886"/>
              <a:ext cx="914400" cy="6143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ladoga.graphics.cs.cmu.edu/xinleic/DEIL/Disp/data/alligator_lizard/full-eboxt-ReduceS/cluster_2/03-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5499" y="172887"/>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ladoga.graphics.cs.cmu.edu/xinleic/DEIL/Disp/data/alligator_lizard/full-eboxt-ReduceS/cluster_3/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251" y="879559"/>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ladoga.graphics.cs.cmu.edu/xinleic/DEIL/Disp/data/alligator_lizard/full-eboxt-ReduceS/cluster_3/02-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359"/>
            <a:stretch/>
          </p:blipFill>
          <p:spPr bwMode="auto">
            <a:xfrm>
              <a:off x="1793875" y="876300"/>
              <a:ext cx="914400" cy="6147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ladoga.graphics.cs.cmu.edu/xinleic/DEIL/Disp/data/alligator_lizard/full-eboxt-ReduceS/cluster_3/24-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5499" y="879559"/>
              <a:ext cx="914400" cy="6115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http://ladoga.graphics.cs.cmu.edu/xinleic/DEIL/Disp/data/alligator_lizard/full-eboxt-ReduceS/cluster_11/01-25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030" b="11970"/>
            <a:stretch/>
          </p:blipFill>
          <p:spPr bwMode="auto">
            <a:xfrm>
              <a:off x="802251" y="1630679"/>
              <a:ext cx="9144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ttp://ladoga.graphics.cs.cmu.edu/xinleic/DEIL/Disp/data/alligator_lizard/full-eboxt-ReduceS/cluster_11/06-3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3875" y="1580115"/>
              <a:ext cx="9144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http://ladoga.graphics.cs.cmu.edu/xinleic/DEIL/Disp/data/alligator_lizard/full-eboxt-ReduceS/cluster_11/02-27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4079" y="1580117"/>
              <a:ext cx="759517" cy="72866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4"/>
          <p:cNvSpPr/>
          <p:nvPr/>
        </p:nvSpPr>
        <p:spPr>
          <a:xfrm rot="16200000">
            <a:off x="9310042" y="4114851"/>
            <a:ext cx="1430350" cy="923330"/>
          </a:xfrm>
          <a:prstGeom prst="rect">
            <a:avLst/>
          </a:prstGeom>
        </p:spPr>
        <p:txBody>
          <a:bodyPr wrap="none">
            <a:spAutoFit/>
          </a:bodyPr>
          <a:lstStyle/>
          <a:p>
            <a:pPr algn="ctr"/>
            <a:r>
              <a:rPr lang="en-US" altLang="zh-CN" sz="5400" b="1" dirty="0" smtClean="0"/>
              <a:t>hulk</a:t>
            </a:r>
            <a:endParaRPr lang="en-US" altLang="zh-CN" sz="5400" b="1" dirty="0"/>
          </a:p>
        </p:txBody>
      </p:sp>
      <p:grpSp>
        <p:nvGrpSpPr>
          <p:cNvPr id="20" name="组合 5"/>
          <p:cNvGrpSpPr/>
          <p:nvPr/>
        </p:nvGrpSpPr>
        <p:grpSpPr>
          <a:xfrm>
            <a:off x="10722198" y="1833308"/>
            <a:ext cx="6617427" cy="5486400"/>
            <a:chOff x="4025557" y="195263"/>
            <a:chExt cx="2743477" cy="2274571"/>
          </a:xfrm>
        </p:grpSpPr>
        <p:pic>
          <p:nvPicPr>
            <p:cNvPr id="21" name="Picture 20" descr="http://ladoga.graphics.cs.cmu.edu/xinleic/DEIL/NEIL/hu/hulk/full-eboxt-ReduceS/cluster_1/01-2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25558" y="195263"/>
              <a:ext cx="914400" cy="7086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http://ladoga.graphics.cs.cmu.edu/xinleic/DEIL/NEIL/hu/hulk/full-eboxt-ReduceS/cluster_1/08-26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8862" y="198120"/>
              <a:ext cx="1190172" cy="7029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http://ladoga.graphics.cs.cmu.edu/xinleic/DEIL/NEIL/hu/hulk/full-eboxt-ReduceS/cluster_1/07-234.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8420" b="1039"/>
            <a:stretch/>
          </p:blipFill>
          <p:spPr bwMode="auto">
            <a:xfrm>
              <a:off x="5000144" y="195263"/>
              <a:ext cx="518532" cy="7086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http://ladoga.graphics.cs.cmu.edu/xinleic/DEIL/NEIL/hu/hulk/full-eboxt-ReduceS/cluster_3/02-19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25558" y="1011979"/>
              <a:ext cx="914400" cy="5743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http://ladoga.graphics.cs.cmu.edu/xinleic/DEIL/NEIL/hu/hulk/full-eboxt-ReduceS/cluster_3/06-286.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91591" y="1012545"/>
              <a:ext cx="764303" cy="5732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4" descr="http://ladoga.graphics.cs.cmu.edu/xinleic/DEIL/NEIL/hu/hulk/full-eboxt-ReduceS/cluster_8/01-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25557" y="1661160"/>
              <a:ext cx="914401" cy="8086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http://ladoga.graphics.cs.cmu.edu/xinleic/DEIL/NEIL/hu/hulk/full-eboxt-ReduceS/cluster_8/25-2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00145" y="1661159"/>
              <a:ext cx="1768889" cy="8086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8" descr="http://ladoga.graphics.cs.cmu.edu/xinleic/DEIL/NEIL/hu/hulk/full-eboxt-ReduceS/cluster_3/05-283.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07526" y="1013593"/>
              <a:ext cx="761508" cy="57113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矩形 26"/>
          <p:cNvSpPr/>
          <p:nvPr/>
        </p:nvSpPr>
        <p:spPr>
          <a:xfrm rot="16200000">
            <a:off x="-39667" y="10036893"/>
            <a:ext cx="2681105" cy="923330"/>
          </a:xfrm>
          <a:prstGeom prst="rect">
            <a:avLst/>
          </a:prstGeom>
        </p:spPr>
        <p:txBody>
          <a:bodyPr wrap="none">
            <a:spAutoFit/>
          </a:bodyPr>
          <a:lstStyle/>
          <a:p>
            <a:pPr algn="ctr"/>
            <a:r>
              <a:rPr lang="en-US" altLang="zh-CN" sz="5400" b="1" dirty="0"/>
              <a:t>p</a:t>
            </a:r>
            <a:r>
              <a:rPr lang="en-US" altLang="zh-CN" sz="5400" b="1" dirty="0" smtClean="0"/>
              <a:t>olo ball</a:t>
            </a:r>
            <a:endParaRPr lang="en-US" altLang="zh-CN" sz="5400" b="1" dirty="0"/>
          </a:p>
        </p:txBody>
      </p:sp>
      <p:grpSp>
        <p:nvGrpSpPr>
          <p:cNvPr id="9" name="组合 8"/>
          <p:cNvGrpSpPr/>
          <p:nvPr/>
        </p:nvGrpSpPr>
        <p:grpSpPr>
          <a:xfrm>
            <a:off x="2099553" y="7755353"/>
            <a:ext cx="6850380" cy="5486400"/>
            <a:chOff x="7162137" y="195262"/>
            <a:chExt cx="2932509" cy="2348617"/>
          </a:xfrm>
        </p:grpSpPr>
        <p:pic>
          <p:nvPicPr>
            <p:cNvPr id="10" name="Picture 40" descr="http://ladoga.graphics.cs.cmu.edu/xinleic/DEIL/NEIL/po/polo_ball/full-eboxt-ReduceS/cluster_4/07-97.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62137" y="195262"/>
              <a:ext cx="1246300" cy="701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2" descr="http://ladoga.graphics.cs.cmu.edu/xinleic/DEIL/NEIL/po/polo_ball/full-eboxt-ReduceS/cluster_4/14-17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0217" r="22208"/>
            <a:stretch/>
          </p:blipFill>
          <p:spPr bwMode="auto">
            <a:xfrm>
              <a:off x="8482432" y="195262"/>
              <a:ext cx="571501" cy="7010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http://ladoga.graphics.cs.cmu.edu/xinleic/DEIL/NEIL/po/polo_ball/full-eboxt-ReduceS/cluster_4/21-25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06453" y="195262"/>
              <a:ext cx="988193" cy="7040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6" descr="http://ladoga.graphics.cs.cmu.edu/xinleic/DEIL/NEIL/po/polo_ball/full-eboxt-ReduceS/cluster_9/02-9.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76189" y="973759"/>
              <a:ext cx="956537" cy="7174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0" descr="http://ladoga.graphics.cs.cmu.edu/xinleic/DEIL/NEIL/po/polo_ball/full-eboxt-ReduceS/cluster_9/07-29.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5949" r="19922"/>
            <a:stretch/>
          </p:blipFill>
          <p:spPr bwMode="auto">
            <a:xfrm>
              <a:off x="8236080" y="970715"/>
              <a:ext cx="685800" cy="715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2" descr="http://ladoga.graphics.cs.cmu.edu/xinleic/DEIL/NEIL/po/polo_ball/full-eboxt-ReduceS/cluster_9/11-41.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025234" y="970715"/>
              <a:ext cx="1069412" cy="715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4" descr="http://ladoga.graphics.cs.cmu.edu/xinleic/DEIL/NEIL/po/polo_ball/full-eboxt-ReduceS/cluster_27/16-234.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178460" y="1769088"/>
              <a:ext cx="914400" cy="7629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6" descr="http://ladoga.graphics.cs.cmu.edu/xinleic/DEIL/NEIL/po/polo_ball/full-eboxt-ReduceS/cluster_27/02-79.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200756" y="1769088"/>
              <a:ext cx="545988" cy="7629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http://ladoga.graphics.cs.cmu.edu/xinleic/DEIL/NEIL/po/polo_ball/full-eboxt-ReduceS/cluster_27/34-342.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854639" y="1757249"/>
              <a:ext cx="1240007" cy="786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10723593" y="7636146"/>
            <a:ext cx="6725937" cy="5486400"/>
            <a:chOff x="10226889" y="7923704"/>
            <a:chExt cx="5922624" cy="4831131"/>
          </a:xfrm>
        </p:grpSpPr>
        <p:pic>
          <p:nvPicPr>
            <p:cNvPr id="41" name="Picture 40"/>
            <p:cNvPicPr>
              <a:picLocks noChangeAspect="1"/>
            </p:cNvPicPr>
            <p:nvPr/>
          </p:nvPicPr>
          <p:blipFill>
            <a:blip r:embed="rId29"/>
            <a:stretch>
              <a:fillRect/>
            </a:stretch>
          </p:blipFill>
          <p:spPr>
            <a:xfrm>
              <a:off x="10226890" y="7924911"/>
              <a:ext cx="1992750" cy="1444744"/>
            </a:xfrm>
            <a:prstGeom prst="rect">
              <a:avLst/>
            </a:prstGeom>
          </p:spPr>
        </p:pic>
        <p:pic>
          <p:nvPicPr>
            <p:cNvPr id="44" name="Picture 43"/>
            <p:cNvPicPr>
              <a:picLocks noChangeAspect="1"/>
            </p:cNvPicPr>
            <p:nvPr/>
          </p:nvPicPr>
          <p:blipFill>
            <a:blip r:embed="rId30"/>
            <a:stretch>
              <a:fillRect/>
            </a:stretch>
          </p:blipFill>
          <p:spPr>
            <a:xfrm>
              <a:off x="14727177" y="7941231"/>
              <a:ext cx="1422336" cy="1422336"/>
            </a:xfrm>
            <a:prstGeom prst="rect">
              <a:avLst/>
            </a:prstGeom>
          </p:spPr>
        </p:pic>
        <p:pic>
          <p:nvPicPr>
            <p:cNvPr id="45" name="Picture 44"/>
            <p:cNvPicPr>
              <a:picLocks noChangeAspect="1"/>
            </p:cNvPicPr>
            <p:nvPr/>
          </p:nvPicPr>
          <p:blipFill>
            <a:blip r:embed="rId31"/>
            <a:stretch>
              <a:fillRect/>
            </a:stretch>
          </p:blipFill>
          <p:spPr>
            <a:xfrm>
              <a:off x="12311470" y="7923704"/>
              <a:ext cx="2302012" cy="1445951"/>
            </a:xfrm>
            <a:prstGeom prst="rect">
              <a:avLst/>
            </a:prstGeom>
          </p:spPr>
        </p:pic>
        <p:pic>
          <p:nvPicPr>
            <p:cNvPr id="46" name="Picture 45"/>
            <p:cNvPicPr>
              <a:picLocks noChangeAspect="1"/>
            </p:cNvPicPr>
            <p:nvPr/>
          </p:nvPicPr>
          <p:blipFill>
            <a:blip r:embed="rId32"/>
            <a:stretch>
              <a:fillRect/>
            </a:stretch>
          </p:blipFill>
          <p:spPr>
            <a:xfrm>
              <a:off x="10226889" y="9503616"/>
              <a:ext cx="2601689" cy="1365887"/>
            </a:xfrm>
            <a:prstGeom prst="rect">
              <a:avLst/>
            </a:prstGeom>
          </p:spPr>
        </p:pic>
        <p:pic>
          <p:nvPicPr>
            <p:cNvPr id="47" name="Picture 46"/>
            <p:cNvPicPr>
              <a:picLocks noChangeAspect="1"/>
            </p:cNvPicPr>
            <p:nvPr/>
          </p:nvPicPr>
          <p:blipFill>
            <a:blip r:embed="rId33"/>
            <a:stretch>
              <a:fillRect/>
            </a:stretch>
          </p:blipFill>
          <p:spPr>
            <a:xfrm>
              <a:off x="12897875" y="9503616"/>
              <a:ext cx="1853228" cy="1389921"/>
            </a:xfrm>
            <a:prstGeom prst="rect">
              <a:avLst/>
            </a:prstGeom>
          </p:spPr>
        </p:pic>
        <p:pic>
          <p:nvPicPr>
            <p:cNvPr id="48" name="Picture 47"/>
            <p:cNvPicPr>
              <a:picLocks noChangeAspect="1"/>
            </p:cNvPicPr>
            <p:nvPr/>
          </p:nvPicPr>
          <p:blipFill>
            <a:blip r:embed="rId34"/>
            <a:stretch>
              <a:fillRect/>
            </a:stretch>
          </p:blipFill>
          <p:spPr>
            <a:xfrm>
              <a:off x="14820401" y="9503616"/>
              <a:ext cx="1329112" cy="1389921"/>
            </a:xfrm>
            <a:prstGeom prst="rect">
              <a:avLst/>
            </a:prstGeom>
          </p:spPr>
        </p:pic>
        <p:pic>
          <p:nvPicPr>
            <p:cNvPr id="50" name="Picture 49"/>
            <p:cNvPicPr>
              <a:picLocks noChangeAspect="1"/>
            </p:cNvPicPr>
            <p:nvPr/>
          </p:nvPicPr>
          <p:blipFill>
            <a:blip r:embed="rId35"/>
            <a:stretch>
              <a:fillRect/>
            </a:stretch>
          </p:blipFill>
          <p:spPr>
            <a:xfrm>
              <a:off x="10226889" y="10999161"/>
              <a:ext cx="2038058" cy="1751456"/>
            </a:xfrm>
            <a:prstGeom prst="rect">
              <a:avLst/>
            </a:prstGeom>
          </p:spPr>
        </p:pic>
        <p:pic>
          <p:nvPicPr>
            <p:cNvPr id="51" name="Picture 50"/>
            <p:cNvPicPr>
              <a:picLocks noChangeAspect="1"/>
            </p:cNvPicPr>
            <p:nvPr/>
          </p:nvPicPr>
          <p:blipFill rotWithShape="1">
            <a:blip r:embed="rId36"/>
            <a:srcRect r="10559"/>
            <a:stretch/>
          </p:blipFill>
          <p:spPr>
            <a:xfrm>
              <a:off x="12383351" y="11169277"/>
              <a:ext cx="2568121" cy="1579204"/>
            </a:xfrm>
            <a:prstGeom prst="rect">
              <a:avLst/>
            </a:prstGeom>
            <a:noFill/>
            <a:ln>
              <a:noFill/>
            </a:ln>
          </p:spPr>
        </p:pic>
        <p:pic>
          <p:nvPicPr>
            <p:cNvPr id="52" name="Picture 51"/>
            <p:cNvPicPr>
              <a:picLocks noChangeAspect="1"/>
            </p:cNvPicPr>
            <p:nvPr/>
          </p:nvPicPr>
          <p:blipFill>
            <a:blip r:embed="rId37"/>
            <a:stretch>
              <a:fillRect/>
            </a:stretch>
          </p:blipFill>
          <p:spPr>
            <a:xfrm>
              <a:off x="15118517" y="11176277"/>
              <a:ext cx="1030996" cy="1578558"/>
            </a:xfrm>
            <a:prstGeom prst="rect">
              <a:avLst/>
            </a:prstGeom>
          </p:spPr>
        </p:pic>
      </p:grpSp>
      <p:sp>
        <p:nvSpPr>
          <p:cNvPr id="53" name="矩形 14"/>
          <p:cNvSpPr/>
          <p:nvPr/>
        </p:nvSpPr>
        <p:spPr>
          <a:xfrm rot="16200000">
            <a:off x="9650011" y="9917683"/>
            <a:ext cx="752392" cy="923330"/>
          </a:xfrm>
          <a:prstGeom prst="rect">
            <a:avLst/>
          </a:prstGeom>
        </p:spPr>
        <p:txBody>
          <a:bodyPr wrap="none">
            <a:spAutoFit/>
          </a:bodyPr>
          <a:lstStyle/>
          <a:p>
            <a:pPr algn="ctr"/>
            <a:r>
              <a:rPr lang="en-US" altLang="zh-CN" sz="5400" b="1" dirty="0" err="1" smtClean="0"/>
              <a:t>tv</a:t>
            </a:r>
            <a:endParaRPr lang="en-US" altLang="zh-CN" sz="5400" b="1" dirty="0"/>
          </a:p>
        </p:txBody>
      </p:sp>
    </p:spTree>
    <p:extLst>
      <p:ext uri="{BB962C8B-B14F-4D97-AF65-F5344CB8AC3E}">
        <p14:creationId xmlns:p14="http://schemas.microsoft.com/office/powerpoint/2010/main" val="2029036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Sample Results</a:t>
            </a:r>
            <a:endParaRPr lang="en-US" sz="8000" b="1" dirty="0">
              <a:solidFill>
                <a:srgbClr val="C4C403"/>
              </a:solidFill>
              <a:latin typeface="Helvetica"/>
              <a:cs typeface="Helvetica"/>
            </a:endParaRPr>
          </a:p>
        </p:txBody>
      </p:sp>
      <p:grpSp>
        <p:nvGrpSpPr>
          <p:cNvPr id="99" name="Group 98"/>
          <p:cNvGrpSpPr/>
          <p:nvPr/>
        </p:nvGrpSpPr>
        <p:grpSpPr>
          <a:xfrm>
            <a:off x="736129" y="1811395"/>
            <a:ext cx="8540617" cy="5486400"/>
            <a:chOff x="84941" y="2051025"/>
            <a:chExt cx="8540617" cy="5486400"/>
          </a:xfrm>
        </p:grpSpPr>
        <p:sp>
          <p:nvSpPr>
            <p:cNvPr id="41" name="矩形 3"/>
            <p:cNvSpPr/>
            <p:nvPr/>
          </p:nvSpPr>
          <p:spPr>
            <a:xfrm rot="16200000">
              <a:off x="-1084742" y="4332560"/>
              <a:ext cx="3262695" cy="923330"/>
            </a:xfrm>
            <a:prstGeom prst="rect">
              <a:avLst/>
            </a:prstGeom>
          </p:spPr>
          <p:txBody>
            <a:bodyPr wrap="none">
              <a:spAutoFit/>
            </a:bodyPr>
            <a:lstStyle/>
            <a:p>
              <a:pPr algn="ctr"/>
              <a:r>
                <a:rPr lang="en-US" altLang="zh-CN" sz="5400" b="1" dirty="0" smtClean="0"/>
                <a:t>expedition</a:t>
              </a:r>
              <a:endParaRPr lang="en-US" altLang="zh-CN" sz="5400" b="1" dirty="0"/>
            </a:p>
          </p:txBody>
        </p:sp>
        <p:grpSp>
          <p:nvGrpSpPr>
            <p:cNvPr id="48" name="Group 47"/>
            <p:cNvGrpSpPr/>
            <p:nvPr/>
          </p:nvGrpSpPr>
          <p:grpSpPr>
            <a:xfrm>
              <a:off x="1189327" y="2051025"/>
              <a:ext cx="7436231" cy="5486400"/>
              <a:chOff x="2439665" y="7802221"/>
              <a:chExt cx="6569564" cy="4846979"/>
            </a:xfrm>
          </p:grpSpPr>
          <p:pic>
            <p:nvPicPr>
              <p:cNvPr id="2" name="Picture 1"/>
              <p:cNvPicPr>
                <a:picLocks noChangeAspect="1"/>
              </p:cNvPicPr>
              <p:nvPr/>
            </p:nvPicPr>
            <p:blipFill rotWithShape="1">
              <a:blip r:embed="rId3"/>
              <a:srcRect l="11803" r="2445"/>
              <a:stretch/>
            </p:blipFill>
            <p:spPr>
              <a:xfrm>
                <a:off x="2447383" y="7821128"/>
                <a:ext cx="2443991" cy="1371600"/>
              </a:xfrm>
              <a:prstGeom prst="rect">
                <a:avLst/>
              </a:prstGeom>
            </p:spPr>
          </p:pic>
          <p:pic>
            <p:nvPicPr>
              <p:cNvPr id="3" name="Picture 2"/>
              <p:cNvPicPr>
                <a:picLocks noChangeAspect="1"/>
              </p:cNvPicPr>
              <p:nvPr/>
            </p:nvPicPr>
            <p:blipFill>
              <a:blip r:embed="rId4"/>
              <a:stretch>
                <a:fillRect/>
              </a:stretch>
            </p:blipFill>
            <p:spPr>
              <a:xfrm>
                <a:off x="5013533" y="7807968"/>
                <a:ext cx="2000277" cy="1393943"/>
              </a:xfrm>
              <a:prstGeom prst="rect">
                <a:avLst/>
              </a:prstGeom>
            </p:spPr>
          </p:pic>
          <p:pic>
            <p:nvPicPr>
              <p:cNvPr id="4" name="Picture 3"/>
              <p:cNvPicPr>
                <a:picLocks noChangeAspect="1"/>
              </p:cNvPicPr>
              <p:nvPr/>
            </p:nvPicPr>
            <p:blipFill>
              <a:blip r:embed="rId5"/>
              <a:stretch>
                <a:fillRect/>
              </a:stretch>
            </p:blipFill>
            <p:spPr>
              <a:xfrm>
                <a:off x="7135970" y="7802221"/>
                <a:ext cx="1873259" cy="1404944"/>
              </a:xfrm>
              <a:prstGeom prst="rect">
                <a:avLst/>
              </a:prstGeom>
            </p:spPr>
          </p:pic>
          <p:pic>
            <p:nvPicPr>
              <p:cNvPr id="42" name="Picture 41"/>
              <p:cNvPicPr>
                <a:picLocks noChangeAspect="1"/>
              </p:cNvPicPr>
              <p:nvPr/>
            </p:nvPicPr>
            <p:blipFill>
              <a:blip r:embed="rId6"/>
              <a:stretch>
                <a:fillRect/>
              </a:stretch>
            </p:blipFill>
            <p:spPr>
              <a:xfrm>
                <a:off x="2447383" y="9378055"/>
                <a:ext cx="2081905" cy="1665524"/>
              </a:xfrm>
              <a:prstGeom prst="rect">
                <a:avLst/>
              </a:prstGeom>
            </p:spPr>
          </p:pic>
          <p:pic>
            <p:nvPicPr>
              <p:cNvPr id="43" name="Picture 42"/>
              <p:cNvPicPr>
                <a:picLocks noChangeAspect="1"/>
              </p:cNvPicPr>
              <p:nvPr/>
            </p:nvPicPr>
            <p:blipFill>
              <a:blip r:embed="rId7"/>
              <a:stretch>
                <a:fillRect/>
              </a:stretch>
            </p:blipFill>
            <p:spPr>
              <a:xfrm>
                <a:off x="4682968" y="9378053"/>
                <a:ext cx="2086290" cy="1669032"/>
              </a:xfrm>
              <a:prstGeom prst="rect">
                <a:avLst/>
              </a:prstGeom>
            </p:spPr>
          </p:pic>
          <p:pic>
            <p:nvPicPr>
              <p:cNvPr id="44" name="Picture 43"/>
              <p:cNvPicPr>
                <a:picLocks noChangeAspect="1"/>
              </p:cNvPicPr>
              <p:nvPr/>
            </p:nvPicPr>
            <p:blipFill>
              <a:blip r:embed="rId8"/>
              <a:stretch>
                <a:fillRect/>
              </a:stretch>
            </p:blipFill>
            <p:spPr>
              <a:xfrm>
                <a:off x="6922938" y="9378052"/>
                <a:ext cx="2086291" cy="1669033"/>
              </a:xfrm>
              <a:prstGeom prst="rect">
                <a:avLst/>
              </a:prstGeom>
            </p:spPr>
          </p:pic>
          <p:pic>
            <p:nvPicPr>
              <p:cNvPr id="45" name="Picture 44"/>
              <p:cNvPicPr>
                <a:picLocks noChangeAspect="1"/>
              </p:cNvPicPr>
              <p:nvPr/>
            </p:nvPicPr>
            <p:blipFill>
              <a:blip r:embed="rId9"/>
              <a:stretch>
                <a:fillRect/>
              </a:stretch>
            </p:blipFill>
            <p:spPr>
              <a:xfrm>
                <a:off x="2439665" y="11252937"/>
                <a:ext cx="1848865" cy="1386649"/>
              </a:xfrm>
              <a:prstGeom prst="rect">
                <a:avLst/>
              </a:prstGeom>
            </p:spPr>
          </p:pic>
          <p:pic>
            <p:nvPicPr>
              <p:cNvPr id="46" name="Picture 45"/>
              <p:cNvPicPr>
                <a:picLocks noChangeAspect="1"/>
              </p:cNvPicPr>
              <p:nvPr/>
            </p:nvPicPr>
            <p:blipFill>
              <a:blip r:embed="rId10"/>
              <a:stretch>
                <a:fillRect/>
              </a:stretch>
            </p:blipFill>
            <p:spPr>
              <a:xfrm>
                <a:off x="4572165" y="11264431"/>
                <a:ext cx="2128130" cy="1376634"/>
              </a:xfrm>
              <a:prstGeom prst="rect">
                <a:avLst/>
              </a:prstGeom>
            </p:spPr>
          </p:pic>
          <p:pic>
            <p:nvPicPr>
              <p:cNvPr id="47" name="Picture 46"/>
              <p:cNvPicPr>
                <a:picLocks noChangeAspect="1"/>
              </p:cNvPicPr>
              <p:nvPr/>
            </p:nvPicPr>
            <p:blipFill>
              <a:blip r:embed="rId11"/>
              <a:stretch>
                <a:fillRect/>
              </a:stretch>
            </p:blipFill>
            <p:spPr>
              <a:xfrm>
                <a:off x="6938546" y="11264431"/>
                <a:ext cx="2070683" cy="1384769"/>
              </a:xfrm>
              <a:prstGeom prst="rect">
                <a:avLst/>
              </a:prstGeom>
            </p:spPr>
          </p:pic>
        </p:grpSp>
      </p:grpSp>
      <p:grpSp>
        <p:nvGrpSpPr>
          <p:cNvPr id="101" name="Group 100"/>
          <p:cNvGrpSpPr/>
          <p:nvPr/>
        </p:nvGrpSpPr>
        <p:grpSpPr>
          <a:xfrm>
            <a:off x="9449094" y="1811395"/>
            <a:ext cx="7971918" cy="5486400"/>
            <a:chOff x="9229204" y="2051025"/>
            <a:chExt cx="7971918" cy="5486400"/>
          </a:xfrm>
        </p:grpSpPr>
        <p:sp>
          <p:nvSpPr>
            <p:cNvPr id="19" name="矩形 14"/>
            <p:cNvSpPr/>
            <p:nvPr/>
          </p:nvSpPr>
          <p:spPr>
            <a:xfrm rot="16200000">
              <a:off x="8727842" y="4332560"/>
              <a:ext cx="1926053" cy="923330"/>
            </a:xfrm>
            <a:prstGeom prst="rect">
              <a:avLst/>
            </a:prstGeom>
          </p:spPr>
          <p:txBody>
            <a:bodyPr wrap="none">
              <a:spAutoFit/>
            </a:bodyPr>
            <a:lstStyle/>
            <a:p>
              <a:pPr algn="ctr"/>
              <a:r>
                <a:rPr lang="en-US" altLang="zh-CN" sz="5400" b="1" dirty="0" smtClean="0"/>
                <a:t>kelpie</a:t>
              </a:r>
              <a:endParaRPr lang="en-US" altLang="zh-CN" sz="5400" b="1" dirty="0"/>
            </a:p>
          </p:txBody>
        </p:sp>
        <p:grpSp>
          <p:nvGrpSpPr>
            <p:cNvPr id="95" name="Group 94"/>
            <p:cNvGrpSpPr/>
            <p:nvPr/>
          </p:nvGrpSpPr>
          <p:grpSpPr>
            <a:xfrm>
              <a:off x="10216881" y="2051025"/>
              <a:ext cx="6984241" cy="5486400"/>
              <a:chOff x="10321801" y="2578219"/>
              <a:chExt cx="6187097" cy="4860211"/>
            </a:xfrm>
          </p:grpSpPr>
          <p:pic>
            <p:nvPicPr>
              <p:cNvPr id="50" name="Picture 49"/>
              <p:cNvPicPr>
                <a:picLocks noChangeAspect="1"/>
              </p:cNvPicPr>
              <p:nvPr/>
            </p:nvPicPr>
            <p:blipFill>
              <a:blip r:embed="rId12"/>
              <a:stretch>
                <a:fillRect/>
              </a:stretch>
            </p:blipFill>
            <p:spPr>
              <a:xfrm>
                <a:off x="10323512" y="2578219"/>
                <a:ext cx="2255853" cy="1416958"/>
              </a:xfrm>
              <a:prstGeom prst="rect">
                <a:avLst/>
              </a:prstGeom>
            </p:spPr>
          </p:pic>
          <p:pic>
            <p:nvPicPr>
              <p:cNvPr id="52" name="Picture 51"/>
              <p:cNvPicPr>
                <a:picLocks noChangeAspect="1"/>
              </p:cNvPicPr>
              <p:nvPr/>
            </p:nvPicPr>
            <p:blipFill>
              <a:blip r:embed="rId13"/>
              <a:stretch>
                <a:fillRect/>
              </a:stretch>
            </p:blipFill>
            <p:spPr>
              <a:xfrm>
                <a:off x="12718803" y="2598849"/>
                <a:ext cx="1394046" cy="1376620"/>
              </a:xfrm>
              <a:prstGeom prst="rect">
                <a:avLst/>
              </a:prstGeom>
            </p:spPr>
          </p:pic>
          <p:pic>
            <p:nvPicPr>
              <p:cNvPr id="54" name="Picture 53"/>
              <p:cNvPicPr>
                <a:picLocks noChangeAspect="1"/>
              </p:cNvPicPr>
              <p:nvPr/>
            </p:nvPicPr>
            <p:blipFill>
              <a:blip r:embed="rId14"/>
              <a:stretch>
                <a:fillRect/>
              </a:stretch>
            </p:blipFill>
            <p:spPr>
              <a:xfrm>
                <a:off x="14276228" y="2579886"/>
                <a:ext cx="2232670" cy="1402396"/>
              </a:xfrm>
              <a:prstGeom prst="rect">
                <a:avLst/>
              </a:prstGeom>
            </p:spPr>
          </p:pic>
          <p:pic>
            <p:nvPicPr>
              <p:cNvPr id="55" name="Picture 54"/>
              <p:cNvPicPr>
                <a:picLocks noChangeAspect="1"/>
              </p:cNvPicPr>
              <p:nvPr/>
            </p:nvPicPr>
            <p:blipFill>
              <a:blip r:embed="rId15"/>
              <a:stretch>
                <a:fillRect/>
              </a:stretch>
            </p:blipFill>
            <p:spPr>
              <a:xfrm>
                <a:off x="10322733" y="4152845"/>
                <a:ext cx="2376435" cy="1678357"/>
              </a:xfrm>
              <a:prstGeom prst="rect">
                <a:avLst/>
              </a:prstGeom>
            </p:spPr>
          </p:pic>
          <p:pic>
            <p:nvPicPr>
              <p:cNvPr id="57" name="Picture 56"/>
              <p:cNvPicPr>
                <a:picLocks noChangeAspect="1"/>
              </p:cNvPicPr>
              <p:nvPr/>
            </p:nvPicPr>
            <p:blipFill>
              <a:blip r:embed="rId16"/>
              <a:stretch>
                <a:fillRect/>
              </a:stretch>
            </p:blipFill>
            <p:spPr>
              <a:xfrm>
                <a:off x="12899404" y="4148074"/>
                <a:ext cx="1751645" cy="1675011"/>
              </a:xfrm>
              <a:prstGeom prst="rect">
                <a:avLst/>
              </a:prstGeom>
            </p:spPr>
          </p:pic>
          <p:pic>
            <p:nvPicPr>
              <p:cNvPr id="59" name="Picture 58"/>
              <p:cNvPicPr>
                <a:picLocks noChangeAspect="1"/>
              </p:cNvPicPr>
              <p:nvPr/>
            </p:nvPicPr>
            <p:blipFill>
              <a:blip r:embed="rId17"/>
              <a:stretch>
                <a:fillRect/>
              </a:stretch>
            </p:blipFill>
            <p:spPr>
              <a:xfrm>
                <a:off x="14851284" y="4155027"/>
                <a:ext cx="1657614" cy="1657614"/>
              </a:xfrm>
              <a:prstGeom prst="rect">
                <a:avLst/>
              </a:prstGeom>
            </p:spPr>
          </p:pic>
          <p:pic>
            <p:nvPicPr>
              <p:cNvPr id="60" name="Picture 59"/>
              <p:cNvPicPr>
                <a:picLocks noChangeAspect="1"/>
              </p:cNvPicPr>
              <p:nvPr/>
            </p:nvPicPr>
            <p:blipFill>
              <a:blip r:embed="rId18"/>
              <a:stretch>
                <a:fillRect/>
              </a:stretch>
            </p:blipFill>
            <p:spPr>
              <a:xfrm>
                <a:off x="10321801" y="6024166"/>
                <a:ext cx="1131411" cy="1414264"/>
              </a:xfrm>
              <a:prstGeom prst="rect">
                <a:avLst/>
              </a:prstGeom>
            </p:spPr>
          </p:pic>
          <p:pic>
            <p:nvPicPr>
              <p:cNvPr id="61" name="Picture 60"/>
              <p:cNvPicPr>
                <a:picLocks noChangeAspect="1"/>
              </p:cNvPicPr>
              <p:nvPr/>
            </p:nvPicPr>
            <p:blipFill>
              <a:blip r:embed="rId19"/>
              <a:stretch>
                <a:fillRect/>
              </a:stretch>
            </p:blipFill>
            <p:spPr>
              <a:xfrm>
                <a:off x="11617157" y="6018179"/>
                <a:ext cx="1107450" cy="1384312"/>
              </a:xfrm>
              <a:prstGeom prst="rect">
                <a:avLst/>
              </a:prstGeom>
            </p:spPr>
          </p:pic>
          <p:pic>
            <p:nvPicPr>
              <p:cNvPr id="62" name="Picture 61"/>
              <p:cNvPicPr>
                <a:picLocks noChangeAspect="1"/>
              </p:cNvPicPr>
              <p:nvPr/>
            </p:nvPicPr>
            <p:blipFill>
              <a:blip r:embed="rId20"/>
              <a:stretch>
                <a:fillRect/>
              </a:stretch>
            </p:blipFill>
            <p:spPr>
              <a:xfrm>
                <a:off x="12888552" y="6024166"/>
                <a:ext cx="1107449" cy="1384311"/>
              </a:xfrm>
              <a:prstGeom prst="rect">
                <a:avLst/>
              </a:prstGeom>
            </p:spPr>
          </p:pic>
          <p:pic>
            <p:nvPicPr>
              <p:cNvPr id="63" name="Picture 62"/>
              <p:cNvPicPr>
                <a:picLocks noChangeAspect="1"/>
              </p:cNvPicPr>
              <p:nvPr/>
            </p:nvPicPr>
            <p:blipFill>
              <a:blip r:embed="rId21"/>
              <a:stretch>
                <a:fillRect/>
              </a:stretch>
            </p:blipFill>
            <p:spPr>
              <a:xfrm>
                <a:off x="14159946" y="6024166"/>
                <a:ext cx="1104398" cy="1380497"/>
              </a:xfrm>
              <a:prstGeom prst="rect">
                <a:avLst/>
              </a:prstGeom>
            </p:spPr>
          </p:pic>
          <p:pic>
            <p:nvPicPr>
              <p:cNvPr id="64" name="Picture 63"/>
              <p:cNvPicPr>
                <a:picLocks noChangeAspect="1"/>
              </p:cNvPicPr>
              <p:nvPr/>
            </p:nvPicPr>
            <p:blipFill>
              <a:blip r:embed="rId22"/>
              <a:stretch>
                <a:fillRect/>
              </a:stretch>
            </p:blipFill>
            <p:spPr>
              <a:xfrm>
                <a:off x="15428288" y="6024166"/>
                <a:ext cx="1080610" cy="1394335"/>
              </a:xfrm>
              <a:prstGeom prst="rect">
                <a:avLst/>
              </a:prstGeom>
            </p:spPr>
          </p:pic>
        </p:grpSp>
      </p:grpSp>
      <p:grpSp>
        <p:nvGrpSpPr>
          <p:cNvPr id="100" name="Group 99"/>
          <p:cNvGrpSpPr/>
          <p:nvPr/>
        </p:nvGrpSpPr>
        <p:grpSpPr>
          <a:xfrm>
            <a:off x="696151" y="7730333"/>
            <a:ext cx="8757041" cy="5486400"/>
            <a:chOff x="44963" y="7969963"/>
            <a:chExt cx="8757041" cy="5486400"/>
          </a:xfrm>
        </p:grpSpPr>
        <p:sp>
          <p:nvSpPr>
            <p:cNvPr id="65" name="矩形 3"/>
            <p:cNvSpPr/>
            <p:nvPr/>
          </p:nvSpPr>
          <p:spPr>
            <a:xfrm rot="16200000">
              <a:off x="-514051" y="10251498"/>
              <a:ext cx="2041357" cy="923330"/>
            </a:xfrm>
            <a:prstGeom prst="rect">
              <a:avLst/>
            </a:prstGeom>
          </p:spPr>
          <p:txBody>
            <a:bodyPr wrap="none">
              <a:spAutoFit/>
            </a:bodyPr>
            <a:lstStyle/>
            <a:p>
              <a:pPr algn="ctr"/>
              <a:r>
                <a:rPr lang="en-US" altLang="zh-CN" sz="5400" b="1" dirty="0" smtClean="0"/>
                <a:t>lychee</a:t>
              </a:r>
              <a:endParaRPr lang="en-US" altLang="zh-CN" sz="5400" b="1" dirty="0"/>
            </a:p>
          </p:txBody>
        </p:sp>
        <p:grpSp>
          <p:nvGrpSpPr>
            <p:cNvPr id="78" name="Group 77"/>
            <p:cNvGrpSpPr/>
            <p:nvPr/>
          </p:nvGrpSpPr>
          <p:grpSpPr>
            <a:xfrm>
              <a:off x="1189327" y="7969963"/>
              <a:ext cx="7612677" cy="5486400"/>
              <a:chOff x="2484810" y="8065816"/>
              <a:chExt cx="6567852" cy="4733402"/>
            </a:xfrm>
          </p:grpSpPr>
          <p:pic>
            <p:nvPicPr>
              <p:cNvPr id="67" name="Picture 66"/>
              <p:cNvPicPr>
                <a:picLocks noChangeAspect="1"/>
              </p:cNvPicPr>
              <p:nvPr/>
            </p:nvPicPr>
            <p:blipFill>
              <a:blip r:embed="rId23"/>
              <a:stretch>
                <a:fillRect/>
              </a:stretch>
            </p:blipFill>
            <p:spPr>
              <a:xfrm>
                <a:off x="2487587" y="8065816"/>
                <a:ext cx="2055296" cy="1541473"/>
              </a:xfrm>
              <a:prstGeom prst="rect">
                <a:avLst/>
              </a:prstGeom>
            </p:spPr>
          </p:pic>
          <p:pic>
            <p:nvPicPr>
              <p:cNvPr id="68" name="Picture 67"/>
              <p:cNvPicPr>
                <a:picLocks noChangeAspect="1"/>
              </p:cNvPicPr>
              <p:nvPr/>
            </p:nvPicPr>
            <p:blipFill>
              <a:blip r:embed="rId24"/>
              <a:stretch>
                <a:fillRect/>
              </a:stretch>
            </p:blipFill>
            <p:spPr>
              <a:xfrm>
                <a:off x="4628975" y="8065816"/>
                <a:ext cx="2061483" cy="1546112"/>
              </a:xfrm>
              <a:prstGeom prst="rect">
                <a:avLst/>
              </a:prstGeom>
            </p:spPr>
          </p:pic>
          <p:pic>
            <p:nvPicPr>
              <p:cNvPr id="70" name="Picture 69"/>
              <p:cNvPicPr>
                <a:picLocks noChangeAspect="1"/>
              </p:cNvPicPr>
              <p:nvPr/>
            </p:nvPicPr>
            <p:blipFill>
              <a:blip r:embed="rId25"/>
              <a:stretch>
                <a:fillRect/>
              </a:stretch>
            </p:blipFill>
            <p:spPr>
              <a:xfrm>
                <a:off x="6776550" y="8065816"/>
                <a:ext cx="2276112" cy="1522150"/>
              </a:xfrm>
              <a:prstGeom prst="rect">
                <a:avLst/>
              </a:prstGeom>
            </p:spPr>
          </p:pic>
          <p:pic>
            <p:nvPicPr>
              <p:cNvPr id="71" name="Picture 70"/>
              <p:cNvPicPr>
                <a:picLocks noChangeAspect="1"/>
              </p:cNvPicPr>
              <p:nvPr/>
            </p:nvPicPr>
            <p:blipFill>
              <a:blip r:embed="rId26"/>
              <a:stretch>
                <a:fillRect/>
              </a:stretch>
            </p:blipFill>
            <p:spPr>
              <a:xfrm>
                <a:off x="2487586" y="9775602"/>
                <a:ext cx="1825339" cy="1420342"/>
              </a:xfrm>
              <a:prstGeom prst="rect">
                <a:avLst/>
              </a:prstGeom>
            </p:spPr>
          </p:pic>
          <p:pic>
            <p:nvPicPr>
              <p:cNvPr id="72" name="Picture 71"/>
              <p:cNvPicPr>
                <a:picLocks noChangeAspect="1"/>
              </p:cNvPicPr>
              <p:nvPr/>
            </p:nvPicPr>
            <p:blipFill>
              <a:blip r:embed="rId27"/>
              <a:stretch>
                <a:fillRect/>
              </a:stretch>
            </p:blipFill>
            <p:spPr>
              <a:xfrm>
                <a:off x="4452364" y="9775602"/>
                <a:ext cx="1426464" cy="1426464"/>
              </a:xfrm>
              <a:prstGeom prst="rect">
                <a:avLst/>
              </a:prstGeom>
            </p:spPr>
          </p:pic>
          <p:pic>
            <p:nvPicPr>
              <p:cNvPr id="73" name="Picture 72"/>
              <p:cNvPicPr>
                <a:picLocks noChangeAspect="1"/>
              </p:cNvPicPr>
              <p:nvPr/>
            </p:nvPicPr>
            <p:blipFill>
              <a:blip r:embed="rId28"/>
              <a:stretch>
                <a:fillRect/>
              </a:stretch>
            </p:blipFill>
            <p:spPr>
              <a:xfrm>
                <a:off x="6009808" y="9768649"/>
                <a:ext cx="1921182" cy="1416872"/>
              </a:xfrm>
              <a:prstGeom prst="rect">
                <a:avLst/>
              </a:prstGeom>
            </p:spPr>
          </p:pic>
          <p:pic>
            <p:nvPicPr>
              <p:cNvPr id="74" name="Picture 73"/>
              <p:cNvPicPr>
                <a:picLocks noChangeAspect="1"/>
              </p:cNvPicPr>
              <p:nvPr/>
            </p:nvPicPr>
            <p:blipFill>
              <a:blip r:embed="rId29"/>
              <a:stretch>
                <a:fillRect/>
              </a:stretch>
            </p:blipFill>
            <p:spPr>
              <a:xfrm>
                <a:off x="8072628" y="9768649"/>
                <a:ext cx="946663" cy="1422217"/>
              </a:xfrm>
              <a:prstGeom prst="rect">
                <a:avLst/>
              </a:prstGeom>
            </p:spPr>
          </p:pic>
          <p:pic>
            <p:nvPicPr>
              <p:cNvPr id="75" name="Picture 74"/>
              <p:cNvPicPr>
                <a:picLocks noChangeAspect="1"/>
              </p:cNvPicPr>
              <p:nvPr/>
            </p:nvPicPr>
            <p:blipFill>
              <a:blip r:embed="rId30"/>
              <a:stretch>
                <a:fillRect/>
              </a:stretch>
            </p:blipFill>
            <p:spPr>
              <a:xfrm>
                <a:off x="2484810" y="11372754"/>
                <a:ext cx="1899997" cy="1424998"/>
              </a:xfrm>
              <a:prstGeom prst="rect">
                <a:avLst/>
              </a:prstGeom>
            </p:spPr>
          </p:pic>
          <p:pic>
            <p:nvPicPr>
              <p:cNvPr id="76" name="Picture 75"/>
              <p:cNvPicPr>
                <a:picLocks noChangeAspect="1"/>
              </p:cNvPicPr>
              <p:nvPr/>
            </p:nvPicPr>
            <p:blipFill>
              <a:blip r:embed="rId31"/>
              <a:stretch>
                <a:fillRect/>
              </a:stretch>
            </p:blipFill>
            <p:spPr>
              <a:xfrm>
                <a:off x="4524244" y="11372754"/>
                <a:ext cx="1897221" cy="1422916"/>
              </a:xfrm>
              <a:prstGeom prst="rect">
                <a:avLst/>
              </a:prstGeom>
            </p:spPr>
          </p:pic>
          <p:pic>
            <p:nvPicPr>
              <p:cNvPr id="77" name="Picture 76"/>
              <p:cNvPicPr>
                <a:picLocks noChangeAspect="1"/>
              </p:cNvPicPr>
              <p:nvPr/>
            </p:nvPicPr>
            <p:blipFill>
              <a:blip r:embed="rId32"/>
              <a:stretch>
                <a:fillRect/>
              </a:stretch>
            </p:blipFill>
            <p:spPr>
              <a:xfrm>
                <a:off x="6560905" y="11372754"/>
                <a:ext cx="1901952" cy="1426464"/>
              </a:xfrm>
              <a:prstGeom prst="rect">
                <a:avLst/>
              </a:prstGeom>
            </p:spPr>
          </p:pic>
        </p:grpSp>
      </p:grpSp>
      <p:grpSp>
        <p:nvGrpSpPr>
          <p:cNvPr id="102" name="Group 101"/>
          <p:cNvGrpSpPr/>
          <p:nvPr/>
        </p:nvGrpSpPr>
        <p:grpSpPr>
          <a:xfrm>
            <a:off x="9449094" y="7619139"/>
            <a:ext cx="8142755" cy="5486400"/>
            <a:chOff x="9229204" y="7858769"/>
            <a:chExt cx="8142755" cy="5486400"/>
          </a:xfrm>
        </p:grpSpPr>
        <p:sp>
          <p:nvSpPr>
            <p:cNvPr id="80" name="矩形 14"/>
            <p:cNvSpPr/>
            <p:nvPr/>
          </p:nvSpPr>
          <p:spPr>
            <a:xfrm rot="16200000">
              <a:off x="8976571" y="10140305"/>
              <a:ext cx="1428596" cy="923330"/>
            </a:xfrm>
            <a:prstGeom prst="rect">
              <a:avLst/>
            </a:prstGeom>
          </p:spPr>
          <p:txBody>
            <a:bodyPr wrap="none">
              <a:spAutoFit/>
            </a:bodyPr>
            <a:lstStyle/>
            <a:p>
              <a:pPr algn="ctr"/>
              <a:r>
                <a:rPr lang="en-US" altLang="zh-CN" sz="5400" b="1" dirty="0" err="1" smtClean="0"/>
                <a:t>zopf</a:t>
              </a:r>
              <a:endParaRPr lang="en-US" altLang="zh-CN" sz="5400" b="1" dirty="0"/>
            </a:p>
          </p:txBody>
        </p:sp>
        <p:grpSp>
          <p:nvGrpSpPr>
            <p:cNvPr id="94" name="Group 93"/>
            <p:cNvGrpSpPr/>
            <p:nvPr/>
          </p:nvGrpSpPr>
          <p:grpSpPr>
            <a:xfrm>
              <a:off x="10216881" y="7858769"/>
              <a:ext cx="7155078" cy="5486400"/>
              <a:chOff x="10322056" y="8074439"/>
              <a:chExt cx="6186842" cy="4743972"/>
            </a:xfrm>
          </p:grpSpPr>
          <p:pic>
            <p:nvPicPr>
              <p:cNvPr id="81" name="Picture 80"/>
              <p:cNvPicPr>
                <a:picLocks noChangeAspect="1"/>
              </p:cNvPicPr>
              <p:nvPr/>
            </p:nvPicPr>
            <p:blipFill>
              <a:blip r:embed="rId33"/>
              <a:stretch>
                <a:fillRect/>
              </a:stretch>
            </p:blipFill>
            <p:spPr>
              <a:xfrm>
                <a:off x="10322056" y="8085010"/>
                <a:ext cx="1051838" cy="1516162"/>
              </a:xfrm>
              <a:prstGeom prst="rect">
                <a:avLst/>
              </a:prstGeom>
            </p:spPr>
          </p:pic>
          <p:pic>
            <p:nvPicPr>
              <p:cNvPr id="82" name="Picture 81"/>
              <p:cNvPicPr>
                <a:picLocks noChangeAspect="1"/>
              </p:cNvPicPr>
              <p:nvPr/>
            </p:nvPicPr>
            <p:blipFill>
              <a:blip r:embed="rId34"/>
              <a:stretch>
                <a:fillRect/>
              </a:stretch>
            </p:blipFill>
            <p:spPr>
              <a:xfrm>
                <a:off x="11591378" y="8085010"/>
                <a:ext cx="1178980" cy="1521265"/>
              </a:xfrm>
              <a:prstGeom prst="rect">
                <a:avLst/>
              </a:prstGeom>
            </p:spPr>
          </p:pic>
          <p:pic>
            <p:nvPicPr>
              <p:cNvPr id="83" name="Picture 82"/>
              <p:cNvPicPr>
                <a:picLocks noChangeAspect="1"/>
              </p:cNvPicPr>
              <p:nvPr/>
            </p:nvPicPr>
            <p:blipFill>
              <a:blip r:embed="rId35"/>
              <a:stretch>
                <a:fillRect/>
              </a:stretch>
            </p:blipFill>
            <p:spPr>
              <a:xfrm>
                <a:off x="12987842" y="8074439"/>
                <a:ext cx="2267419" cy="1530508"/>
              </a:xfrm>
              <a:prstGeom prst="rect">
                <a:avLst/>
              </a:prstGeom>
            </p:spPr>
          </p:pic>
          <p:pic>
            <p:nvPicPr>
              <p:cNvPr id="84" name="Picture 83"/>
              <p:cNvPicPr>
                <a:picLocks noChangeAspect="1"/>
              </p:cNvPicPr>
              <p:nvPr/>
            </p:nvPicPr>
            <p:blipFill>
              <a:blip r:embed="rId36"/>
              <a:stretch>
                <a:fillRect/>
              </a:stretch>
            </p:blipFill>
            <p:spPr>
              <a:xfrm>
                <a:off x="15472744" y="8085011"/>
                <a:ext cx="1036154" cy="1500313"/>
              </a:xfrm>
              <a:prstGeom prst="rect">
                <a:avLst/>
              </a:prstGeom>
            </p:spPr>
          </p:pic>
          <p:pic>
            <p:nvPicPr>
              <p:cNvPr id="85" name="Picture 84"/>
              <p:cNvPicPr>
                <a:picLocks noChangeAspect="1"/>
              </p:cNvPicPr>
              <p:nvPr/>
            </p:nvPicPr>
            <p:blipFill>
              <a:blip r:embed="rId37"/>
              <a:stretch>
                <a:fillRect/>
              </a:stretch>
            </p:blipFill>
            <p:spPr>
              <a:xfrm>
                <a:off x="10322733" y="9788532"/>
                <a:ext cx="2133031" cy="1426464"/>
              </a:xfrm>
              <a:prstGeom prst="rect">
                <a:avLst/>
              </a:prstGeom>
            </p:spPr>
          </p:pic>
          <p:pic>
            <p:nvPicPr>
              <p:cNvPr id="86" name="Picture 85"/>
              <p:cNvPicPr>
                <a:picLocks noChangeAspect="1"/>
              </p:cNvPicPr>
              <p:nvPr/>
            </p:nvPicPr>
            <p:blipFill>
              <a:blip r:embed="rId38"/>
              <a:stretch>
                <a:fillRect/>
              </a:stretch>
            </p:blipFill>
            <p:spPr>
              <a:xfrm>
                <a:off x="12596598" y="9791176"/>
                <a:ext cx="1873261" cy="1404946"/>
              </a:xfrm>
              <a:prstGeom prst="rect">
                <a:avLst/>
              </a:prstGeom>
            </p:spPr>
          </p:pic>
          <p:pic>
            <p:nvPicPr>
              <p:cNvPr id="87" name="Picture 86"/>
              <p:cNvPicPr>
                <a:picLocks noChangeAspect="1"/>
              </p:cNvPicPr>
              <p:nvPr/>
            </p:nvPicPr>
            <p:blipFill>
              <a:blip r:embed="rId39"/>
              <a:stretch>
                <a:fillRect/>
              </a:stretch>
            </p:blipFill>
            <p:spPr>
              <a:xfrm>
                <a:off x="14610693" y="9767212"/>
                <a:ext cx="1898205" cy="1423654"/>
              </a:xfrm>
              <a:prstGeom prst="rect">
                <a:avLst/>
              </a:prstGeom>
            </p:spPr>
          </p:pic>
          <p:pic>
            <p:nvPicPr>
              <p:cNvPr id="88" name="Picture 87"/>
              <p:cNvPicPr>
                <a:picLocks noChangeAspect="1"/>
              </p:cNvPicPr>
              <p:nvPr/>
            </p:nvPicPr>
            <p:blipFill>
              <a:blip r:embed="rId40"/>
              <a:stretch>
                <a:fillRect/>
              </a:stretch>
            </p:blipFill>
            <p:spPr>
              <a:xfrm>
                <a:off x="10325612" y="11372754"/>
                <a:ext cx="1390802" cy="1426464"/>
              </a:xfrm>
              <a:prstGeom prst="rect">
                <a:avLst/>
              </a:prstGeom>
            </p:spPr>
          </p:pic>
          <p:pic>
            <p:nvPicPr>
              <p:cNvPr id="90" name="Picture 89"/>
              <p:cNvPicPr>
                <a:picLocks noChangeAspect="1"/>
              </p:cNvPicPr>
              <p:nvPr/>
            </p:nvPicPr>
            <p:blipFill>
              <a:blip r:embed="rId41"/>
              <a:stretch>
                <a:fillRect/>
              </a:stretch>
            </p:blipFill>
            <p:spPr>
              <a:xfrm>
                <a:off x="11823513" y="11391947"/>
                <a:ext cx="1127798" cy="1426464"/>
              </a:xfrm>
              <a:prstGeom prst="rect">
                <a:avLst/>
              </a:prstGeom>
            </p:spPr>
          </p:pic>
          <p:pic>
            <p:nvPicPr>
              <p:cNvPr id="91" name="Picture 90"/>
              <p:cNvPicPr>
                <a:picLocks noChangeAspect="1"/>
              </p:cNvPicPr>
              <p:nvPr/>
            </p:nvPicPr>
            <p:blipFill>
              <a:blip r:embed="rId42"/>
              <a:stretch>
                <a:fillRect/>
              </a:stretch>
            </p:blipFill>
            <p:spPr>
              <a:xfrm>
                <a:off x="13058410" y="11391947"/>
                <a:ext cx="1141171" cy="1426464"/>
              </a:xfrm>
              <a:prstGeom prst="rect">
                <a:avLst/>
              </a:prstGeom>
            </p:spPr>
          </p:pic>
          <p:pic>
            <p:nvPicPr>
              <p:cNvPr id="92" name="Picture 91"/>
              <p:cNvPicPr>
                <a:picLocks noChangeAspect="1"/>
              </p:cNvPicPr>
              <p:nvPr/>
            </p:nvPicPr>
            <p:blipFill>
              <a:blip r:embed="rId43"/>
              <a:stretch>
                <a:fillRect/>
              </a:stretch>
            </p:blipFill>
            <p:spPr>
              <a:xfrm>
                <a:off x="14306680" y="11391947"/>
                <a:ext cx="1141171" cy="1426464"/>
              </a:xfrm>
              <a:prstGeom prst="rect">
                <a:avLst/>
              </a:prstGeom>
            </p:spPr>
          </p:pic>
          <p:pic>
            <p:nvPicPr>
              <p:cNvPr id="93" name="Picture 92"/>
              <p:cNvPicPr>
                <a:picLocks noChangeAspect="1"/>
              </p:cNvPicPr>
              <p:nvPr/>
            </p:nvPicPr>
            <p:blipFill>
              <a:blip r:embed="rId44"/>
              <a:stretch>
                <a:fillRect/>
              </a:stretch>
            </p:blipFill>
            <p:spPr>
              <a:xfrm>
                <a:off x="15554950" y="11379320"/>
                <a:ext cx="953948" cy="1426464"/>
              </a:xfrm>
              <a:prstGeom prst="rect">
                <a:avLst/>
              </a:prstGeom>
            </p:spPr>
          </p:pic>
        </p:grpSp>
      </p:grpSp>
    </p:spTree>
    <p:extLst>
      <p:ext uri="{BB962C8B-B14F-4D97-AF65-F5344CB8AC3E}">
        <p14:creationId xmlns:p14="http://schemas.microsoft.com/office/powerpoint/2010/main" val="3499241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5: Combat Drifting</a:t>
            </a:r>
            <a:endParaRPr lang="en-US" sz="8000" b="1" dirty="0">
              <a:solidFill>
                <a:srgbClr val="C4C403"/>
              </a:solidFill>
              <a:latin typeface="Helvetica"/>
              <a:cs typeface="Helvetica"/>
            </a:endParaRPr>
          </a:p>
        </p:txBody>
      </p:sp>
      <p:grpSp>
        <p:nvGrpSpPr>
          <p:cNvPr id="13" name="Group 12"/>
          <p:cNvGrpSpPr/>
          <p:nvPr/>
        </p:nvGrpSpPr>
        <p:grpSpPr>
          <a:xfrm>
            <a:off x="383376" y="4361336"/>
            <a:ext cx="2318704" cy="1314008"/>
            <a:chOff x="1773068" y="9369673"/>
            <a:chExt cx="2947165" cy="1670156"/>
          </a:xfrm>
        </p:grpSpPr>
        <p:pic>
          <p:nvPicPr>
            <p:cNvPr id="12" name="Picture 11"/>
            <p:cNvPicPr>
              <a:picLocks noChangeAspect="1"/>
            </p:cNvPicPr>
            <p:nvPr/>
          </p:nvPicPr>
          <p:blipFill>
            <a:blip r:embed="rId3"/>
            <a:stretch>
              <a:fillRect/>
            </a:stretch>
          </p:blipFill>
          <p:spPr>
            <a:xfrm>
              <a:off x="1773068" y="9369673"/>
              <a:ext cx="2947165" cy="996836"/>
            </a:xfrm>
            <a:prstGeom prst="rect">
              <a:avLst/>
            </a:prstGeom>
          </p:spPr>
        </p:pic>
        <p:sp>
          <p:nvSpPr>
            <p:cNvPr id="39" name="TextBox 38"/>
            <p:cNvSpPr txBox="1"/>
            <p:nvPr/>
          </p:nvSpPr>
          <p:spPr>
            <a:xfrm>
              <a:off x="2576116" y="10296556"/>
              <a:ext cx="1341070" cy="743273"/>
            </a:xfrm>
            <a:prstGeom prst="rect">
              <a:avLst/>
            </a:prstGeom>
            <a:noFill/>
          </p:spPr>
          <p:txBody>
            <a:bodyPr wrap="none" rtlCol="0">
              <a:spAutoFit/>
            </a:bodyPr>
            <a:lstStyle/>
            <a:p>
              <a:r>
                <a:rPr lang="en-US" sz="3200" dirty="0" smtClean="0"/>
                <a:t>1.5M</a:t>
              </a:r>
              <a:endParaRPr lang="en-US" sz="3200" dirty="0"/>
            </a:p>
          </p:txBody>
        </p:sp>
      </p:grpSp>
      <p:grpSp>
        <p:nvGrpSpPr>
          <p:cNvPr id="2" name="Group 1"/>
          <p:cNvGrpSpPr/>
          <p:nvPr/>
        </p:nvGrpSpPr>
        <p:grpSpPr>
          <a:xfrm>
            <a:off x="2921899" y="3555222"/>
            <a:ext cx="3044313" cy="2573928"/>
            <a:chOff x="2921899" y="4479833"/>
            <a:chExt cx="3044313" cy="2573928"/>
          </a:xfrm>
        </p:grpSpPr>
        <p:pic>
          <p:nvPicPr>
            <p:cNvPr id="43" name="Picture 8" descr="http://www.metrotransit.org/Data/Sites/1/media/buses/MetroTransit-Hybridbus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3957" y="4479833"/>
              <a:ext cx="1512255" cy="100817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4" name="Picture 6" descr="http://images.boomsbeat.com/data/images/full/595/bill-gates-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3957" y="5353987"/>
              <a:ext cx="1512255" cy="101616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6" name="Picture 14" descr="http://static-ams.ebayclassifieds.com/1412170820/img/category_info/pets/cats-kittens/tabb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899" y="4484887"/>
              <a:ext cx="1512255"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7" name="Picture 26" descr="http://wallpaperlepi.com/wp-content/uploads/2014/08/Yellow-Wallpaper-for-Desk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899" y="5361982"/>
              <a:ext cx="1512255" cy="94515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8" name="Picture 28" descr="http://assets.worldwildlife.org/photos/1622/images/original/Indochinese_Tiger_8.9.2012_Hero_and_Circle_MID_243238.jpg?134554897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53957" y="6143173"/>
              <a:ext cx="1512255" cy="91058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9" name="Picture 40" descr="http://cdn.images.express.co.uk/img/dynamic/20/590x/person.gif-4468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899" y="6156660"/>
              <a:ext cx="1512255" cy="89710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3598313" y="3562794"/>
            <a:ext cx="3026402" cy="2558784"/>
            <a:chOff x="13597648" y="4496645"/>
            <a:chExt cx="3026402" cy="2558784"/>
          </a:xfrm>
        </p:grpSpPr>
        <p:pic>
          <p:nvPicPr>
            <p:cNvPr id="85" name="Picture 8" descr="http://www.metrotransit.org/Data/Sites/1/media/buses/MetroTransit-HybridbusL.jp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4496645"/>
              <a:ext cx="1503358" cy="100223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6" name="Picture 6" descr="http://images.boomsbeat.com/data/images/full/595/bill-gates-jpg.jp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5365656"/>
              <a:ext cx="1503358" cy="10101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8" name="Picture 14" descr="http://static-ams.ebayclassifieds.com/1412170820/img/category_info/pets/cats-kittens/tabby.jp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4501669"/>
              <a:ext cx="1503358" cy="100424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89" name="Picture 26" descr="http://wallpaperlepi.com/wp-content/uploads/2014/08/Yellow-Wallpaper-for-Desktop.jp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5373604"/>
              <a:ext cx="1503358" cy="93959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0" name="Picture 28" descr="http://assets.worldwildlife.org/photos/1622/images/original/Indochinese_Tiger_8.9.2012_Hero_and_Circle_MID_243238.jpg?1345548975"/>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20692" y="6150199"/>
              <a:ext cx="1503358" cy="90523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91" name="Picture 40" descr="http://cdn.images.express.co.uk/img/dynamic/20/590x/person.gif-446881.jp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97648" y="6163606"/>
              <a:ext cx="1503358" cy="89182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63" name="文本框 109"/>
            <p:cNvSpPr txBox="1"/>
            <p:nvPr/>
          </p:nvSpPr>
          <p:spPr>
            <a:xfrm>
              <a:off x="13894245" y="4738886"/>
              <a:ext cx="919392" cy="461665"/>
            </a:xfrm>
            <a:prstGeom prst="rect">
              <a:avLst/>
            </a:prstGeom>
            <a:noFill/>
          </p:spPr>
          <p:txBody>
            <a:bodyPr wrap="none" rtlCol="0">
              <a:spAutoFit/>
            </a:bodyPr>
            <a:lstStyle/>
            <a:p>
              <a:pPr algn="ctr"/>
              <a:r>
                <a:rPr lang="en-US" altLang="zh-CN" sz="2400" b="1" dirty="0"/>
                <a:t>t</a:t>
              </a:r>
              <a:r>
                <a:rPr lang="en-US" altLang="zh-CN" sz="2400" b="1" dirty="0" smtClean="0"/>
                <a:t>abby</a:t>
              </a:r>
              <a:endParaRPr lang="zh-CN" altLang="en-US" sz="2400" b="1" dirty="0"/>
            </a:p>
          </p:txBody>
        </p:sp>
        <p:sp>
          <p:nvSpPr>
            <p:cNvPr id="64" name="文本框 110"/>
            <p:cNvSpPr txBox="1"/>
            <p:nvPr/>
          </p:nvSpPr>
          <p:spPr>
            <a:xfrm>
              <a:off x="13831855" y="5558648"/>
              <a:ext cx="1044176" cy="461665"/>
            </a:xfrm>
            <a:prstGeom prst="rect">
              <a:avLst/>
            </a:prstGeom>
            <a:noFill/>
          </p:spPr>
          <p:txBody>
            <a:bodyPr wrap="none" rtlCol="0">
              <a:spAutoFit/>
            </a:bodyPr>
            <a:lstStyle/>
            <a:p>
              <a:pPr algn="ctr"/>
              <a:r>
                <a:rPr lang="en-US" altLang="zh-CN" sz="2400" b="1" dirty="0"/>
                <a:t>y</a:t>
              </a:r>
              <a:r>
                <a:rPr lang="en-US" altLang="zh-CN" sz="2400" b="1" dirty="0" smtClean="0"/>
                <a:t>ellow</a:t>
              </a:r>
              <a:endParaRPr lang="zh-CN" altLang="en-US" sz="2400" b="1" dirty="0"/>
            </a:p>
          </p:txBody>
        </p:sp>
        <p:sp>
          <p:nvSpPr>
            <p:cNvPr id="75" name="文本框 111"/>
            <p:cNvSpPr txBox="1"/>
            <p:nvPr/>
          </p:nvSpPr>
          <p:spPr>
            <a:xfrm>
              <a:off x="13820153" y="6420545"/>
              <a:ext cx="1067570" cy="461665"/>
            </a:xfrm>
            <a:prstGeom prst="rect">
              <a:avLst/>
            </a:prstGeom>
            <a:noFill/>
          </p:spPr>
          <p:txBody>
            <a:bodyPr wrap="none" rtlCol="0">
              <a:spAutoFit/>
            </a:bodyPr>
            <a:lstStyle/>
            <a:p>
              <a:pPr algn="ctr"/>
              <a:r>
                <a:rPr lang="en-US" altLang="zh-CN" sz="2400" b="1" dirty="0"/>
                <a:t>p</a:t>
              </a:r>
              <a:r>
                <a:rPr lang="en-US" altLang="zh-CN" sz="2400" b="1" dirty="0" smtClean="0"/>
                <a:t>erson</a:t>
              </a:r>
              <a:endParaRPr lang="zh-CN" altLang="en-US" sz="2400" b="1" dirty="0"/>
            </a:p>
          </p:txBody>
        </p:sp>
        <p:sp>
          <p:nvSpPr>
            <p:cNvPr id="76" name="文本框 126"/>
            <p:cNvSpPr txBox="1"/>
            <p:nvPr/>
          </p:nvSpPr>
          <p:spPr>
            <a:xfrm>
              <a:off x="15497339" y="6420545"/>
              <a:ext cx="775122" cy="461665"/>
            </a:xfrm>
            <a:prstGeom prst="rect">
              <a:avLst/>
            </a:prstGeom>
            <a:noFill/>
          </p:spPr>
          <p:txBody>
            <a:bodyPr wrap="none" rtlCol="0">
              <a:spAutoFit/>
            </a:bodyPr>
            <a:lstStyle/>
            <a:p>
              <a:pPr algn="ctr"/>
              <a:r>
                <a:rPr lang="en-US" altLang="zh-CN" sz="2400" b="1" dirty="0"/>
                <a:t>t</a:t>
              </a:r>
              <a:r>
                <a:rPr lang="en-US" altLang="zh-CN" sz="2400" b="1" dirty="0" smtClean="0"/>
                <a:t>iger</a:t>
              </a:r>
              <a:endParaRPr lang="zh-CN" altLang="en-US" sz="2400" b="1" dirty="0"/>
            </a:p>
          </p:txBody>
        </p:sp>
        <p:sp>
          <p:nvSpPr>
            <p:cNvPr id="77" name="文本框 127"/>
            <p:cNvSpPr txBox="1"/>
            <p:nvPr/>
          </p:nvSpPr>
          <p:spPr>
            <a:xfrm>
              <a:off x="15220673" y="5563148"/>
              <a:ext cx="1328459" cy="461665"/>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78" name="文本框 128"/>
            <p:cNvSpPr txBox="1"/>
            <p:nvPr/>
          </p:nvSpPr>
          <p:spPr>
            <a:xfrm>
              <a:off x="15566017" y="4730772"/>
              <a:ext cx="637765" cy="461665"/>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grpSp>
        <p:nvGrpSpPr>
          <p:cNvPr id="42" name="Group 41"/>
          <p:cNvGrpSpPr>
            <a:grpSpLocks noChangeAspect="1"/>
          </p:cNvGrpSpPr>
          <p:nvPr/>
        </p:nvGrpSpPr>
        <p:grpSpPr>
          <a:xfrm>
            <a:off x="473879" y="7476553"/>
            <a:ext cx="2137699" cy="1317451"/>
            <a:chOff x="1605342" y="7524500"/>
            <a:chExt cx="2704324" cy="1666659"/>
          </a:xfrm>
        </p:grpSpPr>
        <p:pic>
          <p:nvPicPr>
            <p:cNvPr id="45" name="Picture 44"/>
            <p:cNvPicPr>
              <a:picLocks noChangeAspect="1"/>
            </p:cNvPicPr>
            <p:nvPr/>
          </p:nvPicPr>
          <p:blipFill>
            <a:blip r:embed="rId10"/>
            <a:stretch>
              <a:fillRect/>
            </a:stretch>
          </p:blipFill>
          <p:spPr>
            <a:xfrm>
              <a:off x="1605342" y="7524500"/>
              <a:ext cx="2704324" cy="819748"/>
            </a:xfrm>
            <a:prstGeom prst="rect">
              <a:avLst/>
            </a:prstGeom>
          </p:spPr>
        </p:pic>
        <p:sp>
          <p:nvSpPr>
            <p:cNvPr id="50" name="TextBox 49"/>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grpSp>
        <p:nvGrpSpPr>
          <p:cNvPr id="51" name="组合 16"/>
          <p:cNvGrpSpPr>
            <a:grpSpLocks noChangeAspect="1"/>
          </p:cNvGrpSpPr>
          <p:nvPr/>
        </p:nvGrpSpPr>
        <p:grpSpPr>
          <a:xfrm>
            <a:off x="2924287" y="6863538"/>
            <a:ext cx="3038416" cy="2011680"/>
            <a:chOff x="1147113" y="3427680"/>
            <a:chExt cx="1843458" cy="1220520"/>
          </a:xfrm>
        </p:grpSpPr>
        <p:pic>
          <p:nvPicPr>
            <p:cNvPr id="65" name="Picture 36" descr="https://c1.staticflickr.com/5/4118/4902394649_956d9006a8_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7113" y="3427680"/>
              <a:ext cx="914400" cy="62579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7" name="Picture 38" descr="https://c1.staticflickr.com/5/4107/5093737688_2dfa8f0e7e_b.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76171" y="3427680"/>
              <a:ext cx="914400" cy="60721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8" name="Picture 32" descr="https://c1.staticflickr.com/5/4106/4832796059_354b538c3a_z.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74805" y="3913822"/>
              <a:ext cx="914400" cy="73437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9" name="Picture 30" descr="https://c1.staticflickr.com/5/4146/5076017115_d19f22919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7113" y="4039209"/>
              <a:ext cx="914400" cy="6089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grpSp>
        <p:nvGrpSpPr>
          <p:cNvPr id="94" name="组合 18"/>
          <p:cNvGrpSpPr>
            <a:grpSpLocks noChangeAspect="1"/>
          </p:cNvGrpSpPr>
          <p:nvPr/>
        </p:nvGrpSpPr>
        <p:grpSpPr>
          <a:xfrm>
            <a:off x="13597647" y="9619283"/>
            <a:ext cx="3027735" cy="2011680"/>
            <a:chOff x="11277600" y="3505200"/>
            <a:chExt cx="1836978" cy="1220520"/>
          </a:xfrm>
        </p:grpSpPr>
        <p:grpSp>
          <p:nvGrpSpPr>
            <p:cNvPr id="95" name="组合 130"/>
            <p:cNvGrpSpPr/>
            <p:nvPr/>
          </p:nvGrpSpPr>
          <p:grpSpPr>
            <a:xfrm>
              <a:off x="11277600" y="3505200"/>
              <a:ext cx="1836978" cy="1220520"/>
              <a:chOff x="1147113" y="3427680"/>
              <a:chExt cx="1836978" cy="1220520"/>
            </a:xfrm>
          </p:grpSpPr>
          <p:pic>
            <p:nvPicPr>
              <p:cNvPr id="100" name="Picture 36" descr="https://c1.staticflickr.com/5/4118/4902394649_956d9006a8_z.jpg"/>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113" y="3427680"/>
                <a:ext cx="914400" cy="625793"/>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1" name="Picture 38" descr="https://c1.staticflickr.com/5/4107/5093737688_2dfa8f0e7e_b.jpg"/>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9691" y="3427680"/>
                <a:ext cx="914400" cy="60721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2" name="Picture 32" descr="https://c1.staticflickr.com/5/4106/4832796059_354b538c3a_z.jpg"/>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8325" y="3913822"/>
                <a:ext cx="914400" cy="73437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103" name="Picture 30" descr="https://c1.staticflickr.com/5/4146/5076017115_d19f229192.jpg"/>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113" y="4039209"/>
                <a:ext cx="914400" cy="6089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sp>
          <p:nvSpPr>
            <p:cNvPr id="96" name="文本框 139"/>
            <p:cNvSpPr txBox="1"/>
            <p:nvPr/>
          </p:nvSpPr>
          <p:spPr>
            <a:xfrm>
              <a:off x="11490373" y="4287532"/>
              <a:ext cx="488855" cy="226551"/>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97" name="文本框 140"/>
            <p:cNvSpPr txBox="1"/>
            <p:nvPr/>
          </p:nvSpPr>
          <p:spPr>
            <a:xfrm>
              <a:off x="12425465" y="4248296"/>
              <a:ext cx="488855" cy="226551"/>
            </a:xfrm>
            <a:prstGeom prst="rect">
              <a:avLst/>
            </a:prstGeom>
            <a:noFill/>
          </p:spPr>
          <p:txBody>
            <a:bodyPr wrap="none" rtlCol="0">
              <a:spAutoFit/>
            </a:bodyPr>
            <a:lstStyle/>
            <a:p>
              <a:pPr algn="ctr"/>
              <a:r>
                <a:rPr lang="en-US" altLang="zh-CN" sz="2400" b="1" dirty="0"/>
                <a:t>l</a:t>
              </a:r>
              <a:r>
                <a:rPr lang="en-US" altLang="zh-CN" sz="2400" b="1" dirty="0" smtClean="0"/>
                <a:t>emon</a:t>
              </a:r>
              <a:endParaRPr lang="zh-CN" altLang="en-US" sz="2400" b="1" dirty="0"/>
            </a:p>
          </p:txBody>
        </p:sp>
        <p:sp>
          <p:nvSpPr>
            <p:cNvPr id="98" name="文本框 142"/>
            <p:cNvSpPr txBox="1"/>
            <p:nvPr/>
          </p:nvSpPr>
          <p:spPr>
            <a:xfrm>
              <a:off x="12343939" y="3632956"/>
              <a:ext cx="651910" cy="226551"/>
            </a:xfrm>
            <a:prstGeom prst="rect">
              <a:avLst/>
            </a:prstGeom>
            <a:noFill/>
          </p:spPr>
          <p:txBody>
            <a:bodyPr wrap="none" rtlCol="0">
              <a:spAutoFit/>
            </a:bodyPr>
            <a:lstStyle/>
            <a:p>
              <a:pPr algn="ctr"/>
              <a:r>
                <a:rPr lang="en-US" altLang="zh-CN" sz="2400" b="1" dirty="0"/>
                <a:t>b</a:t>
              </a:r>
              <a:r>
                <a:rPr lang="en-US" altLang="zh-CN" sz="2400" b="1" dirty="0" smtClean="0"/>
                <a:t>ill </a:t>
              </a:r>
              <a:r>
                <a:rPr lang="en-US" altLang="zh-CN" sz="2400" b="1" dirty="0"/>
                <a:t>g</a:t>
              </a:r>
              <a:r>
                <a:rPr lang="en-US" altLang="zh-CN" sz="2400" b="1" dirty="0" smtClean="0"/>
                <a:t>ates</a:t>
              </a:r>
              <a:endParaRPr lang="zh-CN" altLang="en-US" sz="2400" b="1" dirty="0"/>
            </a:p>
          </p:txBody>
        </p:sp>
        <p:sp>
          <p:nvSpPr>
            <p:cNvPr id="99" name="文本框 143"/>
            <p:cNvSpPr txBox="1"/>
            <p:nvPr/>
          </p:nvSpPr>
          <p:spPr>
            <a:xfrm>
              <a:off x="11578317" y="3668001"/>
              <a:ext cx="312968" cy="226551"/>
            </a:xfrm>
            <a:prstGeom prst="rect">
              <a:avLst/>
            </a:prstGeom>
            <a:noFill/>
          </p:spPr>
          <p:txBody>
            <a:bodyPr wrap="none" rtlCol="0">
              <a:spAutoFit/>
            </a:bodyPr>
            <a:lstStyle/>
            <a:p>
              <a:pPr algn="ctr"/>
              <a:r>
                <a:rPr lang="en-US" altLang="zh-CN" sz="2400" b="1" dirty="0"/>
                <a:t>b</a:t>
              </a:r>
              <a:r>
                <a:rPr lang="en-US" altLang="zh-CN" sz="2400" b="1" dirty="0" smtClean="0"/>
                <a:t>us</a:t>
              </a:r>
              <a:endParaRPr lang="zh-CN" altLang="en-US" sz="2400" b="1" dirty="0"/>
            </a:p>
          </p:txBody>
        </p:sp>
      </p:grpSp>
      <p:sp>
        <p:nvSpPr>
          <p:cNvPr id="105" name="Up-Down Arrow 114"/>
          <p:cNvSpPr/>
          <p:nvPr/>
        </p:nvSpPr>
        <p:spPr>
          <a:xfrm>
            <a:off x="8711395" y="6157543"/>
            <a:ext cx="2137561" cy="618142"/>
          </a:xfrm>
          <a:prstGeom prst="downArrow">
            <a:avLst/>
          </a:prstGeom>
          <a:ln>
            <a:headEnd type="none" w="med" len="med"/>
            <a:tailEnd type="triangle" w="lg" len="lg"/>
          </a:ln>
          <a:effectLst>
            <a:innerShdw blurRad="63500" dist="508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8" name="组合 87"/>
          <p:cNvGrpSpPr/>
          <p:nvPr/>
        </p:nvGrpSpPr>
        <p:grpSpPr>
          <a:xfrm>
            <a:off x="13565933" y="6825617"/>
            <a:ext cx="3225076" cy="2158750"/>
            <a:chOff x="8683945" y="3183665"/>
            <a:chExt cx="2296620" cy="1537275"/>
          </a:xfrm>
        </p:grpSpPr>
        <p:cxnSp>
          <p:nvCxnSpPr>
            <p:cNvPr id="129" name="曲线连接符 20"/>
            <p:cNvCxnSpPr>
              <a:stCxn id="138" idx="0"/>
              <a:endCxn id="137" idx="2"/>
            </p:cNvCxnSpPr>
            <p:nvPr/>
          </p:nvCxnSpPr>
          <p:spPr>
            <a:xfrm rot="16200000" flipV="1">
              <a:off x="9551727" y="3740823"/>
              <a:ext cx="967428" cy="422960"/>
            </a:xfrm>
            <a:prstGeom prst="curvedConnector3">
              <a:avLst>
                <a:gd name="adj1" fmla="val 50000"/>
              </a:avLst>
            </a:prstGeom>
            <a:ln w="38100" cmpd="sng">
              <a:solidFill>
                <a:schemeClr val="accent6">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130" name="曲线连接符 153"/>
            <p:cNvCxnSpPr>
              <a:stCxn id="133" idx="2"/>
              <a:endCxn id="134" idx="0"/>
            </p:cNvCxnSpPr>
            <p:nvPr/>
          </p:nvCxnSpPr>
          <p:spPr>
            <a:xfrm rot="16200000" flipH="1">
              <a:off x="9290936" y="3916677"/>
              <a:ext cx="237402" cy="413149"/>
            </a:xfrm>
            <a:prstGeom prst="curvedConnector3">
              <a:avLst>
                <a:gd name="adj1" fmla="val 50000"/>
              </a:avLst>
            </a:prstGeom>
            <a:ln w="38100" cmpd="sng">
              <a:solidFill>
                <a:schemeClr val="accent4">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131" name="曲线连接符 154"/>
            <p:cNvCxnSpPr/>
            <p:nvPr/>
          </p:nvCxnSpPr>
          <p:spPr>
            <a:xfrm rot="5400000" flipH="1" flipV="1">
              <a:off x="9810438" y="3405236"/>
              <a:ext cx="120612" cy="1652440"/>
            </a:xfrm>
            <a:prstGeom prst="curvedConnector3">
              <a:avLst>
                <a:gd name="adj1" fmla="val -63177"/>
              </a:avLst>
            </a:prstGeom>
            <a:ln w="38100" cmpd="sng">
              <a:solidFill>
                <a:srgbClr val="CCFFCC"/>
              </a:solidFill>
            </a:ln>
          </p:spPr>
          <p:style>
            <a:lnRef idx="2">
              <a:schemeClr val="dk1"/>
            </a:lnRef>
            <a:fillRef idx="0">
              <a:schemeClr val="dk1"/>
            </a:fillRef>
            <a:effectRef idx="1">
              <a:schemeClr val="dk1"/>
            </a:effectRef>
            <a:fontRef idx="minor">
              <a:schemeClr val="tx1"/>
            </a:fontRef>
          </p:style>
        </p:cxnSp>
        <p:sp>
          <p:nvSpPr>
            <p:cNvPr id="132" name="文本框 144"/>
            <p:cNvSpPr txBox="1"/>
            <p:nvPr/>
          </p:nvSpPr>
          <p:spPr>
            <a:xfrm>
              <a:off x="10411780" y="3494155"/>
              <a:ext cx="510256"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Tiger</a:t>
              </a:r>
              <a:endParaRPr lang="zh-CN" altLang="en-US" sz="2000" b="1" dirty="0"/>
            </a:p>
          </p:txBody>
        </p:sp>
        <p:sp>
          <p:nvSpPr>
            <p:cNvPr id="133" name="文本框 145"/>
            <p:cNvSpPr txBox="1"/>
            <p:nvPr/>
          </p:nvSpPr>
          <p:spPr>
            <a:xfrm>
              <a:off x="8886310" y="3500456"/>
              <a:ext cx="633505" cy="504095"/>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School </a:t>
              </a:r>
            </a:p>
            <a:p>
              <a:pPr algn="ctr"/>
              <a:r>
                <a:rPr lang="en-US" altLang="zh-CN" sz="2000" b="1" dirty="0"/>
                <a:t>bus</a:t>
              </a:r>
              <a:endParaRPr lang="zh-CN" altLang="en-US" sz="2000" b="1" dirty="0"/>
            </a:p>
          </p:txBody>
        </p:sp>
        <p:sp>
          <p:nvSpPr>
            <p:cNvPr id="134" name="文本框 146"/>
            <p:cNvSpPr txBox="1"/>
            <p:nvPr/>
          </p:nvSpPr>
          <p:spPr>
            <a:xfrm>
              <a:off x="9413477" y="4241953"/>
              <a:ext cx="405468"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Bus</a:t>
              </a:r>
              <a:endParaRPr lang="zh-CN" altLang="en-US" sz="2000" b="1" dirty="0"/>
            </a:p>
          </p:txBody>
        </p:sp>
        <p:sp>
          <p:nvSpPr>
            <p:cNvPr id="135" name="文本框 147"/>
            <p:cNvSpPr txBox="1"/>
            <p:nvPr/>
          </p:nvSpPr>
          <p:spPr>
            <a:xfrm>
              <a:off x="9715117" y="3874015"/>
              <a:ext cx="594621"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Tabby</a:t>
              </a:r>
              <a:endParaRPr lang="zh-CN" altLang="en-US" sz="2000" b="1" dirty="0"/>
            </a:p>
          </p:txBody>
        </p:sp>
        <p:sp>
          <p:nvSpPr>
            <p:cNvPr id="136" name="文本框 148"/>
            <p:cNvSpPr txBox="1"/>
            <p:nvPr/>
          </p:nvSpPr>
          <p:spPr>
            <a:xfrm>
              <a:off x="8683945" y="4155511"/>
              <a:ext cx="642904"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Yellow</a:t>
              </a:r>
              <a:endParaRPr lang="zh-CN" altLang="en-US" sz="2000" b="1" dirty="0"/>
            </a:p>
          </p:txBody>
        </p:sp>
        <p:sp>
          <p:nvSpPr>
            <p:cNvPr id="137" name="文本框 149"/>
            <p:cNvSpPr txBox="1"/>
            <p:nvPr/>
          </p:nvSpPr>
          <p:spPr>
            <a:xfrm>
              <a:off x="9401752" y="3183665"/>
              <a:ext cx="844418"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Bill Gates</a:t>
              </a:r>
              <a:endParaRPr lang="zh-CN" altLang="en-US" sz="2000" b="1" dirty="0"/>
            </a:p>
          </p:txBody>
        </p:sp>
        <p:sp>
          <p:nvSpPr>
            <p:cNvPr id="138" name="文本框 150"/>
            <p:cNvSpPr txBox="1"/>
            <p:nvPr/>
          </p:nvSpPr>
          <p:spPr>
            <a:xfrm>
              <a:off x="9919601" y="4436016"/>
              <a:ext cx="654640"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CN" sz="2000" b="1" dirty="0"/>
                <a:t>Person</a:t>
              </a:r>
              <a:endParaRPr lang="zh-CN" altLang="en-US" sz="2000" b="1" dirty="0"/>
            </a:p>
          </p:txBody>
        </p:sp>
        <p:sp>
          <p:nvSpPr>
            <p:cNvPr id="139" name="文本框 151"/>
            <p:cNvSpPr txBox="1"/>
            <p:nvPr/>
          </p:nvSpPr>
          <p:spPr>
            <a:xfrm>
              <a:off x="10335110" y="4034899"/>
              <a:ext cx="645455" cy="284924"/>
            </a:xfrm>
            <a:prstGeom prst="rect">
              <a:avLst/>
            </a:prstGeom>
            <a:ln w="38100" cmpd="sng"/>
          </p:spPr>
          <p:style>
            <a:lnRef idx="2">
              <a:schemeClr val="accent6"/>
            </a:lnRef>
            <a:fillRef idx="1">
              <a:schemeClr val="lt1"/>
            </a:fillRef>
            <a:effectRef idx="0">
              <a:schemeClr val="accent6"/>
            </a:effectRef>
            <a:fontRef idx="minor">
              <a:schemeClr val="dk1"/>
            </a:fontRef>
          </p:style>
          <p:txBody>
            <a:bodyPr wrap="none" rtlCol="0">
              <a:spAutoFit/>
            </a:bodyPr>
            <a:lstStyle>
              <a:defPPr>
                <a:defRPr lang="en-US"/>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2000" dirty="0"/>
                <a:t>Lemon</a:t>
              </a:r>
              <a:endParaRPr lang="zh-CN" altLang="en-US" sz="2000" dirty="0"/>
            </a:p>
          </p:txBody>
        </p:sp>
        <p:cxnSp>
          <p:nvCxnSpPr>
            <p:cNvPr id="140" name="曲线连接符 152"/>
            <p:cNvCxnSpPr>
              <a:stCxn id="132" idx="1"/>
              <a:endCxn id="135" idx="0"/>
            </p:cNvCxnSpPr>
            <p:nvPr/>
          </p:nvCxnSpPr>
          <p:spPr>
            <a:xfrm rot="10800000" flipV="1">
              <a:off x="10012428" y="3636616"/>
              <a:ext cx="399353" cy="237398"/>
            </a:xfrm>
            <a:prstGeom prst="curvedConnector2">
              <a:avLst/>
            </a:prstGeom>
            <a:ln w="38100" cmpd="sng">
              <a:solidFill>
                <a:srgbClr val="C4C403"/>
              </a:solidFill>
            </a:ln>
          </p:spPr>
          <p:style>
            <a:lnRef idx="2">
              <a:schemeClr val="dk1"/>
            </a:lnRef>
            <a:fillRef idx="0">
              <a:schemeClr val="dk1"/>
            </a:fillRef>
            <a:effectRef idx="1">
              <a:schemeClr val="dk1"/>
            </a:effectRef>
            <a:fontRef idx="minor">
              <a:schemeClr val="tx1"/>
            </a:fontRef>
          </p:style>
        </p:cxnSp>
      </p:grpSp>
      <p:grpSp>
        <p:nvGrpSpPr>
          <p:cNvPr id="6" name="Group 5"/>
          <p:cNvGrpSpPr/>
          <p:nvPr/>
        </p:nvGrpSpPr>
        <p:grpSpPr>
          <a:xfrm>
            <a:off x="6168652" y="6814268"/>
            <a:ext cx="7336315" cy="2110221"/>
            <a:chOff x="6168652" y="6814268"/>
            <a:chExt cx="7336315" cy="2110221"/>
          </a:xfrm>
        </p:grpSpPr>
        <p:sp>
          <p:nvSpPr>
            <p:cNvPr id="71"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2" name="Cube 71"/>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3" name="Cube 72"/>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4" name="Cube 73"/>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2" name="Cube 81"/>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3" name="Cube 82"/>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4" name="Parallelogram 83"/>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87" name="Straight Arrow Connector 86"/>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42" name="Straight Arrow Connector 141"/>
          <p:cNvCxnSpPr/>
          <p:nvPr/>
        </p:nvCxnSpPr>
        <p:spPr>
          <a:xfrm rot="5400000" flipV="1">
            <a:off x="14781105" y="9273751"/>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a:off x="6201249" y="3787076"/>
            <a:ext cx="7336315" cy="2110221"/>
            <a:chOff x="6168652" y="6814268"/>
            <a:chExt cx="7336315" cy="2110221"/>
          </a:xfrm>
        </p:grpSpPr>
        <p:sp>
          <p:nvSpPr>
            <p:cNvPr id="144" name="Parallelogram 65"/>
            <p:cNvSpPr/>
            <p:nvPr/>
          </p:nvSpPr>
          <p:spPr>
            <a:xfrm>
              <a:off x="11797305" y="7365211"/>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5" name="Cube 144"/>
            <p:cNvSpPr/>
            <p:nvPr/>
          </p:nvSpPr>
          <p:spPr>
            <a:xfrm>
              <a:off x="6168652" y="6814268"/>
              <a:ext cx="1345852" cy="2110221"/>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6" name="Cube 145"/>
            <p:cNvSpPr/>
            <p:nvPr/>
          </p:nvSpPr>
          <p:spPr>
            <a:xfrm>
              <a:off x="6839365" y="7192982"/>
              <a:ext cx="1261070" cy="149954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7" name="Cube 146"/>
            <p:cNvSpPr/>
            <p:nvPr/>
          </p:nvSpPr>
          <p:spPr>
            <a:xfrm>
              <a:off x="7633900"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8" name="Cube 147"/>
            <p:cNvSpPr/>
            <p:nvPr/>
          </p:nvSpPr>
          <p:spPr>
            <a:xfrm>
              <a:off x="8645126" y="743338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49" name="Cube 148"/>
            <p:cNvSpPr/>
            <p:nvPr/>
          </p:nvSpPr>
          <p:spPr>
            <a:xfrm>
              <a:off x="9676990" y="7423065"/>
              <a:ext cx="1238236" cy="111180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150" name="Parallelogram 149"/>
            <p:cNvSpPr/>
            <p:nvPr/>
          </p:nvSpPr>
          <p:spPr>
            <a:xfrm>
              <a:off x="10812040" y="7341779"/>
              <a:ext cx="1594393" cy="1433030"/>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151" name="Straight Arrow Connector 150"/>
            <p:cNvCxnSpPr/>
            <p:nvPr/>
          </p:nvCxnSpPr>
          <p:spPr>
            <a:xfrm>
              <a:off x="10812040" y="7978966"/>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11840629"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12831653" y="7995075"/>
              <a:ext cx="673314" cy="0"/>
            </a:xfrm>
            <a:prstGeom prst="straightConnector1">
              <a:avLst/>
            </a:prstGeom>
            <a:solidFill>
              <a:schemeClr val="accent5">
                <a:lumMod val="60000"/>
                <a:lumOff val="40000"/>
              </a:schemeClr>
            </a:solidFill>
            <a:ln w="19050">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aphicFrame>
        <p:nvGraphicFramePr>
          <p:cNvPr id="93" name="Table 92"/>
          <p:cNvGraphicFramePr>
            <a:graphicFrameLocks noGrp="1"/>
          </p:cNvGraphicFramePr>
          <p:nvPr>
            <p:extLst>
              <p:ext uri="{D42A27DB-BD31-4B8C-83A1-F6EECF244321}">
                <p14:modId xmlns:p14="http://schemas.microsoft.com/office/powerpoint/2010/main" val="2762174695"/>
              </p:ext>
            </p:extLst>
          </p:nvPr>
        </p:nvGraphicFramePr>
        <p:xfrm>
          <a:off x="1469293" y="9847509"/>
          <a:ext cx="10972800" cy="1574547"/>
        </p:xfrm>
        <a:graphic>
          <a:graphicData uri="http://schemas.openxmlformats.org/drawingml/2006/table">
            <a:tbl>
              <a:tblPr firstRow="1" bandRow="1">
                <a:tableStyleId>{5C22544A-7EE6-4342-B048-85BDC9FD1C3A}</a:tableStyleId>
              </a:tblPr>
              <a:tblGrid>
                <a:gridCol w="2743200"/>
                <a:gridCol w="2743200"/>
                <a:gridCol w="2743200"/>
                <a:gridCol w="2743200"/>
              </a:tblGrid>
              <a:tr h="575320">
                <a:tc>
                  <a:txBody>
                    <a:bodyPr/>
                    <a:lstStyle/>
                    <a:p>
                      <a:pPr algn="ctr"/>
                      <a:r>
                        <a:rPr lang="en-US" sz="4400" dirty="0" err="1" smtClean="0"/>
                        <a:t>ImageNet</a:t>
                      </a:r>
                      <a:endParaRPr lang="en-US" sz="4400" dirty="0"/>
                    </a:p>
                  </a:txBody>
                  <a:tcPr marL="112998" marR="112998" marT="56499" marB="56499">
                    <a:solidFill>
                      <a:srgbClr val="FF6600"/>
                    </a:solidFill>
                  </a:tcPr>
                </a:tc>
                <a:tc>
                  <a:txBody>
                    <a:bodyPr/>
                    <a:lstStyle/>
                    <a:p>
                      <a:pPr algn="ctr"/>
                      <a:r>
                        <a:rPr lang="en-US" sz="4400" dirty="0" smtClean="0"/>
                        <a:t>Scratch</a:t>
                      </a:r>
                      <a:endParaRPr lang="en-US" sz="4400" dirty="0"/>
                    </a:p>
                  </a:txBody>
                  <a:tcPr marL="112998" marR="112998" marT="56499" marB="56499">
                    <a:solidFill>
                      <a:srgbClr val="FF6600"/>
                    </a:solidFill>
                  </a:tcPr>
                </a:tc>
                <a:tc>
                  <a:txBody>
                    <a:bodyPr/>
                    <a:lstStyle/>
                    <a:p>
                      <a:pPr algn="ctr"/>
                      <a:r>
                        <a:rPr lang="en-US" sz="4400" dirty="0" err="1" smtClean="0">
                          <a:solidFill>
                            <a:srgbClr val="C4C403"/>
                          </a:solidFill>
                        </a:rPr>
                        <a:t>FlickrF</a:t>
                      </a:r>
                      <a:endParaRPr lang="en-US" sz="4400" dirty="0">
                        <a:solidFill>
                          <a:srgbClr val="C4C403"/>
                        </a:solidFill>
                      </a:endParaRPr>
                    </a:p>
                  </a:txBody>
                  <a:tcPr marL="112998" marR="112998" marT="56499" marB="56499">
                    <a:solidFill>
                      <a:srgbClr val="FF6600"/>
                    </a:solidFill>
                  </a:tcPr>
                </a:tc>
                <a:tc>
                  <a:txBody>
                    <a:bodyPr/>
                    <a:lstStyle/>
                    <a:p>
                      <a:pPr algn="ctr"/>
                      <a:r>
                        <a:rPr lang="en-US" sz="4400" dirty="0" smtClean="0">
                          <a:solidFill>
                            <a:srgbClr val="C4C403"/>
                          </a:solidFill>
                        </a:rPr>
                        <a:t>FlickrG</a:t>
                      </a:r>
                      <a:endParaRPr lang="en-US" sz="4400" dirty="0">
                        <a:solidFill>
                          <a:srgbClr val="C4C403"/>
                        </a:solidFill>
                      </a:endParaRPr>
                    </a:p>
                  </a:txBody>
                  <a:tcPr marL="112998" marR="112998" marT="56499" marB="56499">
                    <a:solidFill>
                      <a:srgbClr val="FF6600"/>
                    </a:solidFill>
                  </a:tcPr>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40.7</a:t>
                      </a:r>
                      <a:endParaRPr lang="en-US" sz="4400" dirty="0"/>
                    </a:p>
                  </a:txBody>
                  <a:tcPr marL="112998" marR="112998" marT="56499" marB="56499"/>
                </a:tc>
                <a:tc>
                  <a:txBody>
                    <a:bodyPr/>
                    <a:lstStyle/>
                    <a:p>
                      <a:pPr algn="ctr"/>
                      <a:r>
                        <a:rPr lang="en-US" sz="4400" dirty="0" smtClean="0">
                          <a:solidFill>
                            <a:srgbClr val="FF0000"/>
                          </a:solidFill>
                        </a:rPr>
                        <a:t>43.4</a:t>
                      </a:r>
                      <a:endParaRPr lang="en-US" sz="4400" dirty="0">
                        <a:solidFill>
                          <a:srgbClr val="FF0000"/>
                        </a:solidFill>
                      </a:endParaRPr>
                    </a:p>
                  </a:txBody>
                  <a:tcPr marL="112998" marR="112998" marT="56499" marB="56499"/>
                </a:tc>
                <a:tc>
                  <a:txBody>
                    <a:bodyPr/>
                    <a:lstStyle/>
                    <a:p>
                      <a:pPr algn="ctr"/>
                      <a:r>
                        <a:rPr lang="en-US" sz="4400" dirty="0" smtClean="0">
                          <a:solidFill>
                            <a:srgbClr val="FF0000"/>
                          </a:solidFill>
                        </a:rPr>
                        <a:t>44.7</a:t>
                      </a:r>
                      <a:endParaRPr lang="en-US" sz="4400" dirty="0">
                        <a:solidFill>
                          <a:srgbClr val="FF0000"/>
                        </a:solidFill>
                      </a:endParaRPr>
                    </a:p>
                  </a:txBody>
                  <a:tcPr marL="112998" marR="112998" marT="56499" marB="56499"/>
                </a:tc>
              </a:tr>
            </a:tbl>
          </a:graphicData>
        </a:graphic>
      </p:graphicFrame>
    </p:spTree>
    <p:extLst>
      <p:ext uri="{BB962C8B-B14F-4D97-AF65-F5344CB8AC3E}">
        <p14:creationId xmlns:p14="http://schemas.microsoft.com/office/powerpoint/2010/main" val="483531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Dissecting R-CNN</a:t>
            </a:r>
            <a:endParaRPr lang="en-US" sz="8000" b="1" dirty="0">
              <a:solidFill>
                <a:srgbClr val="C4C403"/>
              </a:solidFill>
              <a:latin typeface="Helvetica"/>
              <a:cs typeface="Helvetica"/>
            </a:endParaRPr>
          </a:p>
        </p:txBody>
      </p:sp>
      <p:grpSp>
        <p:nvGrpSpPr>
          <p:cNvPr id="85" name="Group 84"/>
          <p:cNvGrpSpPr/>
          <p:nvPr/>
        </p:nvGrpSpPr>
        <p:grpSpPr>
          <a:xfrm>
            <a:off x="14960009" y="4912479"/>
            <a:ext cx="2372109" cy="2372368"/>
            <a:chOff x="4049356" y="3120542"/>
            <a:chExt cx="2372109" cy="2372368"/>
          </a:xfrm>
        </p:grpSpPr>
        <p:sp>
          <p:nvSpPr>
            <p:cNvPr id="87" name="Rectangle 86"/>
            <p:cNvSpPr/>
            <p:nvPr/>
          </p:nvSpPr>
          <p:spPr>
            <a:xfrm>
              <a:off x="4331558" y="3891228"/>
              <a:ext cx="1807706"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model</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88" name="Rectangle 87"/>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ight Brace 34"/>
          <p:cNvSpPr/>
          <p:nvPr/>
        </p:nvSpPr>
        <p:spPr>
          <a:xfrm>
            <a:off x="13794122" y="4265470"/>
            <a:ext cx="918307" cy="3666386"/>
          </a:xfrm>
          <a:prstGeom prst="rightBrace">
            <a:avLst/>
          </a:prstGeom>
          <a:ln w="38100" cmpd="sng">
            <a:solidFill>
              <a:srgbClr val="C4C40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Rectangle 96"/>
          <p:cNvSpPr/>
          <p:nvPr/>
        </p:nvSpPr>
        <p:spPr>
          <a:xfrm>
            <a:off x="0" y="12050246"/>
            <a:ext cx="18288000" cy="1631216"/>
          </a:xfrm>
          <a:prstGeom prst="rect">
            <a:avLst/>
          </a:prstGeom>
        </p:spPr>
        <p:txBody>
          <a:bodyPr wrap="square">
            <a:spAutoFit/>
          </a:bodyPr>
          <a:lstStyle/>
          <a:p>
            <a:pPr algn="r"/>
            <a:r>
              <a:rPr lang="en-US" sz="3200" dirty="0" smtClean="0"/>
              <a:t>[Fergus et al., ICCV’05] [Berg &amp; Forsyth, CVPR’06] [</a:t>
            </a:r>
            <a:r>
              <a:rPr lang="en-US" sz="3200" dirty="0" err="1"/>
              <a:t>Vijayanarasimhan</a:t>
            </a:r>
            <a:r>
              <a:rPr lang="en-US" sz="3200" dirty="0"/>
              <a:t> </a:t>
            </a:r>
            <a:r>
              <a:rPr lang="en-US" sz="3200" dirty="0" smtClean="0"/>
              <a:t> &amp; </a:t>
            </a:r>
            <a:r>
              <a:rPr lang="en-US" sz="3200" dirty="0" err="1" smtClean="0"/>
              <a:t>Grauman</a:t>
            </a:r>
            <a:r>
              <a:rPr lang="en-US" sz="3200" dirty="0" smtClean="0"/>
              <a:t>, CVPR’08]</a:t>
            </a:r>
          </a:p>
          <a:p>
            <a:pPr algn="r"/>
            <a:r>
              <a:rPr lang="en-US" sz="3200" dirty="0" smtClean="0"/>
              <a:t>[Fan et al., CVPR’10] [Li &amp; Li, IJCV’10] [</a:t>
            </a:r>
            <a:r>
              <a:rPr lang="en-US" sz="3200" dirty="0" err="1" smtClean="0"/>
              <a:t>Torresani</a:t>
            </a:r>
            <a:r>
              <a:rPr lang="en-US" sz="3200" dirty="0"/>
              <a:t> </a:t>
            </a:r>
            <a:r>
              <a:rPr lang="en-US" sz="3200" dirty="0" smtClean="0"/>
              <a:t>et al., ECCV’10] [Li et al., CVPR’13]</a:t>
            </a:r>
          </a:p>
          <a:p>
            <a:pPr algn="r"/>
            <a:r>
              <a:rPr lang="en-US" sz="3200" dirty="0" smtClean="0"/>
              <a:t>[Chen et al., ICCV’13] [</a:t>
            </a:r>
            <a:r>
              <a:rPr lang="en-US" sz="3200" dirty="0" err="1" smtClean="0"/>
              <a:t>Divvala</a:t>
            </a:r>
            <a:r>
              <a:rPr lang="en-US" sz="3200" dirty="0" smtClean="0"/>
              <a:t> et al., CVPR’14] [</a:t>
            </a:r>
            <a:r>
              <a:rPr lang="en-US" sz="3200" dirty="0" err="1" smtClean="0"/>
              <a:t>Golge</a:t>
            </a:r>
            <a:r>
              <a:rPr lang="en-US" sz="3200" dirty="0" smtClean="0"/>
              <a:t> &amp; </a:t>
            </a:r>
            <a:r>
              <a:rPr lang="en-US" sz="3200" dirty="0" err="1" smtClean="0"/>
              <a:t>Duygulu</a:t>
            </a:r>
            <a:r>
              <a:rPr lang="en-US" sz="3200" dirty="0" smtClean="0"/>
              <a:t>, ECCV’14</a:t>
            </a:r>
            <a:r>
              <a:rPr lang="en-US" sz="3200" dirty="0" smtClean="0"/>
              <a:t>] [Xia et al., ECCV’14]</a:t>
            </a:r>
            <a:endParaRPr lang="en-US" sz="3200" dirty="0"/>
          </a:p>
        </p:txBody>
      </p:sp>
      <p:grpSp>
        <p:nvGrpSpPr>
          <p:cNvPr id="117" name="Group 116"/>
          <p:cNvGrpSpPr/>
          <p:nvPr/>
        </p:nvGrpSpPr>
        <p:grpSpPr>
          <a:xfrm>
            <a:off x="5471552" y="2348404"/>
            <a:ext cx="8436702" cy="2991986"/>
            <a:chOff x="5471552" y="2348404"/>
            <a:chExt cx="8436702" cy="2991986"/>
          </a:xfrm>
        </p:grpSpPr>
        <p:grpSp>
          <p:nvGrpSpPr>
            <p:cNvPr id="52" name="组合 2"/>
            <p:cNvGrpSpPr/>
            <p:nvPr/>
          </p:nvGrpSpPr>
          <p:grpSpPr>
            <a:xfrm>
              <a:off x="5471552" y="2875598"/>
              <a:ext cx="8436702" cy="2464792"/>
              <a:chOff x="975359" y="3200401"/>
              <a:chExt cx="5334000" cy="1558334"/>
            </a:xfrm>
            <a:solidFill>
              <a:schemeClr val="accent5">
                <a:lumMod val="60000"/>
                <a:lumOff val="40000"/>
              </a:schemeClr>
            </a:solidFill>
          </p:grpSpPr>
          <p:sp>
            <p:nvSpPr>
              <p:cNvPr id="53" name="Parallelogram 65"/>
              <p:cNvSpPr/>
              <p:nvPr/>
            </p:nvSpPr>
            <p:spPr>
              <a:xfrm>
                <a:off x="5131948" y="3607256"/>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4" name="Cube 53"/>
              <p:cNvSpPr/>
              <p:nvPr/>
            </p:nvSpPr>
            <p:spPr>
              <a:xfrm>
                <a:off x="975359" y="3200401"/>
                <a:ext cx="993871" cy="1558334"/>
              </a:xfrm>
              <a:prstGeom prst="cube">
                <a:avLst>
                  <a:gd name="adj" fmla="val 5778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5" name="Cube 54"/>
              <p:cNvSpPr/>
              <p:nvPr/>
            </p:nvSpPr>
            <p:spPr>
              <a:xfrm>
                <a:off x="1470660" y="3480070"/>
                <a:ext cx="931262" cy="1107367"/>
              </a:xfrm>
              <a:prstGeom prst="cube">
                <a:avLst>
                  <a:gd name="adj" fmla="val 4229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7" name="Cube 56"/>
              <p:cNvSpPr/>
              <p:nvPr/>
            </p:nvSpPr>
            <p:spPr>
              <a:xfrm>
                <a:off x="205740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8" name="Cube 57"/>
              <p:cNvSpPr/>
              <p:nvPr/>
            </p:nvSpPr>
            <p:spPr>
              <a:xfrm>
                <a:off x="280416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59" name="Cube 58"/>
              <p:cNvSpPr/>
              <p:nvPr/>
            </p:nvSpPr>
            <p:spPr>
              <a:xfrm>
                <a:off x="3566160" y="3649979"/>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0" name="Parallelogram 59"/>
              <p:cNvSpPr/>
              <p:nvPr/>
            </p:nvSpPr>
            <p:spPr>
              <a:xfrm>
                <a:off x="4404360" y="3589952"/>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61" name="Straight Arrow Connector 60"/>
              <p:cNvCxnSpPr/>
              <p:nvPr/>
            </p:nvCxnSpPr>
            <p:spPr>
              <a:xfrm>
                <a:off x="4404360" y="4060495"/>
                <a:ext cx="497222" cy="0"/>
              </a:xfrm>
              <a:prstGeom prst="straightConnector1">
                <a:avLst/>
              </a:prstGeom>
              <a:grpFill/>
              <a:ln w="28575"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163942" y="4072391"/>
                <a:ext cx="497222" cy="0"/>
              </a:xfrm>
              <a:prstGeom prst="straightConnector1">
                <a:avLst/>
              </a:prstGeom>
              <a:grpFill/>
              <a:ln w="28575"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63" name="Picture 1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7971627" y="2348404"/>
              <a:ext cx="3436552" cy="90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9" name="Group 98"/>
          <p:cNvGrpSpPr/>
          <p:nvPr/>
        </p:nvGrpSpPr>
        <p:grpSpPr>
          <a:xfrm>
            <a:off x="2878942" y="3085751"/>
            <a:ext cx="2372109" cy="2372368"/>
            <a:chOff x="4049356" y="3120542"/>
            <a:chExt cx="2372109" cy="2372368"/>
          </a:xfrm>
        </p:grpSpPr>
        <p:sp>
          <p:nvSpPr>
            <p:cNvPr id="101" name="Rectangle 100"/>
            <p:cNvSpPr/>
            <p:nvPr/>
          </p:nvSpPr>
          <p:spPr>
            <a:xfrm>
              <a:off x="4079842" y="3891228"/>
              <a:ext cx="2311150"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features</a:t>
              </a:r>
              <a:endParaRPr lang="en-US" sz="4800" b="1" cap="none" spc="0" dirty="0">
                <a:ln w="12700">
                  <a:noFill/>
                  <a:prstDash val="solid"/>
                </a:ln>
                <a:solidFill>
                  <a:srgbClr val="C4C403"/>
                </a:solidFill>
                <a:effectLst>
                  <a:outerShdw blurRad="41275" dist="20320" dir="1800000" algn="tl" rotWithShape="0">
                    <a:srgbClr val="000000">
                      <a:alpha val="40000"/>
                    </a:srgbClr>
                  </a:outerShdw>
                </a:effectLst>
              </a:endParaRPr>
            </a:p>
          </p:txBody>
        </p:sp>
        <p:sp>
          <p:nvSpPr>
            <p:cNvPr id="102" name="Rectangle 101"/>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5463038" y="5689658"/>
            <a:ext cx="7904259" cy="5740841"/>
            <a:chOff x="5463038" y="5689658"/>
            <a:chExt cx="7904259" cy="5740841"/>
          </a:xfrm>
        </p:grpSpPr>
        <p:grpSp>
          <p:nvGrpSpPr>
            <p:cNvPr id="36" name="Group 35"/>
            <p:cNvGrpSpPr/>
            <p:nvPr/>
          </p:nvGrpSpPr>
          <p:grpSpPr>
            <a:xfrm>
              <a:off x="5463038" y="5689658"/>
              <a:ext cx="7904259" cy="4481999"/>
              <a:chOff x="5404552" y="6385170"/>
              <a:chExt cx="6595085" cy="3739650"/>
            </a:xfrm>
          </p:grpSpPr>
          <p:pic>
            <p:nvPicPr>
              <p:cNvPr id="10" name="Picture 9"/>
              <p:cNvPicPr>
                <a:picLocks noChangeAspect="1"/>
              </p:cNvPicPr>
              <p:nvPr/>
            </p:nvPicPr>
            <p:blipFill>
              <a:blip r:embed="rId5"/>
              <a:stretch>
                <a:fillRect/>
              </a:stretch>
            </p:blipFill>
            <p:spPr>
              <a:xfrm>
                <a:off x="5404552" y="7035901"/>
                <a:ext cx="1742866" cy="1391510"/>
              </a:xfrm>
              <a:prstGeom prst="rect">
                <a:avLst/>
              </a:prstGeom>
            </p:spPr>
          </p:pic>
          <p:pic>
            <p:nvPicPr>
              <p:cNvPr id="11" name="Picture 10"/>
              <p:cNvPicPr>
                <a:picLocks noChangeAspect="1"/>
              </p:cNvPicPr>
              <p:nvPr/>
            </p:nvPicPr>
            <p:blipFill>
              <a:blip r:embed="rId6"/>
              <a:stretch>
                <a:fillRect/>
              </a:stretch>
            </p:blipFill>
            <p:spPr>
              <a:xfrm>
                <a:off x="7200004" y="6385170"/>
                <a:ext cx="1859057" cy="1391510"/>
              </a:xfrm>
              <a:prstGeom prst="rect">
                <a:avLst/>
              </a:prstGeom>
            </p:spPr>
          </p:pic>
          <p:pic>
            <p:nvPicPr>
              <p:cNvPr id="12" name="Picture 11"/>
              <p:cNvPicPr>
                <a:picLocks noChangeAspect="1"/>
              </p:cNvPicPr>
              <p:nvPr/>
            </p:nvPicPr>
            <p:blipFill>
              <a:blip r:embed="rId7"/>
              <a:stretch>
                <a:fillRect/>
              </a:stretch>
            </p:blipFill>
            <p:spPr>
              <a:xfrm>
                <a:off x="6079921" y="6756622"/>
                <a:ext cx="2106183" cy="1391510"/>
              </a:xfrm>
              <a:prstGeom prst="rect">
                <a:avLst/>
              </a:prstGeom>
            </p:spPr>
          </p:pic>
          <p:pic>
            <p:nvPicPr>
              <p:cNvPr id="13" name="Picture 12"/>
              <p:cNvPicPr>
                <a:picLocks noChangeAspect="1"/>
              </p:cNvPicPr>
              <p:nvPr/>
            </p:nvPicPr>
            <p:blipFill>
              <a:blip r:embed="rId8"/>
              <a:stretch>
                <a:fillRect/>
              </a:stretch>
            </p:blipFill>
            <p:spPr>
              <a:xfrm>
                <a:off x="7219108" y="7742806"/>
                <a:ext cx="2112565" cy="1391510"/>
              </a:xfrm>
              <a:prstGeom prst="rect">
                <a:avLst/>
              </a:prstGeom>
            </p:spPr>
          </p:pic>
          <p:pic>
            <p:nvPicPr>
              <p:cNvPr id="14" name="Picture 13"/>
              <p:cNvPicPr>
                <a:picLocks noChangeAspect="1"/>
              </p:cNvPicPr>
              <p:nvPr/>
            </p:nvPicPr>
            <p:blipFill>
              <a:blip r:embed="rId9"/>
              <a:stretch>
                <a:fillRect/>
              </a:stretch>
            </p:blipFill>
            <p:spPr>
              <a:xfrm>
                <a:off x="6498722" y="8729413"/>
                <a:ext cx="1859057" cy="1391510"/>
              </a:xfrm>
              <a:prstGeom prst="rect">
                <a:avLst/>
              </a:prstGeom>
            </p:spPr>
          </p:pic>
          <p:pic>
            <p:nvPicPr>
              <p:cNvPr id="15" name="Picture 14"/>
              <p:cNvPicPr>
                <a:picLocks noChangeAspect="1"/>
              </p:cNvPicPr>
              <p:nvPr/>
            </p:nvPicPr>
            <p:blipFill>
              <a:blip r:embed="rId10"/>
              <a:stretch>
                <a:fillRect/>
              </a:stretch>
            </p:blipFill>
            <p:spPr>
              <a:xfrm>
                <a:off x="8823428" y="7757885"/>
                <a:ext cx="2093533" cy="1391510"/>
              </a:xfrm>
              <a:prstGeom prst="rect">
                <a:avLst/>
              </a:prstGeom>
            </p:spPr>
          </p:pic>
          <p:pic>
            <p:nvPicPr>
              <p:cNvPr id="16" name="Picture 15"/>
              <p:cNvPicPr>
                <a:picLocks noChangeAspect="1"/>
              </p:cNvPicPr>
              <p:nvPr/>
            </p:nvPicPr>
            <p:blipFill>
              <a:blip r:embed="rId11"/>
              <a:stretch>
                <a:fillRect/>
              </a:stretch>
            </p:blipFill>
            <p:spPr>
              <a:xfrm>
                <a:off x="9642760" y="6654470"/>
                <a:ext cx="1859057" cy="1391510"/>
              </a:xfrm>
              <a:prstGeom prst="rect">
                <a:avLst/>
              </a:prstGeom>
            </p:spPr>
          </p:pic>
          <p:pic>
            <p:nvPicPr>
              <p:cNvPr id="17" name="Picture 16"/>
              <p:cNvPicPr>
                <a:picLocks noChangeAspect="1"/>
              </p:cNvPicPr>
              <p:nvPr/>
            </p:nvPicPr>
            <p:blipFill>
              <a:blip r:embed="rId12"/>
              <a:stretch>
                <a:fillRect/>
              </a:stretch>
            </p:blipFill>
            <p:spPr>
              <a:xfrm>
                <a:off x="8741437" y="6394096"/>
                <a:ext cx="1859057" cy="1391510"/>
              </a:xfrm>
              <a:prstGeom prst="rect">
                <a:avLst/>
              </a:prstGeom>
            </p:spPr>
          </p:pic>
          <p:pic>
            <p:nvPicPr>
              <p:cNvPr id="18" name="Picture 17"/>
              <p:cNvPicPr>
                <a:picLocks noChangeAspect="1"/>
              </p:cNvPicPr>
              <p:nvPr/>
            </p:nvPicPr>
            <p:blipFill>
              <a:blip r:embed="rId13"/>
              <a:stretch>
                <a:fillRect/>
              </a:stretch>
            </p:blipFill>
            <p:spPr>
              <a:xfrm>
                <a:off x="7815153" y="8733310"/>
                <a:ext cx="1650619" cy="1391510"/>
              </a:xfrm>
              <a:prstGeom prst="rect">
                <a:avLst/>
              </a:prstGeom>
            </p:spPr>
          </p:pic>
          <p:pic>
            <p:nvPicPr>
              <p:cNvPr id="19" name="Picture 18"/>
              <p:cNvPicPr>
                <a:picLocks noChangeAspect="1"/>
              </p:cNvPicPr>
              <p:nvPr/>
            </p:nvPicPr>
            <p:blipFill>
              <a:blip r:embed="rId14"/>
              <a:stretch>
                <a:fillRect/>
              </a:stretch>
            </p:blipFill>
            <p:spPr>
              <a:xfrm>
                <a:off x="5409224" y="8223518"/>
                <a:ext cx="1859057" cy="1391510"/>
              </a:xfrm>
              <a:prstGeom prst="rect">
                <a:avLst/>
              </a:prstGeom>
            </p:spPr>
          </p:pic>
          <p:pic>
            <p:nvPicPr>
              <p:cNvPr id="20" name="Picture 19"/>
              <p:cNvPicPr>
                <a:picLocks noChangeAspect="1"/>
              </p:cNvPicPr>
              <p:nvPr/>
            </p:nvPicPr>
            <p:blipFill>
              <a:blip r:embed="rId15"/>
              <a:stretch>
                <a:fillRect/>
              </a:stretch>
            </p:blipFill>
            <p:spPr>
              <a:xfrm>
                <a:off x="9730689" y="8494839"/>
                <a:ext cx="2093533" cy="1391510"/>
              </a:xfrm>
              <a:prstGeom prst="rect">
                <a:avLst/>
              </a:prstGeom>
            </p:spPr>
          </p:pic>
          <p:pic>
            <p:nvPicPr>
              <p:cNvPr id="22" name="Picture 21"/>
              <p:cNvPicPr>
                <a:picLocks noChangeAspect="1"/>
              </p:cNvPicPr>
              <p:nvPr/>
            </p:nvPicPr>
            <p:blipFill>
              <a:blip r:embed="rId16"/>
              <a:stretch>
                <a:fillRect/>
              </a:stretch>
            </p:blipFill>
            <p:spPr>
              <a:xfrm>
                <a:off x="8892222" y="8729414"/>
                <a:ext cx="1859057" cy="1391510"/>
              </a:xfrm>
              <a:prstGeom prst="rect">
                <a:avLst/>
              </a:prstGeom>
            </p:spPr>
          </p:pic>
          <p:pic>
            <p:nvPicPr>
              <p:cNvPr id="23" name="Picture 22"/>
              <p:cNvPicPr>
                <a:picLocks noChangeAspect="1"/>
              </p:cNvPicPr>
              <p:nvPr/>
            </p:nvPicPr>
            <p:blipFill>
              <a:blip r:embed="rId17"/>
              <a:stretch>
                <a:fillRect/>
              </a:stretch>
            </p:blipFill>
            <p:spPr>
              <a:xfrm>
                <a:off x="10140580" y="7222367"/>
                <a:ext cx="1859057" cy="1391510"/>
              </a:xfrm>
              <a:prstGeom prst="rect">
                <a:avLst/>
              </a:prstGeom>
            </p:spPr>
          </p:pic>
        </p:grpSp>
        <p:grpSp>
          <p:nvGrpSpPr>
            <p:cNvPr id="78" name="Group 77"/>
            <p:cNvGrpSpPr/>
            <p:nvPr/>
          </p:nvGrpSpPr>
          <p:grpSpPr>
            <a:xfrm>
              <a:off x="7858107" y="10342089"/>
              <a:ext cx="3114120" cy="1088410"/>
              <a:chOff x="3052884" y="1049215"/>
              <a:chExt cx="4469423" cy="1562100"/>
            </a:xfrm>
          </p:grpSpPr>
          <p:sp>
            <p:nvSpPr>
              <p:cNvPr id="79" name="Rectangle 78"/>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18"/>
              <a:stretch>
                <a:fillRect/>
              </a:stretch>
            </p:blipFill>
            <p:spPr>
              <a:xfrm>
                <a:off x="3052884" y="1049215"/>
                <a:ext cx="4445000" cy="1562100"/>
              </a:xfrm>
              <a:prstGeom prst="rect">
                <a:avLst/>
              </a:prstGeom>
            </p:spPr>
          </p:pic>
        </p:grpSp>
      </p:grpSp>
      <p:grpSp>
        <p:nvGrpSpPr>
          <p:cNvPr id="111" name="Group 110"/>
          <p:cNvGrpSpPr/>
          <p:nvPr/>
        </p:nvGrpSpPr>
        <p:grpSpPr>
          <a:xfrm>
            <a:off x="2878942" y="6756203"/>
            <a:ext cx="2372109" cy="2372368"/>
            <a:chOff x="4049356" y="3120542"/>
            <a:chExt cx="2372109" cy="2372368"/>
          </a:xfrm>
        </p:grpSpPr>
        <p:sp>
          <p:nvSpPr>
            <p:cNvPr id="112" name="Rectangle 111"/>
            <p:cNvSpPr/>
            <p:nvPr/>
          </p:nvSpPr>
          <p:spPr>
            <a:xfrm>
              <a:off x="4110499" y="3521896"/>
              <a:ext cx="2249835" cy="156966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rPr>
                <a:t>location</a:t>
              </a:r>
            </a:p>
            <a:p>
              <a:pPr algn="ctr"/>
              <a:r>
                <a:rPr lang="en-US" sz="4800" b="1" dirty="0" smtClean="0">
                  <a:ln w="12700">
                    <a:noFill/>
                    <a:prstDash val="solid"/>
                  </a:ln>
                  <a:solidFill>
                    <a:srgbClr val="C4C403"/>
                  </a:solidFill>
                  <a:effectLst>
                    <a:outerShdw blurRad="41275" dist="20320" dir="1800000" algn="tl" rotWithShape="0">
                      <a:srgbClr val="000000">
                        <a:alpha val="40000"/>
                      </a:srgbClr>
                    </a:outerShdw>
                  </a:effectLst>
                </a:rPr>
                <a:t>boxes</a:t>
              </a:r>
              <a:endParaRPr lang="en-US" sz="4800" b="1" cap="none" spc="0" dirty="0" smtClean="0">
                <a:ln w="12700">
                  <a:noFill/>
                  <a:prstDash val="solid"/>
                </a:ln>
                <a:solidFill>
                  <a:srgbClr val="C4C403"/>
                </a:solidFill>
                <a:effectLst>
                  <a:outerShdw blurRad="41275" dist="20320" dir="1800000" algn="tl" rotWithShape="0">
                    <a:srgbClr val="000000">
                      <a:alpha val="40000"/>
                    </a:srgbClr>
                  </a:outerShdw>
                </a:effectLst>
              </a:endParaRPr>
            </a:p>
          </p:txBody>
        </p:sp>
        <p:sp>
          <p:nvSpPr>
            <p:cNvPr id="113" name="Rectangle 112"/>
            <p:cNvSpPr/>
            <p:nvPr/>
          </p:nvSpPr>
          <p:spPr>
            <a:xfrm>
              <a:off x="4049356" y="3120542"/>
              <a:ext cx="2372109" cy="2372368"/>
            </a:xfrm>
            <a:prstGeom prst="rect">
              <a:avLst/>
            </a:prstGeom>
            <a:noFill/>
            <a:ln w="38100" cmpd="sng">
              <a:solidFill>
                <a:srgbClr val="C4C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76335" y="4271935"/>
            <a:ext cx="2802607" cy="3670452"/>
            <a:chOff x="1082697" y="4271935"/>
            <a:chExt cx="2802607" cy="3670452"/>
          </a:xfrm>
        </p:grpSpPr>
        <p:pic>
          <p:nvPicPr>
            <p:cNvPr id="114" name="Picture 113"/>
            <p:cNvPicPr>
              <a:picLocks noChangeAspect="1"/>
            </p:cNvPicPr>
            <p:nvPr/>
          </p:nvPicPr>
          <p:blipFill>
            <a:blip r:embed="rId19">
              <a:lum bright="70000" contrast="-70000"/>
            </a:blip>
            <a:stretch>
              <a:fillRect/>
            </a:stretch>
          </p:blipFill>
          <p:spPr>
            <a:xfrm>
              <a:off x="1082697" y="5089904"/>
              <a:ext cx="2034514" cy="2034514"/>
            </a:xfrm>
            <a:prstGeom prst="rect">
              <a:avLst/>
            </a:prstGeom>
          </p:spPr>
        </p:pic>
        <p:cxnSp>
          <p:nvCxnSpPr>
            <p:cNvPr id="115" name="Straight Arrow Connector 114"/>
            <p:cNvCxnSpPr>
              <a:stCxn id="114" idx="3"/>
              <a:endCxn id="113" idx="1"/>
            </p:cNvCxnSpPr>
            <p:nvPr/>
          </p:nvCxnSpPr>
          <p:spPr>
            <a:xfrm>
              <a:off x="3117211" y="6107161"/>
              <a:ext cx="768093" cy="1835226"/>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4" idx="3"/>
              <a:endCxn id="102" idx="1"/>
            </p:cNvCxnSpPr>
            <p:nvPr/>
          </p:nvCxnSpPr>
          <p:spPr>
            <a:xfrm flipV="1">
              <a:off x="3117211" y="4271935"/>
              <a:ext cx="768093" cy="1835226"/>
            </a:xfrm>
            <a:prstGeom prst="straightConnector1">
              <a:avLst/>
            </a:prstGeom>
            <a:ln w="38100" cmpd="sng">
              <a:solidFill>
                <a:srgbClr val="C4C403"/>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rotWithShape="1">
          <a:blip r:embed="rId20"/>
          <a:srcRect l="22187"/>
          <a:stretch/>
        </p:blipFill>
        <p:spPr>
          <a:xfrm>
            <a:off x="14644347" y="7518400"/>
            <a:ext cx="3084851" cy="838200"/>
          </a:xfrm>
          <a:prstGeom prst="rect">
            <a:avLst/>
          </a:prstGeom>
        </p:spPr>
      </p:pic>
    </p:spTree>
    <p:extLst>
      <p:ext uri="{BB962C8B-B14F-4D97-AF65-F5344CB8AC3E}">
        <p14:creationId xmlns:p14="http://schemas.microsoft.com/office/powerpoint/2010/main" val="2932792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altLang="zh-CN" sz="8000" b="1" dirty="0" smtClean="0">
                <a:solidFill>
                  <a:srgbClr val="C4C403"/>
                </a:solidFill>
                <a:latin typeface="Helvetica"/>
                <a:cs typeface="Helvetica"/>
              </a:rPr>
              <a:t>1:</a:t>
            </a:r>
            <a:r>
              <a:rPr lang="en-US" sz="8000" b="1" dirty="0" smtClean="0">
                <a:solidFill>
                  <a:srgbClr val="C4C403"/>
                </a:solidFill>
                <a:latin typeface="Helvetica"/>
                <a:cs typeface="Helvetica"/>
              </a:rPr>
              <a:t> Features</a:t>
            </a:r>
            <a:endParaRPr lang="en-US" sz="8000" b="1" dirty="0">
              <a:solidFill>
                <a:srgbClr val="C4C403"/>
              </a:solidFill>
              <a:latin typeface="Helvetica"/>
              <a:cs typeface="Helvetica"/>
            </a:endParaRPr>
          </a:p>
        </p:txBody>
      </p:sp>
      <p:sp>
        <p:nvSpPr>
          <p:cNvPr id="2" name="Text Placeholder 1"/>
          <p:cNvSpPr>
            <a:spLocks noGrp="1"/>
          </p:cNvSpPr>
          <p:nvPr>
            <p:ph type="body" idx="1"/>
          </p:nvPr>
        </p:nvSpPr>
        <p:spPr/>
        <p:txBody>
          <a:bodyPr/>
          <a:lstStyle/>
          <a:p>
            <a:r>
              <a:rPr lang="en-US" dirty="0" smtClean="0"/>
              <a:t>Representation learning</a:t>
            </a:r>
            <a:endParaRPr lang="en-US" dirty="0"/>
          </a:p>
        </p:txBody>
      </p:sp>
    </p:spTree>
    <p:extLst>
      <p:ext uri="{BB962C8B-B14F-4D97-AF65-F5344CB8AC3E}">
        <p14:creationId xmlns:p14="http://schemas.microsoft.com/office/powerpoint/2010/main" val="14195550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Basic Setup</a:t>
            </a:r>
            <a:endParaRPr lang="en-US" sz="8000" b="1" dirty="0">
              <a:solidFill>
                <a:srgbClr val="C4C403"/>
              </a:solidFill>
              <a:latin typeface="Helvetica"/>
              <a:cs typeface="Helvetica"/>
            </a:endParaRPr>
          </a:p>
        </p:txBody>
      </p:sp>
      <p:sp>
        <p:nvSpPr>
          <p:cNvPr id="4" name="Content Placeholder 1"/>
          <p:cNvSpPr>
            <a:spLocks noGrp="1"/>
          </p:cNvSpPr>
          <p:nvPr>
            <p:ph idx="1"/>
          </p:nvPr>
        </p:nvSpPr>
        <p:spPr>
          <a:xfrm>
            <a:off x="1257300" y="2588038"/>
            <a:ext cx="15773400" cy="9765889"/>
          </a:xfrm>
        </p:spPr>
        <p:txBody>
          <a:bodyPr>
            <a:normAutofit/>
          </a:bodyPr>
          <a:lstStyle/>
          <a:p>
            <a:r>
              <a:rPr lang="en-US" dirty="0" smtClean="0"/>
              <a:t>Classes: </a:t>
            </a:r>
            <a:r>
              <a:rPr lang="en-US" dirty="0" err="1" smtClean="0"/>
              <a:t>ImageNet</a:t>
            </a:r>
            <a:r>
              <a:rPr lang="en-US" dirty="0" smtClean="0"/>
              <a:t> (1K) + NEIL (1.3K)</a:t>
            </a:r>
          </a:p>
          <a:p>
            <a:r>
              <a:rPr lang="en-US" dirty="0" smtClean="0"/>
              <a:t>Class names as Queries &amp; Labels</a:t>
            </a:r>
          </a:p>
          <a:p>
            <a:r>
              <a:rPr lang="en-US" dirty="0" smtClean="0"/>
              <a:t>Architecture: </a:t>
            </a:r>
            <a:r>
              <a:rPr lang="en-US" dirty="0" err="1" smtClean="0"/>
              <a:t>AlexNet</a:t>
            </a:r>
            <a:endParaRPr lang="en-US" dirty="0" smtClean="0"/>
          </a:p>
          <a:p>
            <a:endParaRPr lang="en-US" dirty="0" smtClean="0"/>
          </a:p>
          <a:p>
            <a:endParaRPr lang="en-US" dirty="0"/>
          </a:p>
          <a:p>
            <a:endParaRPr lang="en-US" dirty="0" smtClean="0"/>
          </a:p>
          <a:p>
            <a:r>
              <a:rPr lang="en-US" dirty="0" smtClean="0"/>
              <a:t>Verification</a:t>
            </a:r>
          </a:p>
          <a:p>
            <a:pPr lvl="1"/>
            <a:r>
              <a:rPr lang="en-US" altLang="zh-CN" dirty="0" smtClean="0"/>
              <a:t>R-CNN for VOC 2007 object detection</a:t>
            </a:r>
          </a:p>
          <a:p>
            <a:pPr lvl="1"/>
            <a:r>
              <a:rPr lang="en-US" altLang="zh-CN" dirty="0" smtClean="0"/>
              <a:t>w/o fine-tuning</a:t>
            </a:r>
            <a:endParaRPr lang="en-US" dirty="0" smtClean="0"/>
          </a:p>
        </p:txBody>
      </p:sp>
      <p:grpSp>
        <p:nvGrpSpPr>
          <p:cNvPr id="30" name="组合 2"/>
          <p:cNvGrpSpPr>
            <a:grpSpLocks noChangeAspect="1"/>
          </p:cNvGrpSpPr>
          <p:nvPr/>
        </p:nvGrpSpPr>
        <p:grpSpPr>
          <a:xfrm>
            <a:off x="4010986" y="5586283"/>
            <a:ext cx="10266029" cy="2999232"/>
            <a:chOff x="975359" y="3200401"/>
            <a:chExt cx="5334000" cy="1558334"/>
          </a:xfrm>
          <a:solidFill>
            <a:schemeClr val="accent5">
              <a:lumMod val="60000"/>
              <a:lumOff val="40000"/>
            </a:schemeClr>
          </a:solidFill>
        </p:grpSpPr>
        <p:sp>
          <p:nvSpPr>
            <p:cNvPr id="31" name="Parallelogram 65"/>
            <p:cNvSpPr/>
            <p:nvPr/>
          </p:nvSpPr>
          <p:spPr>
            <a:xfrm>
              <a:off x="5131948" y="3607256"/>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32" name="Cube 31"/>
            <p:cNvSpPr/>
            <p:nvPr/>
          </p:nvSpPr>
          <p:spPr>
            <a:xfrm>
              <a:off x="975359" y="3200401"/>
              <a:ext cx="993871" cy="1558334"/>
            </a:xfrm>
            <a:prstGeom prst="cube">
              <a:avLst>
                <a:gd name="adj" fmla="val 5778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33" name="Cube 32"/>
            <p:cNvSpPr/>
            <p:nvPr/>
          </p:nvSpPr>
          <p:spPr>
            <a:xfrm>
              <a:off x="1470660" y="3480070"/>
              <a:ext cx="931262" cy="1107367"/>
            </a:xfrm>
            <a:prstGeom prst="cube">
              <a:avLst>
                <a:gd name="adj" fmla="val 42293"/>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34" name="Cube 33"/>
            <p:cNvSpPr/>
            <p:nvPr/>
          </p:nvSpPr>
          <p:spPr>
            <a:xfrm>
              <a:off x="205740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35" name="Cube 34"/>
            <p:cNvSpPr/>
            <p:nvPr/>
          </p:nvSpPr>
          <p:spPr>
            <a:xfrm>
              <a:off x="2804160" y="3657600"/>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36" name="Cube 35"/>
            <p:cNvSpPr/>
            <p:nvPr/>
          </p:nvSpPr>
          <p:spPr>
            <a:xfrm>
              <a:off x="3566160" y="3649979"/>
              <a:ext cx="914400" cy="821033"/>
            </a:xfrm>
            <a:prstGeom prst="cube">
              <a:avLst>
                <a:gd name="adj" fmla="val 33226"/>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37" name="Parallelogram 36"/>
            <p:cNvSpPr/>
            <p:nvPr/>
          </p:nvSpPr>
          <p:spPr>
            <a:xfrm>
              <a:off x="4404360" y="3589952"/>
              <a:ext cx="1177411" cy="1058249"/>
            </a:xfrm>
            <a:prstGeom prst="parallelogram">
              <a:avLst>
                <a:gd name="adj" fmla="val 89854"/>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38" name="Straight Arrow Connector 37"/>
            <p:cNvCxnSpPr/>
            <p:nvPr/>
          </p:nvCxnSpPr>
          <p:spPr>
            <a:xfrm>
              <a:off x="4404360" y="4060495"/>
              <a:ext cx="497222" cy="0"/>
            </a:xfrm>
            <a:prstGeom prst="straightConnector1">
              <a:avLst/>
            </a:prstGeom>
            <a:grp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163942" y="4072391"/>
              <a:ext cx="497222" cy="0"/>
            </a:xfrm>
            <a:prstGeom prst="straightConnector1">
              <a:avLst/>
            </a:prstGeom>
            <a:grp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aphicFrame>
        <p:nvGraphicFramePr>
          <p:cNvPr id="40" name="Table 39"/>
          <p:cNvGraphicFramePr>
            <a:graphicFrameLocks noGrp="1"/>
          </p:cNvGraphicFramePr>
          <p:nvPr>
            <p:extLst>
              <p:ext uri="{D42A27DB-BD31-4B8C-83A1-F6EECF244321}">
                <p14:modId xmlns:p14="http://schemas.microsoft.com/office/powerpoint/2010/main" val="2877689401"/>
              </p:ext>
            </p:extLst>
          </p:nvPr>
        </p:nvGraphicFramePr>
        <p:xfrm>
          <a:off x="13253960" y="9509627"/>
          <a:ext cx="2743200" cy="1574547"/>
        </p:xfrm>
        <a:graphic>
          <a:graphicData uri="http://schemas.openxmlformats.org/drawingml/2006/table">
            <a:tbl>
              <a:tblPr firstRow="1" bandRow="1">
                <a:tableStyleId>{2A488322-F2BA-4B5B-9748-0D474271808F}</a:tableStyleId>
              </a:tblPr>
              <a:tblGrid>
                <a:gridCol w="2743200"/>
              </a:tblGrid>
              <a:tr h="575320">
                <a:tc>
                  <a:txBody>
                    <a:bodyPr/>
                    <a:lstStyle/>
                    <a:p>
                      <a:pPr algn="ctr"/>
                      <a:r>
                        <a:rPr lang="en-US" sz="4400" dirty="0" err="1" smtClean="0"/>
                        <a:t>ImageNet</a:t>
                      </a:r>
                      <a:endParaRPr lang="en-US" sz="4400" dirty="0"/>
                    </a:p>
                  </a:txBody>
                  <a:tcPr marL="112998" marR="112998" marT="56499" marB="56499"/>
                </a:tc>
              </a:tr>
              <a:tr h="790989">
                <a:tc>
                  <a:txBody>
                    <a:bodyPr/>
                    <a:lstStyle/>
                    <a:p>
                      <a:pPr algn="ctr"/>
                      <a:r>
                        <a:rPr lang="en-US" sz="4400" dirty="0" smtClean="0"/>
                        <a:t>44.7</a:t>
                      </a:r>
                      <a:endParaRPr lang="en-US" sz="4400" dirty="0"/>
                    </a:p>
                  </a:txBody>
                  <a:tcPr marL="112998" marR="112998" marT="56499" marB="56499"/>
                </a:tc>
              </a:tr>
            </a:tbl>
          </a:graphicData>
        </a:graphic>
      </p:graphicFrame>
      <p:sp>
        <p:nvSpPr>
          <p:cNvPr id="15" name="Rectangle 14"/>
          <p:cNvSpPr/>
          <p:nvPr/>
        </p:nvSpPr>
        <p:spPr>
          <a:xfrm>
            <a:off x="0" y="12628584"/>
            <a:ext cx="18288000" cy="584776"/>
          </a:xfrm>
          <a:prstGeom prst="rect">
            <a:avLst/>
          </a:prstGeom>
        </p:spPr>
        <p:txBody>
          <a:bodyPr wrap="square">
            <a:spAutoFit/>
          </a:bodyPr>
          <a:lstStyle/>
          <a:p>
            <a:pPr algn="r"/>
            <a:r>
              <a:rPr lang="en-US" sz="3200" dirty="0"/>
              <a:t>[</a:t>
            </a:r>
            <a:r>
              <a:rPr lang="en-US" sz="3200" dirty="0" err="1"/>
              <a:t>Everingham</a:t>
            </a:r>
            <a:r>
              <a:rPr lang="en-US" sz="3200" dirty="0"/>
              <a:t> et al., IJCV’10</a:t>
            </a:r>
            <a:r>
              <a:rPr lang="en-US" sz="3200" dirty="0" smtClean="0"/>
              <a:t>]</a:t>
            </a:r>
            <a:r>
              <a:rPr lang="en-US" sz="3200" dirty="0"/>
              <a:t> </a:t>
            </a:r>
            <a:r>
              <a:rPr lang="en-US" sz="3200" dirty="0" smtClean="0"/>
              <a:t>[</a:t>
            </a:r>
            <a:r>
              <a:rPr lang="en-US" sz="3200" dirty="0"/>
              <a:t>Deng et al., CVPR’09] [</a:t>
            </a:r>
            <a:r>
              <a:rPr lang="en-US" sz="3200" dirty="0" err="1" smtClean="0"/>
              <a:t>Krizhevsky</a:t>
            </a:r>
            <a:r>
              <a:rPr lang="en-US" sz="3200" dirty="0" smtClean="0"/>
              <a:t> et al., NIPS’12] [Chen et al., ICCV’13]</a:t>
            </a:r>
            <a:endParaRPr lang="en-US" sz="3200" dirty="0"/>
          </a:p>
        </p:txBody>
      </p:sp>
    </p:spTree>
    <p:extLst>
      <p:ext uri="{BB962C8B-B14F-4D97-AF65-F5344CB8AC3E}">
        <p14:creationId xmlns:p14="http://schemas.microsoft.com/office/powerpoint/2010/main" val="700508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1: Train Directly</a:t>
            </a:r>
            <a:endParaRPr lang="en-US" sz="8000" b="1" dirty="0">
              <a:solidFill>
                <a:srgbClr val="C4C403"/>
              </a:solidFill>
              <a:latin typeface="Helvetica"/>
              <a:cs typeface="Helvetica"/>
            </a:endParaRPr>
          </a:p>
        </p:txBody>
      </p:sp>
      <p:graphicFrame>
        <p:nvGraphicFramePr>
          <p:cNvPr id="93" name="Table 92"/>
          <p:cNvGraphicFramePr>
            <a:graphicFrameLocks noGrp="1"/>
          </p:cNvGraphicFramePr>
          <p:nvPr>
            <p:extLst>
              <p:ext uri="{D42A27DB-BD31-4B8C-83A1-F6EECF244321}">
                <p14:modId xmlns:p14="http://schemas.microsoft.com/office/powerpoint/2010/main" val="81789020"/>
              </p:ext>
            </p:extLst>
          </p:nvPr>
        </p:nvGraphicFramePr>
        <p:xfrm>
          <a:off x="5427648" y="9788893"/>
          <a:ext cx="5486400" cy="1574547"/>
        </p:xfrm>
        <a:graphic>
          <a:graphicData uri="http://schemas.openxmlformats.org/drawingml/2006/table">
            <a:tbl>
              <a:tblPr firstRow="1" bandRow="1">
                <a:tableStyleId>{2A488322-F2BA-4B5B-9748-0D474271808F}</a:tableStyleId>
              </a:tblPr>
              <a:tblGrid>
                <a:gridCol w="2743200"/>
                <a:gridCol w="2743200"/>
              </a:tblGrid>
              <a:tr h="575320">
                <a:tc>
                  <a:txBody>
                    <a:bodyPr/>
                    <a:lstStyle/>
                    <a:p>
                      <a:pPr algn="ctr"/>
                      <a:r>
                        <a:rPr lang="en-US" sz="4400" dirty="0" err="1" smtClean="0"/>
                        <a:t>ImageNet</a:t>
                      </a:r>
                      <a:endParaRPr lang="en-US" sz="4400" dirty="0"/>
                    </a:p>
                  </a:txBody>
                  <a:tcPr marL="112998" marR="112998" marT="56499" marB="56499"/>
                </a:tc>
                <a:tc>
                  <a:txBody>
                    <a:bodyPr/>
                    <a:lstStyle/>
                    <a:p>
                      <a:pPr algn="ctr"/>
                      <a:r>
                        <a:rPr lang="en-US" sz="4400" dirty="0" err="1" smtClean="0">
                          <a:solidFill>
                            <a:schemeClr val="tx1"/>
                          </a:solidFill>
                        </a:rPr>
                        <a:t>FlickrS</a:t>
                      </a:r>
                      <a:endParaRPr lang="en-US" sz="4400" dirty="0">
                        <a:solidFill>
                          <a:schemeClr val="tx1"/>
                        </a:solidFill>
                      </a:endParaRPr>
                    </a:p>
                  </a:txBody>
                  <a:tcPr marL="112998" marR="112998" marT="56499" marB="56499"/>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b="1" dirty="0" smtClean="0"/>
                        <a:t>38.1</a:t>
                      </a:r>
                      <a:endParaRPr lang="en-US" sz="4400" b="1" dirty="0">
                        <a:solidFill>
                          <a:srgbClr val="FF0000"/>
                        </a:solidFill>
                      </a:endParaRPr>
                    </a:p>
                  </a:txBody>
                  <a:tcPr marL="112998" marR="112998" marT="56499" marB="56499"/>
                </a:tc>
              </a:tr>
            </a:tbl>
          </a:graphicData>
        </a:graphic>
      </p:graphicFrame>
      <p:grpSp>
        <p:nvGrpSpPr>
          <p:cNvPr id="94" name="Group 93"/>
          <p:cNvGrpSpPr/>
          <p:nvPr/>
        </p:nvGrpSpPr>
        <p:grpSpPr>
          <a:xfrm>
            <a:off x="12016061" y="7759046"/>
            <a:ext cx="3105025" cy="1085231"/>
            <a:chOff x="3052884" y="1049215"/>
            <a:chExt cx="4469423" cy="1562100"/>
          </a:xfrm>
        </p:grpSpPr>
        <p:sp>
          <p:nvSpPr>
            <p:cNvPr id="95" name="Rectangle 94"/>
            <p:cNvSpPr/>
            <p:nvPr/>
          </p:nvSpPr>
          <p:spPr>
            <a:xfrm>
              <a:off x="3067538" y="1074615"/>
              <a:ext cx="4454769" cy="14849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3"/>
            <a:stretch>
              <a:fillRect/>
            </a:stretch>
          </p:blipFill>
          <p:spPr>
            <a:xfrm>
              <a:off x="3052884" y="1049215"/>
              <a:ext cx="4445000" cy="1562100"/>
            </a:xfrm>
            <a:prstGeom prst="rect">
              <a:avLst/>
            </a:prstGeom>
          </p:spPr>
        </p:pic>
      </p:grpSp>
      <p:grpSp>
        <p:nvGrpSpPr>
          <p:cNvPr id="109" name="Group 108"/>
          <p:cNvGrpSpPr>
            <a:grpSpLocks noChangeAspect="1"/>
          </p:cNvGrpSpPr>
          <p:nvPr/>
        </p:nvGrpSpPr>
        <p:grpSpPr>
          <a:xfrm>
            <a:off x="1642702" y="7642936"/>
            <a:ext cx="2137699" cy="1317451"/>
            <a:chOff x="1605342" y="7524500"/>
            <a:chExt cx="2704324" cy="1666659"/>
          </a:xfrm>
        </p:grpSpPr>
        <p:pic>
          <p:nvPicPr>
            <p:cNvPr id="110" name="Picture 109"/>
            <p:cNvPicPr>
              <a:picLocks noChangeAspect="1"/>
            </p:cNvPicPr>
            <p:nvPr/>
          </p:nvPicPr>
          <p:blipFill>
            <a:blip r:embed="rId4"/>
            <a:stretch>
              <a:fillRect/>
            </a:stretch>
          </p:blipFill>
          <p:spPr>
            <a:xfrm>
              <a:off x="1605342" y="7524500"/>
              <a:ext cx="2704324" cy="819748"/>
            </a:xfrm>
            <a:prstGeom prst="rect">
              <a:avLst/>
            </a:prstGeom>
          </p:spPr>
        </p:pic>
        <p:sp>
          <p:nvSpPr>
            <p:cNvPr id="111" name="TextBox 110"/>
            <p:cNvSpPr txBox="1"/>
            <p:nvPr/>
          </p:nvSpPr>
          <p:spPr>
            <a:xfrm>
              <a:off x="2375554" y="8451381"/>
              <a:ext cx="1334764" cy="739778"/>
            </a:xfrm>
            <a:prstGeom prst="rect">
              <a:avLst/>
            </a:prstGeom>
            <a:noFill/>
          </p:spPr>
          <p:txBody>
            <a:bodyPr wrap="none" rtlCol="0">
              <a:spAutoFit/>
            </a:bodyPr>
            <a:lstStyle/>
            <a:p>
              <a:r>
                <a:rPr lang="en-US" sz="3200" dirty="0" smtClean="0"/>
                <a:t>1.2M</a:t>
              </a:r>
              <a:endParaRPr lang="en-US" sz="3200" dirty="0"/>
            </a:p>
          </p:txBody>
        </p:sp>
      </p:grpSp>
      <p:grpSp>
        <p:nvGrpSpPr>
          <p:cNvPr id="12" name="Group 11"/>
          <p:cNvGrpSpPr/>
          <p:nvPr/>
        </p:nvGrpSpPr>
        <p:grpSpPr>
          <a:xfrm>
            <a:off x="1340427" y="4230064"/>
            <a:ext cx="2775421" cy="3026411"/>
            <a:chOff x="1340427" y="4230064"/>
            <a:chExt cx="2775421" cy="3026411"/>
          </a:xfrm>
        </p:grpSpPr>
        <p:pic>
          <p:nvPicPr>
            <p:cNvPr id="8" name="Picture 38" descr="https://c1.staticflickr.com/5/4107/5093737688_2dfa8f0e7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9848" y="4230064"/>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32" descr="https://c1.staticflickr.com/5/4106/4832796059_354b538c3a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6707" y="447686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30" descr="https://c1.staticflickr.com/5/4146/5076017115_d19f22919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567" y="4723672"/>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36" descr="https://c1.staticflickr.com/5/4118/4902394649_956d9006a8_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427" y="497047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graphicFrame>
        <p:nvGraphicFramePr>
          <p:cNvPr id="15" name="Table 14"/>
          <p:cNvGraphicFramePr>
            <a:graphicFrameLocks noGrp="1"/>
          </p:cNvGraphicFramePr>
          <p:nvPr>
            <p:extLst>
              <p:ext uri="{D42A27DB-BD31-4B8C-83A1-F6EECF244321}">
                <p14:modId xmlns:p14="http://schemas.microsoft.com/office/powerpoint/2010/main" val="2919933055"/>
              </p:ext>
            </p:extLst>
          </p:nvPr>
        </p:nvGraphicFramePr>
        <p:xfrm>
          <a:off x="11766289" y="9777688"/>
          <a:ext cx="2743200" cy="1574547"/>
        </p:xfrm>
        <a:graphic>
          <a:graphicData uri="http://schemas.openxmlformats.org/drawingml/2006/table">
            <a:tbl>
              <a:tblPr firstRow="1" bandRow="1">
                <a:tableStyleId>{2A488322-F2BA-4B5B-9748-0D474271808F}</a:tableStyleId>
              </a:tblPr>
              <a:tblGrid>
                <a:gridCol w="2743200"/>
              </a:tblGrid>
              <a:tr h="575320">
                <a:tc>
                  <a:txBody>
                    <a:bodyPr/>
                    <a:lstStyle/>
                    <a:p>
                      <a:pPr algn="ctr"/>
                      <a:r>
                        <a:rPr lang="en-US" sz="4400" dirty="0" smtClean="0"/>
                        <a:t>Scratch</a:t>
                      </a:r>
                      <a:endParaRPr lang="en-US" sz="4400" dirty="0"/>
                    </a:p>
                  </a:txBody>
                  <a:tcPr marL="112998" marR="112998" marT="56499" marB="56499"/>
                </a:tc>
              </a:tr>
              <a:tr h="790989">
                <a:tc>
                  <a:txBody>
                    <a:bodyPr/>
                    <a:lstStyle/>
                    <a:p>
                      <a:pPr algn="ctr"/>
                      <a:r>
                        <a:rPr lang="en-US" sz="4400" dirty="0" smtClean="0"/>
                        <a:t>40.7</a:t>
                      </a:r>
                      <a:endParaRPr lang="en-US" sz="4400" dirty="0"/>
                    </a:p>
                  </a:txBody>
                  <a:tcPr marL="112998" marR="112998" marT="56499" marB="56499"/>
                </a:tc>
              </a:tr>
            </a:tbl>
          </a:graphicData>
        </a:graphic>
      </p:graphicFrame>
      <p:grpSp>
        <p:nvGrpSpPr>
          <p:cNvPr id="6" name="Group 5"/>
          <p:cNvGrpSpPr/>
          <p:nvPr/>
        </p:nvGrpSpPr>
        <p:grpSpPr>
          <a:xfrm>
            <a:off x="4157582" y="4257243"/>
            <a:ext cx="12674123" cy="2999232"/>
            <a:chOff x="4157582" y="4257243"/>
            <a:chExt cx="12674123" cy="2999232"/>
          </a:xfrm>
        </p:grpSpPr>
        <p:cxnSp>
          <p:nvCxnSpPr>
            <p:cNvPr id="59" name="Straight Arrow Connector 58"/>
            <p:cNvCxnSpPr/>
            <p:nvPr/>
          </p:nvCxnSpPr>
          <p:spPr>
            <a:xfrm>
              <a:off x="14539070" y="5931085"/>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2" name="Parallelogram 65"/>
            <p:cNvSpPr/>
            <p:nvPr/>
          </p:nvSpPr>
          <p:spPr>
            <a:xfrm>
              <a:off x="13081744"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3" name="Cube 62"/>
            <p:cNvSpPr/>
            <p:nvPr/>
          </p:nvSpPr>
          <p:spPr>
            <a:xfrm>
              <a:off x="5081807" y="42572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4" name="Cube 63"/>
            <p:cNvSpPr/>
            <p:nvPr/>
          </p:nvSpPr>
          <p:spPr>
            <a:xfrm>
              <a:off x="6035083" y="47955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5" name="Cube 74"/>
            <p:cNvSpPr/>
            <p:nvPr/>
          </p:nvSpPr>
          <p:spPr>
            <a:xfrm>
              <a:off x="7164346"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6" name="Cube 75"/>
            <p:cNvSpPr/>
            <p:nvPr/>
          </p:nvSpPr>
          <p:spPr>
            <a:xfrm>
              <a:off x="8601590"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7" name="Cube 76"/>
            <p:cNvSpPr/>
            <p:nvPr/>
          </p:nvSpPr>
          <p:spPr>
            <a:xfrm>
              <a:off x="10068166" y="51225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8" name="Parallelogram 77"/>
            <p:cNvSpPr/>
            <p:nvPr/>
          </p:nvSpPr>
          <p:spPr>
            <a:xfrm>
              <a:off x="11681399"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79" name="Straight Arrow Connector 78"/>
            <p:cNvCxnSpPr/>
            <p:nvPr/>
          </p:nvCxnSpPr>
          <p:spPr>
            <a:xfrm>
              <a:off x="11681399" y="59310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3143321" y="59310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4157582" y="5931085"/>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5534956" y="5126216"/>
              <a:ext cx="1296749" cy="1569660"/>
            </a:xfrm>
            <a:prstGeom prst="rect">
              <a:avLst/>
            </a:prstGeom>
            <a:noFill/>
          </p:spPr>
          <p:txBody>
            <a:bodyPr wrap="none" rtlCol="0">
              <a:spAutoFit/>
            </a:bodyPr>
            <a:lstStyle/>
            <a:p>
              <a:pPr algn="ctr"/>
              <a:r>
                <a:rPr lang="en-US" sz="2400" dirty="0" smtClean="0"/>
                <a:t>bus</a:t>
              </a:r>
            </a:p>
            <a:p>
              <a:pPr algn="ctr"/>
              <a:r>
                <a:rPr lang="en-US" sz="2400" dirty="0" smtClean="0"/>
                <a:t>tree</a:t>
              </a:r>
            </a:p>
            <a:p>
              <a:pPr algn="ctr"/>
              <a:r>
                <a:rPr lang="en-US" sz="2400" dirty="0" smtClean="0"/>
                <a:t>lemon</a:t>
              </a:r>
            </a:p>
            <a:p>
              <a:pPr algn="ctr"/>
              <a:r>
                <a:rPr lang="en-US" sz="2400" dirty="0" smtClean="0"/>
                <a:t>bill gates</a:t>
              </a:r>
            </a:p>
          </p:txBody>
        </p:sp>
      </p:grpSp>
      <p:sp>
        <p:nvSpPr>
          <p:cNvPr id="2" name="Rectangle 1"/>
          <p:cNvSpPr/>
          <p:nvPr/>
        </p:nvSpPr>
        <p:spPr>
          <a:xfrm>
            <a:off x="9271000" y="12427635"/>
            <a:ext cx="8813800" cy="646331"/>
          </a:xfrm>
          <a:prstGeom prst="rect">
            <a:avLst/>
          </a:prstGeom>
        </p:spPr>
        <p:txBody>
          <a:bodyPr wrap="square">
            <a:spAutoFit/>
          </a:bodyPr>
          <a:lstStyle/>
          <a:p>
            <a:pPr algn="r"/>
            <a:r>
              <a:rPr lang="en-US" dirty="0" smtClean="0"/>
              <a:t>[</a:t>
            </a:r>
            <a:r>
              <a:rPr lang="en-US" dirty="0" err="1" smtClean="0"/>
              <a:t>Agrawal</a:t>
            </a:r>
            <a:r>
              <a:rPr lang="en-US" dirty="0" smtClean="0"/>
              <a:t> et al.,ECCV’14] </a:t>
            </a:r>
            <a:endParaRPr lang="en-US" dirty="0"/>
          </a:p>
        </p:txBody>
      </p:sp>
    </p:spTree>
    <p:extLst>
      <p:ext uri="{BB962C8B-B14F-4D97-AF65-F5344CB8AC3E}">
        <p14:creationId xmlns:p14="http://schemas.microsoft.com/office/powerpoint/2010/main" val="1022714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57781"/>
          </a:xfrm>
        </p:spPr>
        <p:txBody>
          <a:bodyPr>
            <a:noAutofit/>
          </a:bodyPr>
          <a:lstStyle/>
          <a:p>
            <a:pPr algn="ctr"/>
            <a:r>
              <a:rPr lang="en-US" sz="8000" b="1" dirty="0" smtClean="0">
                <a:solidFill>
                  <a:srgbClr val="C4C403"/>
                </a:solidFill>
                <a:latin typeface="Helvetica"/>
                <a:cs typeface="Helvetica"/>
              </a:rPr>
              <a:t>Why? Observation</a:t>
            </a:r>
            <a:endParaRPr lang="en-US" sz="8000" b="1" dirty="0">
              <a:solidFill>
                <a:srgbClr val="C4C403"/>
              </a:solidFill>
              <a:latin typeface="Helvetica"/>
              <a:cs typeface="Helvetica"/>
            </a:endParaRPr>
          </a:p>
        </p:txBody>
      </p:sp>
      <p:grpSp>
        <p:nvGrpSpPr>
          <p:cNvPr id="38" name="Group 37"/>
          <p:cNvGrpSpPr/>
          <p:nvPr/>
        </p:nvGrpSpPr>
        <p:grpSpPr>
          <a:xfrm>
            <a:off x="1138606" y="2947488"/>
            <a:ext cx="16903354" cy="3862236"/>
            <a:chOff x="1138606" y="2947488"/>
            <a:chExt cx="16903354" cy="3862236"/>
          </a:xfrm>
        </p:grpSpPr>
        <p:grpSp>
          <p:nvGrpSpPr>
            <p:cNvPr id="11" name="组合 9"/>
            <p:cNvGrpSpPr/>
            <p:nvPr/>
          </p:nvGrpSpPr>
          <p:grpSpPr>
            <a:xfrm>
              <a:off x="1138606" y="2947488"/>
              <a:ext cx="5408251" cy="3862236"/>
              <a:chOff x="3335017" y="1916605"/>
              <a:chExt cx="2072600" cy="1574630"/>
            </a:xfrm>
          </p:grpSpPr>
          <p:pic>
            <p:nvPicPr>
              <p:cNvPr id="22" name="Picture 22" descr="https://farm1.staticflickr.com/55/129010691_04d4c7fdea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5017" y="2060273"/>
                <a:ext cx="1009817" cy="757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s://c2.staticflickr.com/4/3231/3149779963_4b9b2c1be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817" y="1916605"/>
                <a:ext cx="929800" cy="13919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https://farm4.staticflickr.com/3436/3846224924_1962b10f9d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3502" y="2612563"/>
                <a:ext cx="1319214" cy="878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7"/>
            <p:cNvGrpSpPr/>
            <p:nvPr/>
          </p:nvGrpSpPr>
          <p:grpSpPr>
            <a:xfrm>
              <a:off x="6906588" y="3172760"/>
              <a:ext cx="5370365" cy="3550654"/>
              <a:chOff x="7531483" y="3785483"/>
              <a:chExt cx="2058080" cy="1447599"/>
            </a:xfrm>
          </p:grpSpPr>
          <p:pic>
            <p:nvPicPr>
              <p:cNvPr id="19" name="Picture 36" descr="https://c2.staticflickr.com/6/5507/11019521443_9abc59e900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1483" y="3785483"/>
                <a:ext cx="1305298" cy="8667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4" descr="https://c1.staticflickr.com/9/8349/8224715087_793d794822_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3977" y="3867208"/>
                <a:ext cx="995586" cy="12447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6" descr="https://farm1.staticflickr.com/23/25123122_657aa866b5_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6538" y="4445617"/>
                <a:ext cx="1049954" cy="7874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8"/>
            <p:cNvGrpSpPr/>
            <p:nvPr/>
          </p:nvGrpSpPr>
          <p:grpSpPr>
            <a:xfrm>
              <a:off x="12592446" y="3624326"/>
              <a:ext cx="5449514" cy="2598867"/>
              <a:chOff x="7194844" y="5177010"/>
              <a:chExt cx="2088413" cy="1059556"/>
            </a:xfrm>
          </p:grpSpPr>
          <p:pic>
            <p:nvPicPr>
              <p:cNvPr id="16" name="Picture 72" descr="https://c2.staticflickr.com/6/5066/5651734803_9d5d98a48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76150" y="5272626"/>
                <a:ext cx="1007107" cy="7553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4" descr="https://c1.staticflickr.com/7/6046/6298933371_191f86493f_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4844" y="5177010"/>
                <a:ext cx="1165600" cy="7776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6" descr="https://c2.staticflickr.com/2/1071/1021281791_67112918c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51653" y="5211503"/>
                <a:ext cx="768797" cy="102506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5" name="Picture 34"/>
          <p:cNvPicPr>
            <a:picLocks noChangeAspect="1"/>
          </p:cNvPicPr>
          <p:nvPr/>
        </p:nvPicPr>
        <p:blipFill>
          <a:blip r:embed="rId12"/>
          <a:stretch>
            <a:fillRect/>
          </a:stretch>
        </p:blipFill>
        <p:spPr>
          <a:xfrm rot="16200000">
            <a:off x="-641628" y="4517558"/>
            <a:ext cx="2382177" cy="722097"/>
          </a:xfrm>
          <a:prstGeom prst="rect">
            <a:avLst/>
          </a:prstGeom>
        </p:spPr>
      </p:pic>
      <p:grpSp>
        <p:nvGrpSpPr>
          <p:cNvPr id="40" name="Group 39"/>
          <p:cNvGrpSpPr/>
          <p:nvPr/>
        </p:nvGrpSpPr>
        <p:grpSpPr>
          <a:xfrm>
            <a:off x="120271" y="7091669"/>
            <a:ext cx="17921621" cy="3977323"/>
            <a:chOff x="120271" y="7091669"/>
            <a:chExt cx="17921621" cy="3977323"/>
          </a:xfrm>
        </p:grpSpPr>
        <p:grpSp>
          <p:nvGrpSpPr>
            <p:cNvPr id="39" name="Group 38"/>
            <p:cNvGrpSpPr/>
            <p:nvPr/>
          </p:nvGrpSpPr>
          <p:grpSpPr>
            <a:xfrm>
              <a:off x="1389707" y="7091669"/>
              <a:ext cx="16652185" cy="3977323"/>
              <a:chOff x="1389707" y="7091669"/>
              <a:chExt cx="16652185" cy="3977323"/>
            </a:xfrm>
          </p:grpSpPr>
          <p:grpSp>
            <p:nvGrpSpPr>
              <p:cNvPr id="8" name="组合 15"/>
              <p:cNvGrpSpPr/>
              <p:nvPr/>
            </p:nvGrpSpPr>
            <p:grpSpPr>
              <a:xfrm>
                <a:off x="7122618" y="7091669"/>
                <a:ext cx="4885677" cy="3977323"/>
                <a:chOff x="4810761" y="3512597"/>
                <a:chExt cx="1872329" cy="1621553"/>
              </a:xfrm>
            </p:grpSpPr>
            <p:pic>
              <p:nvPicPr>
                <p:cNvPr id="30" name="Picture 29" descr="http://images2.fanpop.com/images/soapbox/disney-princess_28129_8.jpg?cache=125260698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10761" y="3640080"/>
                  <a:ext cx="1044385" cy="12213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advancedgraphics.com/wp-content/uploads/2013/08/1445_Jasmine_RoyalDebut_34.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208" r="21887"/>
                <a:stretch/>
              </p:blipFill>
              <p:spPr bwMode="auto">
                <a:xfrm>
                  <a:off x="5818415" y="3512597"/>
                  <a:ext cx="864675" cy="16215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2" descr="http://www.disney.fr/aladdin/media/download/char_jasmine.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74640" y="4128501"/>
                  <a:ext cx="1485686" cy="1004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20"/>
              <p:cNvGrpSpPr/>
              <p:nvPr/>
            </p:nvGrpSpPr>
            <p:grpSpPr>
              <a:xfrm>
                <a:off x="12548575" y="7539786"/>
                <a:ext cx="5493317" cy="3123888"/>
                <a:chOff x="4665150" y="5039678"/>
                <a:chExt cx="2105198" cy="1273607"/>
              </a:xfrm>
            </p:grpSpPr>
            <p:pic>
              <p:nvPicPr>
                <p:cNvPr id="28" name="Picture 58" descr="http://www.petguide.com/wp-content/uploads/2013/02/chihuahua-2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65150" y="5076818"/>
                  <a:ext cx="1002775" cy="12364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thumbs.dreamstime.com/z/angry-chihuahua-growling-2-years-old-1409620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06425" y="5039678"/>
                  <a:ext cx="1163923" cy="12212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21"/>
              <p:cNvGrpSpPr/>
              <p:nvPr/>
            </p:nvGrpSpPr>
            <p:grpSpPr>
              <a:xfrm>
                <a:off x="1389707" y="7226206"/>
                <a:ext cx="5207438" cy="3632351"/>
                <a:chOff x="3502638" y="2189445"/>
                <a:chExt cx="1496731" cy="1110680"/>
              </a:xfrm>
            </p:grpSpPr>
            <p:pic>
              <p:nvPicPr>
                <p:cNvPr id="26" name="Picture 10" descr="http://media.wwbw.com/is/image/MMGS7/Yamaha-YAS-62III-Professional-Alto-Saxophone-Lacquered/H93184000001000-00-250x250.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3173" r="20645"/>
                <a:stretch/>
              </p:blipFill>
              <p:spPr bwMode="auto">
                <a:xfrm>
                  <a:off x="3502638" y="2256301"/>
                  <a:ext cx="565169" cy="10059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70" descr="http://www.shinemusic.com.au/images/Articles/TypesofSaxophones.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00144" y="2189445"/>
                  <a:ext cx="741326" cy="1110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6" descr="http://www.wpclipart.com/music/instruments/saxophone/saxophone_l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566129" y="2262268"/>
                  <a:ext cx="433240" cy="102179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6" name="Picture 35"/>
            <p:cNvPicPr>
              <a:picLocks noChangeAspect="1"/>
            </p:cNvPicPr>
            <p:nvPr/>
          </p:nvPicPr>
          <p:blipFill>
            <a:blip r:embed="rId21"/>
            <a:stretch>
              <a:fillRect/>
            </a:stretch>
          </p:blipFill>
          <p:spPr>
            <a:xfrm rot="16200000">
              <a:off x="-769984" y="8627747"/>
              <a:ext cx="2690549" cy="910039"/>
            </a:xfrm>
            <a:prstGeom prst="rect">
              <a:avLst/>
            </a:prstGeom>
          </p:spPr>
        </p:pic>
      </p:grpSp>
    </p:spTree>
    <p:extLst>
      <p:ext uri="{BB962C8B-B14F-4D97-AF65-F5344CB8AC3E}">
        <p14:creationId xmlns:p14="http://schemas.microsoft.com/office/powerpoint/2010/main" val="1759414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0" y="0"/>
            <a:ext cx="15773400" cy="1876196"/>
          </a:xfrm>
        </p:spPr>
        <p:txBody>
          <a:bodyPr>
            <a:noAutofit/>
          </a:bodyPr>
          <a:lstStyle/>
          <a:p>
            <a:pPr algn="ctr"/>
            <a:r>
              <a:rPr lang="en-US" sz="8000" b="1" dirty="0" smtClean="0">
                <a:solidFill>
                  <a:srgbClr val="C4C403"/>
                </a:solidFill>
                <a:latin typeface="Helvetica"/>
                <a:cs typeface="Helvetica"/>
              </a:rPr>
              <a:t>Trial 2</a:t>
            </a:r>
            <a:r>
              <a:rPr lang="en-US" sz="8000" b="1" dirty="0">
                <a:solidFill>
                  <a:srgbClr val="C4C403"/>
                </a:solidFill>
                <a:latin typeface="Helvetica"/>
                <a:cs typeface="Helvetica"/>
              </a:rPr>
              <a:t>: More Data</a:t>
            </a:r>
          </a:p>
        </p:txBody>
      </p:sp>
      <p:pic>
        <p:nvPicPr>
          <p:cNvPr id="3" name="Picture 2"/>
          <p:cNvPicPr>
            <a:picLocks noChangeAspect="1"/>
          </p:cNvPicPr>
          <p:nvPr/>
        </p:nvPicPr>
        <p:blipFill>
          <a:blip r:embed="rId3"/>
          <a:stretch>
            <a:fillRect/>
          </a:stretch>
        </p:blipFill>
        <p:spPr>
          <a:xfrm>
            <a:off x="116263" y="7726088"/>
            <a:ext cx="1760639" cy="533693"/>
          </a:xfrm>
          <a:prstGeom prst="rect">
            <a:avLst/>
          </a:prstGeom>
        </p:spPr>
      </p:pic>
      <p:grpSp>
        <p:nvGrpSpPr>
          <p:cNvPr id="13" name="Group 12"/>
          <p:cNvGrpSpPr/>
          <p:nvPr/>
        </p:nvGrpSpPr>
        <p:grpSpPr>
          <a:xfrm>
            <a:off x="2742841" y="7726088"/>
            <a:ext cx="1900716" cy="1077134"/>
            <a:chOff x="1773068" y="9369673"/>
            <a:chExt cx="2947165" cy="1670156"/>
          </a:xfrm>
        </p:grpSpPr>
        <p:pic>
          <p:nvPicPr>
            <p:cNvPr id="12" name="Picture 11"/>
            <p:cNvPicPr>
              <a:picLocks noChangeAspect="1"/>
            </p:cNvPicPr>
            <p:nvPr/>
          </p:nvPicPr>
          <p:blipFill>
            <a:blip r:embed="rId4"/>
            <a:stretch>
              <a:fillRect/>
            </a:stretch>
          </p:blipFill>
          <p:spPr>
            <a:xfrm>
              <a:off x="1773068" y="9369673"/>
              <a:ext cx="2947165" cy="996836"/>
            </a:xfrm>
            <a:prstGeom prst="rect">
              <a:avLst/>
            </a:prstGeom>
          </p:spPr>
        </p:pic>
        <p:sp>
          <p:nvSpPr>
            <p:cNvPr id="39" name="TextBox 38"/>
            <p:cNvSpPr txBox="1"/>
            <p:nvPr/>
          </p:nvSpPr>
          <p:spPr>
            <a:xfrm>
              <a:off x="2576116" y="10296556"/>
              <a:ext cx="1341070" cy="743273"/>
            </a:xfrm>
            <a:prstGeom prst="rect">
              <a:avLst/>
            </a:prstGeom>
            <a:noFill/>
          </p:spPr>
          <p:txBody>
            <a:bodyPr wrap="none" rtlCol="0">
              <a:spAutoFit/>
            </a:bodyPr>
            <a:lstStyle/>
            <a:p>
              <a:r>
                <a:rPr lang="en-US" sz="3200" dirty="0" smtClean="0"/>
                <a:t>1.5M</a:t>
              </a:r>
              <a:endParaRPr lang="en-US" sz="3200" dirty="0"/>
            </a:p>
          </p:txBody>
        </p:sp>
      </p:grpSp>
      <p:graphicFrame>
        <p:nvGraphicFramePr>
          <p:cNvPr id="54" name="Table 53"/>
          <p:cNvGraphicFramePr>
            <a:graphicFrameLocks noGrp="1"/>
          </p:cNvGraphicFramePr>
          <p:nvPr>
            <p:extLst>
              <p:ext uri="{D42A27DB-BD31-4B8C-83A1-F6EECF244321}">
                <p14:modId xmlns:p14="http://schemas.microsoft.com/office/powerpoint/2010/main" val="2211798347"/>
              </p:ext>
            </p:extLst>
          </p:nvPr>
        </p:nvGraphicFramePr>
        <p:xfrm>
          <a:off x="5029200" y="9788893"/>
          <a:ext cx="8229600" cy="1574547"/>
        </p:xfrm>
        <a:graphic>
          <a:graphicData uri="http://schemas.openxmlformats.org/drawingml/2006/table">
            <a:tbl>
              <a:tblPr firstRow="1" bandRow="1">
                <a:tableStyleId>{10A1B5D5-9B99-4C35-A422-299274C87663}</a:tableStyleId>
              </a:tblPr>
              <a:tblGrid>
                <a:gridCol w="2743200"/>
                <a:gridCol w="2743200"/>
                <a:gridCol w="2743200"/>
              </a:tblGrid>
              <a:tr h="575320">
                <a:tc>
                  <a:txBody>
                    <a:bodyPr/>
                    <a:lstStyle/>
                    <a:p>
                      <a:pPr algn="ctr"/>
                      <a:r>
                        <a:rPr lang="en-US" sz="4400" dirty="0" err="1" smtClean="0"/>
                        <a:t>ImageNet</a:t>
                      </a:r>
                      <a:endParaRPr lang="en-US" sz="4400" dirty="0"/>
                    </a:p>
                  </a:txBody>
                  <a:tcPr marL="112998" marR="112998" marT="56499" marB="56499"/>
                </a:tc>
                <a:tc>
                  <a:txBody>
                    <a:bodyPr/>
                    <a:lstStyle/>
                    <a:p>
                      <a:pPr algn="ctr"/>
                      <a:r>
                        <a:rPr lang="en-US" sz="4400" dirty="0" err="1" smtClean="0"/>
                        <a:t>FlickrS</a:t>
                      </a:r>
                      <a:endParaRPr lang="en-US" sz="4400" dirty="0">
                        <a:solidFill>
                          <a:srgbClr val="C4C403"/>
                        </a:solidFill>
                      </a:endParaRPr>
                    </a:p>
                  </a:txBody>
                  <a:tcPr marL="112998" marR="112998" marT="56499" marB="56499"/>
                </a:tc>
                <a:tc>
                  <a:txBody>
                    <a:bodyPr/>
                    <a:lstStyle/>
                    <a:p>
                      <a:pPr algn="ctr"/>
                      <a:r>
                        <a:rPr lang="en-US" sz="4400" dirty="0" err="1" smtClean="0"/>
                        <a:t>GFAll</a:t>
                      </a:r>
                      <a:endParaRPr lang="en-US" sz="4400" dirty="0">
                        <a:solidFill>
                          <a:srgbClr val="C4C403"/>
                        </a:solidFill>
                      </a:endParaRPr>
                    </a:p>
                  </a:txBody>
                  <a:tcPr marL="112998" marR="112998" marT="56499" marB="56499"/>
                </a:tc>
              </a:tr>
              <a:tr h="790989">
                <a:tc>
                  <a:txBody>
                    <a:bodyPr/>
                    <a:lstStyle/>
                    <a:p>
                      <a:pPr algn="ctr"/>
                      <a:r>
                        <a:rPr lang="en-US" sz="4400" dirty="0" smtClean="0"/>
                        <a:t>44.7</a:t>
                      </a:r>
                      <a:endParaRPr lang="en-US" sz="4400" dirty="0"/>
                    </a:p>
                  </a:txBody>
                  <a:tcPr marL="112998" marR="112998" marT="56499" marB="56499"/>
                </a:tc>
                <a:tc>
                  <a:txBody>
                    <a:bodyPr/>
                    <a:lstStyle/>
                    <a:p>
                      <a:pPr algn="ctr"/>
                      <a:r>
                        <a:rPr lang="en-US" sz="4400" dirty="0" smtClean="0"/>
                        <a:t>38.1</a:t>
                      </a:r>
                      <a:endParaRPr lang="en-US" sz="4400" dirty="0">
                        <a:solidFill>
                          <a:srgbClr val="FF0000"/>
                        </a:solidFill>
                      </a:endParaRPr>
                    </a:p>
                  </a:txBody>
                  <a:tcPr marL="112998" marR="112998" marT="56499" marB="56499"/>
                </a:tc>
                <a:tc>
                  <a:txBody>
                    <a:bodyPr/>
                    <a:lstStyle/>
                    <a:p>
                      <a:pPr algn="ctr"/>
                      <a:r>
                        <a:rPr lang="en-US" sz="4400" b="1" dirty="0" smtClean="0"/>
                        <a:t>40.5</a:t>
                      </a:r>
                      <a:endParaRPr lang="en-US" sz="4400" b="1" dirty="0">
                        <a:solidFill>
                          <a:srgbClr val="FF0000"/>
                        </a:solidFill>
                      </a:endParaRPr>
                    </a:p>
                  </a:txBody>
                  <a:tcPr marL="112998" marR="112998" marT="56499" marB="56499"/>
                </a:tc>
              </a:tr>
            </a:tbl>
          </a:graphicData>
        </a:graphic>
      </p:graphicFrame>
      <p:sp>
        <p:nvSpPr>
          <p:cNvPr id="60" name="TextBox 59"/>
          <p:cNvSpPr txBox="1"/>
          <p:nvPr/>
        </p:nvSpPr>
        <p:spPr>
          <a:xfrm>
            <a:off x="15585756" y="4389616"/>
            <a:ext cx="1296749" cy="3046988"/>
          </a:xfrm>
          <a:prstGeom prst="rect">
            <a:avLst/>
          </a:prstGeom>
          <a:noFill/>
        </p:spPr>
        <p:txBody>
          <a:bodyPr wrap="none" rtlCol="0">
            <a:spAutoFit/>
          </a:bodyPr>
          <a:lstStyle/>
          <a:p>
            <a:pPr algn="ctr"/>
            <a:r>
              <a:rPr lang="en-US" sz="2400" dirty="0" smtClean="0"/>
              <a:t>bus</a:t>
            </a:r>
          </a:p>
          <a:p>
            <a:pPr algn="ctr"/>
            <a:r>
              <a:rPr lang="en-US" sz="2400" dirty="0" smtClean="0"/>
              <a:t>tree</a:t>
            </a:r>
          </a:p>
          <a:p>
            <a:pPr algn="ctr"/>
            <a:r>
              <a:rPr lang="en-US" sz="2400" dirty="0" smtClean="0"/>
              <a:t>lemon</a:t>
            </a:r>
          </a:p>
          <a:p>
            <a:pPr algn="ctr"/>
            <a:r>
              <a:rPr lang="en-US" sz="2400" dirty="0" smtClean="0"/>
              <a:t>bill gates</a:t>
            </a:r>
          </a:p>
          <a:p>
            <a:pPr algn="ctr"/>
            <a:r>
              <a:rPr lang="en-US" sz="2400" dirty="0" smtClean="0"/>
              <a:t>cat</a:t>
            </a:r>
          </a:p>
          <a:p>
            <a:pPr algn="ctr"/>
            <a:r>
              <a:rPr lang="en-US" sz="2400" dirty="0" smtClean="0"/>
              <a:t>bill gates</a:t>
            </a:r>
          </a:p>
          <a:p>
            <a:pPr algn="ctr"/>
            <a:r>
              <a:rPr lang="en-US" sz="2400" dirty="0" smtClean="0"/>
              <a:t>bus</a:t>
            </a:r>
          </a:p>
          <a:p>
            <a:pPr algn="ctr"/>
            <a:r>
              <a:rPr lang="en-US" sz="2400" dirty="0" smtClean="0"/>
              <a:t>yellow</a:t>
            </a:r>
          </a:p>
        </p:txBody>
      </p:sp>
      <p:cxnSp>
        <p:nvCxnSpPr>
          <p:cNvPr id="61" name="Straight Arrow Connector 60"/>
          <p:cNvCxnSpPr/>
          <p:nvPr/>
        </p:nvCxnSpPr>
        <p:spPr>
          <a:xfrm>
            <a:off x="14539070" y="5931085"/>
            <a:ext cx="875768"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2" name="Parallelogram 65"/>
          <p:cNvSpPr/>
          <p:nvPr/>
        </p:nvSpPr>
        <p:spPr>
          <a:xfrm>
            <a:off x="13081744"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5" name="Cube 64"/>
          <p:cNvSpPr/>
          <p:nvPr/>
        </p:nvSpPr>
        <p:spPr>
          <a:xfrm>
            <a:off x="5081807" y="4257243"/>
            <a:ext cx="1912844" cy="2999232"/>
          </a:xfrm>
          <a:prstGeom prst="cube">
            <a:avLst>
              <a:gd name="adj" fmla="val 5778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66" name="Cube 65"/>
          <p:cNvSpPr/>
          <p:nvPr/>
        </p:nvSpPr>
        <p:spPr>
          <a:xfrm>
            <a:off x="6035083" y="4795505"/>
            <a:ext cx="1792344" cy="2131283"/>
          </a:xfrm>
          <a:prstGeom prst="cube">
            <a:avLst>
              <a:gd name="adj" fmla="val 42293"/>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79" name="Cube 78"/>
          <p:cNvSpPr/>
          <p:nvPr/>
        </p:nvSpPr>
        <p:spPr>
          <a:xfrm>
            <a:off x="7164346"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0" name="Cube 79"/>
          <p:cNvSpPr/>
          <p:nvPr/>
        </p:nvSpPr>
        <p:spPr>
          <a:xfrm>
            <a:off x="8601590" y="5137186"/>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1" name="Cube 80"/>
          <p:cNvSpPr/>
          <p:nvPr/>
        </p:nvSpPr>
        <p:spPr>
          <a:xfrm>
            <a:off x="10068166" y="5122519"/>
            <a:ext cx="1759891" cy="1580193"/>
          </a:xfrm>
          <a:prstGeom prst="cube">
            <a:avLst>
              <a:gd name="adj" fmla="val 33226"/>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sp>
        <p:nvSpPr>
          <p:cNvPr id="82" name="Parallelogram 81"/>
          <p:cNvSpPr/>
          <p:nvPr/>
        </p:nvSpPr>
        <p:spPr>
          <a:xfrm>
            <a:off x="11681399" y="5023640"/>
            <a:ext cx="2266092" cy="2036748"/>
          </a:xfrm>
          <a:prstGeom prst="parallelogram">
            <a:avLst>
              <a:gd name="adj" fmla="val 89854"/>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p>
        </p:txBody>
      </p:sp>
      <p:cxnSp>
        <p:nvCxnSpPr>
          <p:cNvPr id="83" name="Straight Arrow Connector 82"/>
          <p:cNvCxnSpPr/>
          <p:nvPr/>
        </p:nvCxnSpPr>
        <p:spPr>
          <a:xfrm>
            <a:off x="11681399" y="59310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13143321" y="5931085"/>
            <a:ext cx="956973"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157582" y="5931085"/>
            <a:ext cx="922591" cy="0"/>
          </a:xfrm>
          <a:prstGeom prst="straightConnector1">
            <a:avLst/>
          </a:prstGeom>
          <a:solidFill>
            <a:schemeClr val="accent5">
              <a:lumMod val="60000"/>
              <a:lumOff val="40000"/>
            </a:schemeClr>
          </a:solidFill>
          <a:ln w="38100" cmpd="sng">
            <a:solidFill>
              <a:schemeClr val="accent5">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51751" y="4230064"/>
            <a:ext cx="2775421" cy="3026411"/>
            <a:chOff x="1340427" y="4230064"/>
            <a:chExt cx="2775421" cy="3026411"/>
          </a:xfrm>
        </p:grpSpPr>
        <p:pic>
          <p:nvPicPr>
            <p:cNvPr id="40" name="Picture 38" descr="https://c1.staticflickr.com/5/4107/5093737688_2dfa8f0e7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9848" y="4230064"/>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32" descr="https://c1.staticflickr.com/5/4106/4832796059_354b538c3a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6707" y="447686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30" descr="https://c1.staticflickr.com/5/4146/5076017115_d19f22919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567" y="4723672"/>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Picture 36" descr="https://c1.staticflickr.com/5/4118/4902394649_956d9006a8_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427" y="497047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1316951" y="4230064"/>
            <a:ext cx="2829292" cy="3026411"/>
            <a:chOff x="1340427" y="2285517"/>
            <a:chExt cx="2829292" cy="3026411"/>
          </a:xfrm>
        </p:grpSpPr>
        <p:pic>
          <p:nvPicPr>
            <p:cNvPr id="49" name="Picture 26" descr="http://wallpaperlepi.com/wp-content/uploads/2014/08/Yellow-Wallpaper-for-Deskto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3719" y="2285517"/>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 name="Picture 8" descr="http://www.metrotransit.org/Data/Sites/1/media/buses/MetroTransit-Hybridbus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2621" y="2532321"/>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6" descr="http://images.boomsbeat.com/data/images/full/595/bill-gates-jp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1524" y="2779125"/>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14" descr="http://static-ams.ebayclassifieds.com/1412170820/img/category_info/pets/cats-kittens/tabby.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0427" y="3025928"/>
              <a:ext cx="2286000" cy="22860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13"/>
          <a:stretch>
            <a:fillRect/>
          </a:stretch>
        </p:blipFill>
        <p:spPr>
          <a:xfrm>
            <a:off x="1997712" y="7738503"/>
            <a:ext cx="557443" cy="555585"/>
          </a:xfrm>
          <a:prstGeom prst="rect">
            <a:avLst/>
          </a:prstGeom>
        </p:spPr>
      </p:pic>
    </p:spTree>
    <p:extLst>
      <p:ext uri="{BB962C8B-B14F-4D97-AF65-F5344CB8AC3E}">
        <p14:creationId xmlns:p14="http://schemas.microsoft.com/office/powerpoint/2010/main" val="379311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17114</TotalTime>
  <Words>3559</Words>
  <Application>Microsoft Macintosh PowerPoint</Application>
  <PresentationFormat>Custom</PresentationFormat>
  <Paragraphs>855</Paragraphs>
  <Slides>44</Slides>
  <Notes>40</Notes>
  <HiddenSlides>18</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Webly Supervised Training of Convolutional Networks</vt:lpstr>
      <vt:lpstr>Object Detection</vt:lpstr>
      <vt:lpstr>COCO Images </vt:lpstr>
      <vt:lpstr>Dissecting R-CNN</vt:lpstr>
      <vt:lpstr>1: Features</vt:lpstr>
      <vt:lpstr>Basic Setup</vt:lpstr>
      <vt:lpstr>Trial 1: Train Directly</vt:lpstr>
      <vt:lpstr>Why? Observation</vt:lpstr>
      <vt:lpstr>Trial 2: More Data</vt:lpstr>
      <vt:lpstr>Trial 3: Google Alone</vt:lpstr>
      <vt:lpstr>Trial 4: Staged Training</vt:lpstr>
      <vt:lpstr>Higher-Order Constraints</vt:lpstr>
      <vt:lpstr>Final Approach: Staged + Graph</vt:lpstr>
      <vt:lpstr>Graph: Confusion Matrix</vt:lpstr>
      <vt:lpstr>PowerPoint Presentation</vt:lpstr>
      <vt:lpstr>With VOC Fine-Tuning?</vt:lpstr>
      <vt:lpstr>2: Location Boxes</vt:lpstr>
      <vt:lpstr>Step 1: E-LDA Training</vt:lpstr>
      <vt:lpstr>Step 2: Get Top Detections</vt:lpstr>
      <vt:lpstr>Step 3: Merging</vt:lpstr>
      <vt:lpstr>Sample Results</vt:lpstr>
      <vt:lpstr>1 + 2: Detector Training</vt:lpstr>
      <vt:lpstr>Positive/Negative</vt:lpstr>
      <vt:lpstr>False Positives (Flickr-CE)</vt:lpstr>
      <vt:lpstr>Summary</vt:lpstr>
      <vt:lpstr>PowerPoint Presentation</vt:lpstr>
      <vt:lpstr>Trial 2: More Data</vt:lpstr>
      <vt:lpstr>Verify Representations</vt:lpstr>
      <vt:lpstr>Verify Representations</vt:lpstr>
      <vt:lpstr>Detection Pipeline</vt:lpstr>
      <vt:lpstr>Our approach</vt:lpstr>
      <vt:lpstr>Detection Pipeline</vt:lpstr>
      <vt:lpstr>PowerPoint Presentation</vt:lpstr>
      <vt:lpstr>Trial 1: Directly from Source</vt:lpstr>
      <vt:lpstr>Trial 1: Train Directly</vt:lpstr>
      <vt:lpstr>Trial 2: More Data</vt:lpstr>
      <vt:lpstr>Trial 3: Google Alone</vt:lpstr>
      <vt:lpstr>Trial 4: Staged Training</vt:lpstr>
      <vt:lpstr>Previous Work</vt:lpstr>
      <vt:lpstr>Higher-Order Constraints</vt:lpstr>
      <vt:lpstr>Sample Results</vt:lpstr>
      <vt:lpstr>Sample Results</vt:lpstr>
      <vt:lpstr>Trial 5: Combat Drifting</vt:lpstr>
      <vt:lpstr>Dissecting R-CNN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Xinlei Chen</dc:creator>
  <cp:lastModifiedBy>Xinlei Chen</cp:lastModifiedBy>
  <cp:revision>625</cp:revision>
  <dcterms:created xsi:type="dcterms:W3CDTF">2015-12-03T19:34:19Z</dcterms:created>
  <dcterms:modified xsi:type="dcterms:W3CDTF">2015-12-16T20:20:48Z</dcterms:modified>
</cp:coreProperties>
</file>