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tmp" ContentType="image/p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47"/>
  </p:notesMasterIdLst>
  <p:sldIdLst>
    <p:sldId id="326" r:id="rId2"/>
    <p:sldId id="327" r:id="rId3"/>
    <p:sldId id="328"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70" r:id="rId18"/>
    <p:sldId id="371" r:id="rId19"/>
    <p:sldId id="342" r:id="rId20"/>
    <p:sldId id="369" r:id="rId21"/>
    <p:sldId id="343" r:id="rId22"/>
    <p:sldId id="344" r:id="rId23"/>
    <p:sldId id="290" r:id="rId24"/>
    <p:sldId id="292" r:id="rId25"/>
    <p:sldId id="294" r:id="rId26"/>
    <p:sldId id="348" r:id="rId27"/>
    <p:sldId id="357" r:id="rId28"/>
    <p:sldId id="324" r:id="rId29"/>
    <p:sldId id="352" r:id="rId30"/>
    <p:sldId id="325" r:id="rId31"/>
    <p:sldId id="364" r:id="rId32"/>
    <p:sldId id="312" r:id="rId33"/>
    <p:sldId id="359" r:id="rId34"/>
    <p:sldId id="351" r:id="rId35"/>
    <p:sldId id="360" r:id="rId36"/>
    <p:sldId id="361" r:id="rId37"/>
    <p:sldId id="316" r:id="rId38"/>
    <p:sldId id="317" r:id="rId39"/>
    <p:sldId id="301" r:id="rId40"/>
    <p:sldId id="349" r:id="rId41"/>
    <p:sldId id="321" r:id="rId42"/>
    <p:sldId id="265" r:id="rId43"/>
    <p:sldId id="365" r:id="rId44"/>
    <p:sldId id="366" r:id="rId45"/>
    <p:sldId id="367" r:id="rId46"/>
  </p:sldIdLst>
  <p:sldSz cx="18288000" cy="12801600"/>
  <p:notesSz cx="6858000" cy="9144000"/>
  <p:defaultTextStyle>
    <a:defPPr>
      <a:defRPr lang="en-US"/>
    </a:defPPr>
    <a:lvl1pPr marL="0" algn="l" defTabSz="1776496" rtl="0" eaLnBrk="1" latinLnBrk="0" hangingPunct="1">
      <a:defRPr sz="3500" kern="1200">
        <a:solidFill>
          <a:schemeClr val="tx1"/>
        </a:solidFill>
        <a:latin typeface="+mn-lt"/>
        <a:ea typeface="+mn-ea"/>
        <a:cs typeface="+mn-cs"/>
      </a:defRPr>
    </a:lvl1pPr>
    <a:lvl2pPr marL="888248" algn="l" defTabSz="1776496" rtl="0" eaLnBrk="1" latinLnBrk="0" hangingPunct="1">
      <a:defRPr sz="3500" kern="1200">
        <a:solidFill>
          <a:schemeClr val="tx1"/>
        </a:solidFill>
        <a:latin typeface="+mn-lt"/>
        <a:ea typeface="+mn-ea"/>
        <a:cs typeface="+mn-cs"/>
      </a:defRPr>
    </a:lvl2pPr>
    <a:lvl3pPr marL="1776496" algn="l" defTabSz="1776496" rtl="0" eaLnBrk="1" latinLnBrk="0" hangingPunct="1">
      <a:defRPr sz="3500" kern="1200">
        <a:solidFill>
          <a:schemeClr val="tx1"/>
        </a:solidFill>
        <a:latin typeface="+mn-lt"/>
        <a:ea typeface="+mn-ea"/>
        <a:cs typeface="+mn-cs"/>
      </a:defRPr>
    </a:lvl3pPr>
    <a:lvl4pPr marL="2664744" algn="l" defTabSz="1776496" rtl="0" eaLnBrk="1" latinLnBrk="0" hangingPunct="1">
      <a:defRPr sz="3500" kern="1200">
        <a:solidFill>
          <a:schemeClr val="tx1"/>
        </a:solidFill>
        <a:latin typeface="+mn-lt"/>
        <a:ea typeface="+mn-ea"/>
        <a:cs typeface="+mn-cs"/>
      </a:defRPr>
    </a:lvl4pPr>
    <a:lvl5pPr marL="3552993" algn="l" defTabSz="1776496" rtl="0" eaLnBrk="1" latinLnBrk="0" hangingPunct="1">
      <a:defRPr sz="3500" kern="1200">
        <a:solidFill>
          <a:schemeClr val="tx1"/>
        </a:solidFill>
        <a:latin typeface="+mn-lt"/>
        <a:ea typeface="+mn-ea"/>
        <a:cs typeface="+mn-cs"/>
      </a:defRPr>
    </a:lvl5pPr>
    <a:lvl6pPr marL="4441241" algn="l" defTabSz="1776496" rtl="0" eaLnBrk="1" latinLnBrk="0" hangingPunct="1">
      <a:defRPr sz="3500" kern="1200">
        <a:solidFill>
          <a:schemeClr val="tx1"/>
        </a:solidFill>
        <a:latin typeface="+mn-lt"/>
        <a:ea typeface="+mn-ea"/>
        <a:cs typeface="+mn-cs"/>
      </a:defRPr>
    </a:lvl6pPr>
    <a:lvl7pPr marL="5329489" algn="l" defTabSz="1776496" rtl="0" eaLnBrk="1" latinLnBrk="0" hangingPunct="1">
      <a:defRPr sz="3500" kern="1200">
        <a:solidFill>
          <a:schemeClr val="tx1"/>
        </a:solidFill>
        <a:latin typeface="+mn-lt"/>
        <a:ea typeface="+mn-ea"/>
        <a:cs typeface="+mn-cs"/>
      </a:defRPr>
    </a:lvl7pPr>
    <a:lvl8pPr marL="6217737" algn="l" defTabSz="1776496" rtl="0" eaLnBrk="1" latinLnBrk="0" hangingPunct="1">
      <a:defRPr sz="3500" kern="1200">
        <a:solidFill>
          <a:schemeClr val="tx1"/>
        </a:solidFill>
        <a:latin typeface="+mn-lt"/>
        <a:ea typeface="+mn-ea"/>
        <a:cs typeface="+mn-cs"/>
      </a:defRPr>
    </a:lvl8pPr>
    <a:lvl9pPr marL="7105985" algn="l" defTabSz="1776496" rtl="0" eaLnBrk="1" latinLnBrk="0" hangingPunct="1">
      <a:defRPr sz="35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243640D-35DE-46F7-9F7E-0C30C58B70B2}">
          <p14:sldIdLst>
            <p14:sldId id="326"/>
            <p14:sldId id="327"/>
            <p14:sldId id="328"/>
            <p14:sldId id="329"/>
            <p14:sldId id="330"/>
            <p14:sldId id="331"/>
            <p14:sldId id="332"/>
            <p14:sldId id="333"/>
            <p14:sldId id="334"/>
            <p14:sldId id="335"/>
            <p14:sldId id="336"/>
            <p14:sldId id="337"/>
            <p14:sldId id="338"/>
            <p14:sldId id="339"/>
            <p14:sldId id="340"/>
            <p14:sldId id="341"/>
            <p14:sldId id="370"/>
            <p14:sldId id="371"/>
          </p14:sldIdLst>
        </p14:section>
        <p14:section name="Why?" id="{2063D0F9-9C33-4DF8-9A3C-B95E54C95953}">
          <p14:sldIdLst>
            <p14:sldId id="342"/>
            <p14:sldId id="369"/>
            <p14:sldId id="343"/>
            <p14:sldId id="344"/>
            <p14:sldId id="290"/>
            <p14:sldId id="292"/>
          </p14:sldIdLst>
        </p14:section>
        <p14:section name="How?" id="{F4DDADBF-1958-4FCB-810F-CC3F667FD1E2}">
          <p14:sldIdLst>
            <p14:sldId id="294"/>
            <p14:sldId id="348"/>
            <p14:sldId id="357"/>
            <p14:sldId id="324"/>
            <p14:sldId id="352"/>
            <p14:sldId id="325"/>
            <p14:sldId id="364"/>
            <p14:sldId id="312"/>
            <p14:sldId id="359"/>
            <p14:sldId id="351"/>
            <p14:sldId id="360"/>
            <p14:sldId id="361"/>
          </p14:sldIdLst>
        </p14:section>
        <p14:section name="Results" id="{D8150128-F315-47DF-97A8-68730095F07A}">
          <p14:sldIdLst>
            <p14:sldId id="316"/>
            <p14:sldId id="317"/>
            <p14:sldId id="301"/>
            <p14:sldId id="349"/>
            <p14:sldId id="321"/>
            <p14:sldId id="265"/>
          </p14:sldIdLst>
        </p14:section>
        <p14:section name="Backup" id="{82D30600-F30B-42AB-980B-61FEDC9DCD73}">
          <p14:sldIdLst>
            <p14:sldId id="365"/>
            <p14:sldId id="366"/>
            <p14:sldId id="367"/>
          </p14:sldIdLst>
        </p14:section>
      </p14:sectionLst>
    </p:ext>
    <p:ext uri="{EFAFB233-063F-42B5-8137-9DF3F51BA10A}">
      <p15:sldGuideLst xmlns="" xmlns:p15="http://schemas.microsoft.com/office/powerpoint/2012/main">
        <p15:guide id="1" orient="horz" pos="4032">
          <p15:clr>
            <a:srgbClr val="A4A3A4"/>
          </p15:clr>
        </p15:guide>
        <p15:guide id="2" pos="5760">
          <p15:clr>
            <a:srgbClr val="A4A3A4"/>
          </p15:clr>
        </p15:guide>
        <p15:guide id="3" orient="horz" pos="806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8000"/>
    <a:srgbClr val="376092"/>
    <a:srgbClr val="E7E200"/>
    <a:srgbClr val="64AADA"/>
    <a:srgbClr val="FFFF00"/>
    <a:srgbClr val="C4BF00"/>
    <a:srgbClr val="091225"/>
    <a:srgbClr val="000000"/>
    <a:srgbClr val="131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52" autoAdjust="0"/>
    <p:restoredTop sz="79653" autoAdjust="0"/>
  </p:normalViewPr>
  <p:slideViewPr>
    <p:cSldViewPr showGuides="1">
      <p:cViewPr>
        <p:scale>
          <a:sx n="40" d="100"/>
          <a:sy n="40" d="100"/>
        </p:scale>
        <p:origin x="-1992" y="-352"/>
      </p:cViewPr>
      <p:guideLst>
        <p:guide orient="horz" pos="4032"/>
        <p:guide orient="horz" pos="8063"/>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notesViewPr>
    <p:cSldViewPr showGuides="1">
      <p:cViewPr varScale="1">
        <p:scale>
          <a:sx n="86" d="100"/>
          <a:sy n="86" d="100"/>
        </p:scale>
        <p:origin x="-37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A0F15E-D22F-46D6-8D8F-85AE112E1CE3}" type="datetimeFigureOut">
              <a:rPr lang="en-US" smtClean="0"/>
              <a:t>12/3/13</a:t>
            </a:fld>
            <a:endParaRPr lang="en-US"/>
          </a:p>
        </p:txBody>
      </p:sp>
      <p:sp>
        <p:nvSpPr>
          <p:cNvPr id="4" name="Slide Image Placeholder 3"/>
          <p:cNvSpPr>
            <a:spLocks noGrp="1" noRot="1" noChangeAspect="1"/>
          </p:cNvSpPr>
          <p:nvPr>
            <p:ph type="sldImg" idx="2"/>
          </p:nvPr>
        </p:nvSpPr>
        <p:spPr>
          <a:xfrm>
            <a:off x="981075" y="685800"/>
            <a:ext cx="48958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93EA68-8C46-4144-8E88-0BC371FEFB78}" type="slidenum">
              <a:rPr lang="en-US" smtClean="0"/>
              <a:t>‹#›</a:t>
            </a:fld>
            <a:endParaRPr lang="en-US"/>
          </a:p>
        </p:txBody>
      </p:sp>
    </p:spTree>
    <p:extLst>
      <p:ext uri="{BB962C8B-B14F-4D97-AF65-F5344CB8AC3E}">
        <p14:creationId xmlns:p14="http://schemas.microsoft.com/office/powerpoint/2010/main" val="2145326401"/>
      </p:ext>
    </p:extLst>
  </p:cSld>
  <p:clrMap bg1="lt1" tx1="dk1" bg2="lt2" tx2="dk2" accent1="accent1" accent2="accent2" accent3="accent3" accent4="accent4" accent5="accent5" accent6="accent6" hlink="hlink" folHlink="folHlink"/>
  <p:notesStyle>
    <a:lvl1pPr marL="0" algn="l" defTabSz="1776496" rtl="0" eaLnBrk="1" latinLnBrk="0" hangingPunct="1">
      <a:defRPr sz="2300" kern="1200">
        <a:solidFill>
          <a:schemeClr val="tx1"/>
        </a:solidFill>
        <a:latin typeface="+mn-lt"/>
        <a:ea typeface="+mn-ea"/>
        <a:cs typeface="+mn-cs"/>
      </a:defRPr>
    </a:lvl1pPr>
    <a:lvl2pPr marL="888248" algn="l" defTabSz="1776496" rtl="0" eaLnBrk="1" latinLnBrk="0" hangingPunct="1">
      <a:defRPr sz="2300" kern="1200">
        <a:solidFill>
          <a:schemeClr val="tx1"/>
        </a:solidFill>
        <a:latin typeface="+mn-lt"/>
        <a:ea typeface="+mn-ea"/>
        <a:cs typeface="+mn-cs"/>
      </a:defRPr>
    </a:lvl2pPr>
    <a:lvl3pPr marL="1776496" algn="l" defTabSz="1776496" rtl="0" eaLnBrk="1" latinLnBrk="0" hangingPunct="1">
      <a:defRPr sz="2300" kern="1200">
        <a:solidFill>
          <a:schemeClr val="tx1"/>
        </a:solidFill>
        <a:latin typeface="+mn-lt"/>
        <a:ea typeface="+mn-ea"/>
        <a:cs typeface="+mn-cs"/>
      </a:defRPr>
    </a:lvl3pPr>
    <a:lvl4pPr marL="2664744" algn="l" defTabSz="1776496" rtl="0" eaLnBrk="1" latinLnBrk="0" hangingPunct="1">
      <a:defRPr sz="2300" kern="1200">
        <a:solidFill>
          <a:schemeClr val="tx1"/>
        </a:solidFill>
        <a:latin typeface="+mn-lt"/>
        <a:ea typeface="+mn-ea"/>
        <a:cs typeface="+mn-cs"/>
      </a:defRPr>
    </a:lvl4pPr>
    <a:lvl5pPr marL="3552993" algn="l" defTabSz="1776496" rtl="0" eaLnBrk="1" latinLnBrk="0" hangingPunct="1">
      <a:defRPr sz="2300" kern="1200">
        <a:solidFill>
          <a:schemeClr val="tx1"/>
        </a:solidFill>
        <a:latin typeface="+mn-lt"/>
        <a:ea typeface="+mn-ea"/>
        <a:cs typeface="+mn-cs"/>
      </a:defRPr>
    </a:lvl5pPr>
    <a:lvl6pPr marL="4441241" algn="l" defTabSz="1776496" rtl="0" eaLnBrk="1" latinLnBrk="0" hangingPunct="1">
      <a:defRPr sz="2300" kern="1200">
        <a:solidFill>
          <a:schemeClr val="tx1"/>
        </a:solidFill>
        <a:latin typeface="+mn-lt"/>
        <a:ea typeface="+mn-ea"/>
        <a:cs typeface="+mn-cs"/>
      </a:defRPr>
    </a:lvl6pPr>
    <a:lvl7pPr marL="5329489" algn="l" defTabSz="1776496" rtl="0" eaLnBrk="1" latinLnBrk="0" hangingPunct="1">
      <a:defRPr sz="2300" kern="1200">
        <a:solidFill>
          <a:schemeClr val="tx1"/>
        </a:solidFill>
        <a:latin typeface="+mn-lt"/>
        <a:ea typeface="+mn-ea"/>
        <a:cs typeface="+mn-cs"/>
      </a:defRPr>
    </a:lvl7pPr>
    <a:lvl8pPr marL="6217737" algn="l" defTabSz="1776496" rtl="0" eaLnBrk="1" latinLnBrk="0" hangingPunct="1">
      <a:defRPr sz="2300" kern="1200">
        <a:solidFill>
          <a:schemeClr val="tx1"/>
        </a:solidFill>
        <a:latin typeface="+mn-lt"/>
        <a:ea typeface="+mn-ea"/>
        <a:cs typeface="+mn-cs"/>
      </a:defRPr>
    </a:lvl8pPr>
    <a:lvl9pPr marL="7105985" algn="l" defTabSz="1776496" rtl="0" eaLnBrk="1" latinLnBrk="0" hangingPunct="1">
      <a:defRPr sz="2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685800"/>
            <a:ext cx="48958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93EA68-8C46-4144-8E88-0BC371FEFB78}" type="slidenum">
              <a:rPr lang="en-US" smtClean="0"/>
              <a:t>1</a:t>
            </a:fld>
            <a:endParaRPr lang="en-US"/>
          </a:p>
        </p:txBody>
      </p:sp>
    </p:spTree>
    <p:extLst>
      <p:ext uri="{BB962C8B-B14F-4D97-AF65-F5344CB8AC3E}">
        <p14:creationId xmlns:p14="http://schemas.microsoft.com/office/powerpoint/2010/main" val="3278450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baseline="0" dirty="0" smtClean="0"/>
              <a:t>These concepts, e.g., the word “Car”, are currently provided by a text analysis system.</a:t>
            </a:r>
          </a:p>
          <a:p>
            <a:pPr marL="0" marR="0" indent="0" algn="l" defTabSz="1776496" rtl="0" eaLnBrk="1" fontAlgn="auto" latinLnBrk="0" hangingPunct="1">
              <a:lnSpc>
                <a:spcPct val="100000"/>
              </a:lnSpc>
              <a:spcBef>
                <a:spcPts val="0"/>
              </a:spcBef>
              <a:spcAft>
                <a:spcPts val="0"/>
              </a:spcAft>
              <a:buClrTx/>
              <a:buSzTx/>
              <a:buFontTx/>
              <a:buNone/>
              <a:tabLst/>
              <a:defRPr/>
            </a:pPr>
            <a:r>
              <a:rPr lang="en-US" dirty="0" smtClean="0"/>
              <a:t>And only 5 kind of relationships between</a:t>
            </a:r>
            <a:r>
              <a:rPr lang="en-US" baseline="0" dirty="0" smtClean="0"/>
              <a:t> these concepts..</a:t>
            </a:r>
          </a:p>
          <a:p>
            <a:pPr marL="0" marR="0" indent="0" algn="l" defTabSz="1776496" rtl="0" eaLnBrk="1" fontAlgn="auto" latinLnBrk="0" hangingPunct="1">
              <a:lnSpc>
                <a:spcPct val="100000"/>
              </a:lnSpc>
              <a:spcBef>
                <a:spcPts val="0"/>
              </a:spcBef>
              <a:spcAft>
                <a:spcPts val="0"/>
              </a:spcAft>
              <a:buClrTx/>
              <a:buSzTx/>
              <a:buFontTx/>
              <a:buNone/>
              <a:tabLst/>
              <a:defRPr/>
            </a:pPr>
            <a:r>
              <a:rPr lang="en-US" baseline="0" dirty="0" smtClean="0"/>
              <a:t>Now I would like to point out, that when it comes to common-sense; it’s much more diverse.. But this paper is just the first step in collecting common-sense..</a:t>
            </a:r>
            <a:endParaRPr lang="en-US" dirty="0" smtClean="0"/>
          </a:p>
          <a:p>
            <a:endParaRPr lang="en-US" dirty="0" smtClean="0"/>
          </a:p>
          <a:p>
            <a:endParaRPr lang="en-US" dirty="0" smtClean="0"/>
          </a:p>
          <a:p>
            <a:endParaRPr lang="en-US" dirty="0" smtClean="0"/>
          </a:p>
          <a:p>
            <a:r>
              <a:rPr lang="en-US" dirty="0" smtClean="0"/>
              <a:t>The word</a:t>
            </a:r>
            <a:r>
              <a:rPr lang="en-US" baseline="0" dirty="0" smtClean="0"/>
              <a:t> “car” can be either provided manually or by a text analysis system.. And NEIL uses Text analysis to obtain these words…</a:t>
            </a:r>
          </a:p>
          <a:p>
            <a:r>
              <a:rPr lang="en-US" dirty="0" smtClean="0"/>
              <a:t>And only 5 kind of relationships between</a:t>
            </a:r>
            <a:r>
              <a:rPr lang="en-US" baseline="0" dirty="0" smtClean="0"/>
              <a:t> these concepts..</a:t>
            </a:r>
          </a:p>
        </p:txBody>
      </p:sp>
      <p:sp>
        <p:nvSpPr>
          <p:cNvPr id="4" name="Slide Number Placeholder 3"/>
          <p:cNvSpPr>
            <a:spLocks noGrp="1"/>
          </p:cNvSpPr>
          <p:nvPr>
            <p:ph type="sldNum" sz="quarter" idx="10"/>
          </p:nvPr>
        </p:nvSpPr>
        <p:spPr/>
        <p:txBody>
          <a:bodyPr/>
          <a:lstStyle/>
          <a:p>
            <a:fld id="{6393EA68-8C46-4144-8E88-0BC371FEFB78}" type="slidenum">
              <a:rPr lang="en-US" smtClean="0"/>
              <a:t>15</a:t>
            </a:fld>
            <a:endParaRPr lang="en-US"/>
          </a:p>
        </p:txBody>
      </p:sp>
    </p:spTree>
    <p:extLst>
      <p:ext uri="{BB962C8B-B14F-4D97-AF65-F5344CB8AC3E}">
        <p14:creationId xmlns:p14="http://schemas.microsoft.com/office/powerpoint/2010/main" val="408545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request training</a:t>
            </a:r>
            <a:r>
              <a:rPr lang="en-US" baseline="0" dirty="0" smtClean="0"/>
              <a:t> a new concept on our website.</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16</a:t>
            </a:fld>
            <a:endParaRPr lang="en-US"/>
          </a:p>
        </p:txBody>
      </p:sp>
    </p:spTree>
    <p:extLst>
      <p:ext uri="{BB962C8B-B14F-4D97-AF65-F5344CB8AC3E}">
        <p14:creationId xmlns:p14="http://schemas.microsoft.com/office/powerpoint/2010/main" val="157575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X, the first author will tell you more about NEIL..</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18</a:t>
            </a:fld>
            <a:endParaRPr lang="en-US"/>
          </a:p>
        </p:txBody>
      </p:sp>
    </p:spTree>
    <p:extLst>
      <p:ext uri="{BB962C8B-B14F-4D97-AF65-F5344CB8AC3E}">
        <p14:creationId xmlns:p14="http://schemas.microsoft.com/office/powerpoint/2010/main" val="157575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smtClean="0"/>
              <a:t>In</a:t>
            </a:r>
            <a:r>
              <a:rPr lang="en-US" altLang="zh-CN" baseline="0" dirty="0" smtClean="0"/>
              <a:t> the traditional setting, what we call micro vision, a sheep detector that fires only on 5 out of hundreds of sheep is not considered good</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20</a:t>
            </a:fld>
            <a:endParaRPr lang="en-US"/>
          </a:p>
        </p:txBody>
      </p:sp>
    </p:spTree>
    <p:extLst>
      <p:ext uri="{BB962C8B-B14F-4D97-AF65-F5344CB8AC3E}">
        <p14:creationId xmlns:p14="http://schemas.microsoft.com/office/powerpoint/2010/main" val="3403037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smtClean="0"/>
              <a:t>In</a:t>
            </a:r>
            <a:r>
              <a:rPr lang="en-US" altLang="zh-CN" baseline="0" dirty="0" smtClean="0"/>
              <a:t> the traditional setting, we are required to u</a:t>
            </a:r>
            <a:r>
              <a:rPr lang="en-US" altLang="zh-CN" dirty="0" smtClean="0"/>
              <a:t>nderstand</a:t>
            </a:r>
            <a:r>
              <a:rPr lang="en-US" altLang="zh-CN" baseline="0" dirty="0" smtClean="0"/>
              <a:t> every image that is given to the system, and that makes the task extremely difficult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21</a:t>
            </a:fld>
            <a:endParaRPr lang="en-US"/>
          </a:p>
        </p:txBody>
      </p:sp>
    </p:spTree>
    <p:extLst>
      <p:ext uri="{BB962C8B-B14F-4D97-AF65-F5344CB8AC3E}">
        <p14:creationId xmlns:p14="http://schemas.microsoft.com/office/powerpoint/2010/main" val="4005757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smtClean="0"/>
              <a:t>But</a:t>
            </a:r>
            <a:r>
              <a:rPr lang="en-US" altLang="zh-CN" baseline="0" dirty="0" smtClean="0"/>
              <a:t> imagine if you have millions of images, the sheep detector can still do a decent job by finding thousands of sheep. And we can still learn something about it like sheep are white. Neil is built on such an idea called macro vision, in macro vision, we have a lot of data and our goal is not to understand each and every image </a:t>
            </a:r>
            <a:r>
              <a:rPr lang="en-US" altLang="zh-CN" dirty="0" smtClean="0"/>
              <a:t>The</a:t>
            </a:r>
            <a:r>
              <a:rPr lang="en-US" altLang="zh-CN" baseline="0" dirty="0" smtClean="0"/>
              <a:t> set of images that are easy to understand. We can just use them to build statistics and learn relationships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22</a:t>
            </a:fld>
            <a:endParaRPr lang="en-US"/>
          </a:p>
        </p:txBody>
      </p:sp>
    </p:spTree>
    <p:extLst>
      <p:ext uri="{BB962C8B-B14F-4D97-AF65-F5344CB8AC3E}">
        <p14:creationId xmlns:p14="http://schemas.microsoft.com/office/powerpoint/2010/main" val="878889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Really</a:t>
            </a:r>
            <a:r>
              <a:rPr lang="en-US" altLang="zh-CN" baseline="0" dirty="0" smtClean="0"/>
              <a:t> boring</a:t>
            </a:r>
          </a:p>
          <a:p>
            <a:r>
              <a:rPr lang="en-US" altLang="zh-CN" baseline="0" dirty="0" smtClean="0"/>
              <a:t>What </a:t>
            </a:r>
            <a:r>
              <a:rPr lang="en-US" altLang="zh-CN" baseline="0" dirty="0" err="1" smtClean="0"/>
              <a:t>neil</a:t>
            </a:r>
            <a:r>
              <a:rPr lang="en-US" altLang="zh-CN" baseline="0" dirty="0" smtClean="0"/>
              <a:t> does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23</a:t>
            </a:fld>
            <a:endParaRPr lang="en-US"/>
          </a:p>
        </p:txBody>
      </p:sp>
    </p:spTree>
    <p:extLst>
      <p:ext uri="{BB962C8B-B14F-4D97-AF65-F5344CB8AC3E}">
        <p14:creationId xmlns:p14="http://schemas.microsoft.com/office/powerpoint/2010/main" val="93031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Leverage any</a:t>
            </a:r>
            <a:r>
              <a:rPr lang="en-US" altLang="zh-CN" baseline="0" dirty="0" smtClean="0"/>
              <a:t> </a:t>
            </a:r>
            <a:r>
              <a:rPr lang="en-US" altLang="zh-CN" dirty="0" smtClean="0"/>
              <a:t>text-based</a:t>
            </a:r>
            <a:r>
              <a:rPr lang="en-US" altLang="zh-CN" baseline="0" dirty="0" smtClean="0"/>
              <a:t> image search engines to obtain data</a:t>
            </a:r>
          </a:p>
          <a:p>
            <a:r>
              <a:rPr lang="en-US" altLang="zh-CN" baseline="0" dirty="0" smtClean="0"/>
              <a:t>Yoda</a:t>
            </a:r>
          </a:p>
          <a:p>
            <a:r>
              <a:rPr lang="en-US" altLang="zh-CN" baseline="0" dirty="0" smtClean="0"/>
              <a:t>A lot of research on learning from Internet images,</a:t>
            </a:r>
          </a:p>
          <a:p>
            <a:r>
              <a:rPr lang="en-US" altLang="zh-CN" baseline="0" dirty="0" smtClean="0"/>
              <a:t>We’d like to point out the </a:t>
            </a:r>
            <a:r>
              <a:rPr lang="en-US" altLang="zh-CN" baseline="0" dirty="0" err="1" smtClean="0"/>
              <a:t>neil</a:t>
            </a:r>
            <a:r>
              <a:rPr lang="en-US" altLang="zh-CN" baseline="0" dirty="0" smtClean="0"/>
              <a:t> is different. Because uses macro vision to extract common sense relationships, and use them to constrain the learning process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24</a:t>
            </a:fld>
            <a:endParaRPr lang="en-US"/>
          </a:p>
        </p:txBody>
      </p:sp>
    </p:spTree>
    <p:extLst>
      <p:ext uri="{BB962C8B-B14F-4D97-AF65-F5344CB8AC3E}">
        <p14:creationId xmlns:p14="http://schemas.microsoft.com/office/powerpoint/2010/main" val="305219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Given a set</a:t>
            </a:r>
            <a:r>
              <a:rPr lang="en-US" altLang="zh-CN" baseline="0" dirty="0" smtClean="0"/>
              <a:t> of concepts, like desktop computer, we first query </a:t>
            </a:r>
            <a:r>
              <a:rPr lang="en-US" altLang="zh-CN" baseline="0" dirty="0" err="1" smtClean="0"/>
              <a:t>google</a:t>
            </a:r>
            <a:r>
              <a:rPr lang="en-US" altLang="zh-CN" baseline="0" dirty="0" smtClean="0"/>
              <a:t> to get a few seed images</a:t>
            </a:r>
          </a:p>
          <a:p>
            <a:r>
              <a:rPr lang="en-US" altLang="zh-CN" baseline="0" dirty="0" smtClean="0"/>
              <a:t>But if we directly use these seed images to build models, there might be three problems</a:t>
            </a:r>
          </a:p>
          <a:p>
            <a:endParaRPr lang="en-US" altLang="zh-CN" baseline="0" dirty="0" smtClean="0"/>
          </a:p>
          <a:p>
            <a:r>
              <a:rPr lang="en-US" altLang="zh-CN" baseline="0" dirty="0" smtClean="0"/>
              <a:t>Where the object is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26</a:t>
            </a:fld>
            <a:endParaRPr lang="en-US"/>
          </a:p>
        </p:txBody>
      </p:sp>
    </p:spTree>
    <p:extLst>
      <p:ext uri="{BB962C8B-B14F-4D97-AF65-F5344CB8AC3E}">
        <p14:creationId xmlns:p14="http://schemas.microsoft.com/office/powerpoint/2010/main" val="104058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smtClean="0"/>
              <a:t>Overcome</a:t>
            </a:r>
            <a:r>
              <a:rPr lang="en-US" altLang="zh-CN" baseline="0" dirty="0" smtClean="0"/>
              <a:t> these problems, </a:t>
            </a:r>
            <a:r>
              <a:rPr lang="en-US" altLang="zh-CN" baseline="0" dirty="0" err="1" smtClean="0"/>
              <a:t>neil</a:t>
            </a:r>
            <a:r>
              <a:rPr lang="en-US" altLang="zh-CN" baseline="0" dirty="0" smtClean="0"/>
              <a:t> first performs subcategory discovery, and to do that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27</a:t>
            </a:fld>
            <a:endParaRPr lang="en-US"/>
          </a:p>
        </p:txBody>
      </p:sp>
    </p:spTree>
    <p:extLst>
      <p:ext uri="{BB962C8B-B14F-4D97-AF65-F5344CB8AC3E}">
        <p14:creationId xmlns:p14="http://schemas.microsoft.com/office/powerpoint/2010/main" val="307932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dirty="0" smtClean="0"/>
              <a:t>Lots of labeled data and common-sense knowledge</a:t>
            </a:r>
            <a:r>
              <a:rPr lang="en-US" baseline="0" dirty="0" smtClean="0"/>
              <a:t> have helped CV a lot..</a:t>
            </a:r>
            <a:endParaRPr lang="en-US" dirty="0" smtClean="0"/>
          </a:p>
          <a:p>
            <a:pPr marL="0" indent="0">
              <a:buFontTx/>
              <a:buNone/>
            </a:pPr>
            <a:r>
              <a:rPr lang="en-US" b="1" baseline="0" dirty="0" smtClean="0"/>
              <a:t>While</a:t>
            </a:r>
            <a:r>
              <a:rPr lang="en-US" baseline="0" dirty="0" smtClean="0"/>
              <a:t> the labeled data has been evident, the CS knowledge has usually been hidden in the form of contextual modeling, </a:t>
            </a:r>
            <a:r>
              <a:rPr lang="en-US" baseline="0" dirty="0" smtClean="0"/>
              <a:t>graphical </a:t>
            </a:r>
            <a:r>
              <a:rPr lang="en-US" baseline="0" dirty="0" smtClean="0"/>
              <a:t>models and even in relationships between object and attributes</a:t>
            </a:r>
            <a:endParaRPr lang="en-US" dirty="0" smtClean="0"/>
          </a:p>
          <a:p>
            <a:pPr marL="0" indent="0">
              <a:buFontTx/>
              <a:buNone/>
            </a:pPr>
            <a:r>
              <a:rPr lang="en-US" dirty="0" smtClean="0"/>
              <a:t>One big question is how do we label data and collect such CS knowledge…</a:t>
            </a:r>
          </a:p>
          <a:p>
            <a:pPr marL="0" indent="0">
              <a:buFontTx/>
              <a:buNone/>
            </a:pPr>
            <a:endParaRPr lang="en-US" dirty="0" smtClean="0"/>
          </a:p>
          <a:p>
            <a:pPr marL="0" indent="0">
              <a:buFontTx/>
              <a:buNone/>
            </a:pPr>
            <a:endParaRPr lang="en-US" dirty="0" smtClean="0"/>
          </a:p>
          <a:p>
            <a:pPr marL="0" indent="0">
              <a:buFontTx/>
              <a:buNone/>
            </a:pPr>
            <a:r>
              <a:rPr lang="en-US" dirty="0" smtClean="0"/>
              <a:t>- Lots </a:t>
            </a:r>
            <a:r>
              <a:rPr lang="en-US" dirty="0"/>
              <a:t>of labeled data and </a:t>
            </a:r>
            <a:r>
              <a:rPr lang="en-US" baseline="0" dirty="0" smtClean="0"/>
              <a:t>Lots of common-sense relationships for example between objects and attributes</a:t>
            </a:r>
          </a:p>
          <a:p>
            <a:pPr marL="0" indent="0">
              <a:buFontTx/>
              <a:buNone/>
            </a:pPr>
            <a:r>
              <a:rPr lang="en-US" baseline="0" dirty="0" smtClean="0"/>
              <a:t>- Have helped CV over the past decade.</a:t>
            </a:r>
          </a:p>
          <a:p>
            <a:pPr marL="0" indent="0">
              <a:buFontTx/>
              <a:buNone/>
            </a:pPr>
            <a:r>
              <a:rPr lang="en-US" dirty="0" smtClean="0"/>
              <a:t>- How </a:t>
            </a:r>
            <a:r>
              <a:rPr lang="en-US" dirty="0"/>
              <a:t>do we </a:t>
            </a:r>
            <a:r>
              <a:rPr lang="en-US" b="1" dirty="0"/>
              <a:t>label data </a:t>
            </a:r>
            <a:r>
              <a:rPr lang="en-US" dirty="0"/>
              <a:t>and </a:t>
            </a:r>
            <a:r>
              <a:rPr lang="en-US" b="1" dirty="0"/>
              <a:t>collect </a:t>
            </a:r>
            <a:r>
              <a:rPr lang="en-US" b="1" dirty="0" smtClean="0"/>
              <a:t>common sense </a:t>
            </a:r>
            <a:r>
              <a:rPr lang="en-US" dirty="0" smtClean="0"/>
              <a:t>relationships</a:t>
            </a:r>
            <a:r>
              <a:rPr lang="en-US" dirty="0"/>
              <a:t>, </a:t>
            </a:r>
            <a:r>
              <a:rPr lang="en-US" dirty="0" smtClean="0"/>
              <a:t>at </a:t>
            </a:r>
            <a:r>
              <a:rPr lang="en-US" dirty="0"/>
              <a:t>a </a:t>
            </a:r>
            <a:r>
              <a:rPr lang="en-US" dirty="0" smtClean="0"/>
              <a:t>large</a:t>
            </a:r>
            <a:r>
              <a:rPr lang="en-US" baseline="0" dirty="0" smtClean="0"/>
              <a:t> scale?</a:t>
            </a:r>
          </a:p>
          <a:p>
            <a:pPr marL="342900" indent="-342900">
              <a:buFontTx/>
              <a:buChar char="-"/>
            </a:pPr>
            <a:endParaRPr lang="en-US" baseline="0" dirty="0" smtClean="0"/>
          </a:p>
          <a:p>
            <a:pPr marL="0" indent="0">
              <a:buFontTx/>
              <a:buNone/>
            </a:pPr>
            <a:r>
              <a:rPr lang="en-US" dirty="0" smtClean="0"/>
              <a:t>Hidden</a:t>
            </a:r>
            <a:r>
              <a:rPr lang="en-US" baseline="0" dirty="0" smtClean="0"/>
              <a:t> behind so far…</a:t>
            </a:r>
          </a:p>
          <a:p>
            <a:pPr marL="0" marR="0" indent="0" algn="l" defTabSz="1776496" rtl="0" eaLnBrk="1" fontAlgn="auto" latinLnBrk="0" hangingPunct="1">
              <a:lnSpc>
                <a:spcPct val="100000"/>
              </a:lnSpc>
              <a:spcBef>
                <a:spcPts val="0"/>
              </a:spcBef>
              <a:spcAft>
                <a:spcPts val="0"/>
              </a:spcAft>
              <a:buClrTx/>
              <a:buSzTx/>
              <a:buFontTx/>
              <a:buNone/>
              <a:tabLst/>
              <a:defRPr/>
            </a:pPr>
            <a:r>
              <a:rPr lang="en-US" dirty="0" smtClean="0"/>
              <a:t>Lots of labeled data and common-sense knowledge</a:t>
            </a:r>
            <a:r>
              <a:rPr lang="en-US" baseline="0" dirty="0" smtClean="0"/>
              <a:t> hidden in the form of contextual modeling, graphics models and even relationships between object and attributes, have helped CV a lot..</a:t>
            </a:r>
            <a:endParaRPr lang="en-US" dirty="0" smtClean="0"/>
          </a:p>
          <a:p>
            <a:pPr marL="0" marR="0" indent="0" algn="l" defTabSz="1776496" rtl="0" eaLnBrk="1" fontAlgn="auto" latinLnBrk="0" hangingPunct="1">
              <a:lnSpc>
                <a:spcPct val="100000"/>
              </a:lnSpc>
              <a:spcBef>
                <a:spcPts val="0"/>
              </a:spcBef>
              <a:spcAft>
                <a:spcPts val="0"/>
              </a:spcAft>
              <a:buClrTx/>
              <a:buSzTx/>
              <a:buFontTx/>
              <a:buNone/>
              <a:tabLst/>
              <a:defRPr/>
            </a:pPr>
            <a:r>
              <a:rPr lang="en-US" dirty="0" smtClean="0"/>
              <a:t>Over the past decade, lots of labeled data and common-sense relationships has helped…</a:t>
            </a:r>
          </a:p>
          <a:p>
            <a:pPr marL="0" marR="0" indent="0" algn="l" defTabSz="1776496" rtl="0" eaLnBrk="1" fontAlgn="auto" latinLnBrk="0" hangingPunct="1">
              <a:lnSpc>
                <a:spcPct val="100000"/>
              </a:lnSpc>
              <a:spcBef>
                <a:spcPts val="0"/>
              </a:spcBef>
              <a:spcAft>
                <a:spcPts val="0"/>
              </a:spcAft>
              <a:buClrTx/>
              <a:buSzTx/>
              <a:buFontTx/>
              <a:buNone/>
              <a:tabLst/>
              <a:defRPr/>
            </a:pPr>
            <a:r>
              <a:rPr lang="en-US" dirty="0" smtClean="0"/>
              <a:t>This CS knowledge</a:t>
            </a:r>
            <a:r>
              <a:rPr lang="en-US" baseline="0" dirty="0" smtClean="0"/>
              <a:t> has been captured in the form of contextual modeling, graphics models and even relationships between object and attributes..</a:t>
            </a:r>
          </a:p>
        </p:txBody>
      </p:sp>
      <p:sp>
        <p:nvSpPr>
          <p:cNvPr id="4" name="Slide Number Placeholder 3"/>
          <p:cNvSpPr>
            <a:spLocks noGrp="1"/>
          </p:cNvSpPr>
          <p:nvPr>
            <p:ph type="sldNum" sz="quarter" idx="10"/>
          </p:nvPr>
        </p:nvSpPr>
        <p:spPr/>
        <p:txBody>
          <a:bodyPr/>
          <a:lstStyle/>
          <a:p>
            <a:fld id="{6393EA68-8C46-4144-8E88-0BC371FEFB78}" type="slidenum">
              <a:rPr lang="en-US" smtClean="0"/>
              <a:t>2</a:t>
            </a:fld>
            <a:endParaRPr lang="en-US"/>
          </a:p>
        </p:txBody>
      </p:sp>
    </p:spTree>
    <p:extLst>
      <p:ext uri="{BB962C8B-B14F-4D97-AF65-F5344CB8AC3E}">
        <p14:creationId xmlns:p14="http://schemas.microsoft.com/office/powerpoint/2010/main" val="374311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Neil</a:t>
            </a:r>
            <a:r>
              <a:rPr lang="en-US" altLang="zh-CN" baseline="0" dirty="0" smtClean="0"/>
              <a:t> first </a:t>
            </a:r>
            <a:r>
              <a:rPr lang="en-US" altLang="zh-CN" dirty="0" smtClean="0"/>
              <a:t>rains</a:t>
            </a:r>
            <a:r>
              <a:rPr lang="en-US" altLang="zh-CN" baseline="0" dirty="0" smtClean="0"/>
              <a:t> a detector for each image, and then fire it on the remaining images to get top detections on the right.</a:t>
            </a:r>
          </a:p>
          <a:p>
            <a:r>
              <a:rPr lang="en-US" altLang="zh-CN" baseline="0" dirty="0" smtClean="0"/>
              <a:t>Take the car as an example, you can see when the car is zoomed-in, it can find nicely-aligned bounding boxes</a:t>
            </a:r>
          </a:p>
          <a:p>
            <a:r>
              <a:rPr lang="en-US" altLang="zh-CN" baseline="0" dirty="0" smtClean="0"/>
              <a:t>But if the image also includes background clutter, or it simply contains noise, it can hardly find good detection</a:t>
            </a:r>
          </a:p>
          <a:p>
            <a:endParaRPr lang="en-US" altLang="zh-CN" baseline="0" dirty="0" smtClean="0"/>
          </a:p>
          <a:p>
            <a:r>
              <a:rPr lang="en-US" altLang="zh-CN" baseline="0" dirty="0" smtClean="0"/>
              <a:t>So we just get rid of the bad detectors and only use the good ones to build an affinity graph</a:t>
            </a:r>
          </a:p>
          <a:p>
            <a:endParaRPr lang="en-US" altLang="zh-CN" baseline="0" dirty="0" smtClean="0"/>
          </a:p>
          <a:p>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28</a:t>
            </a:fld>
            <a:endParaRPr lang="en-US"/>
          </a:p>
        </p:txBody>
      </p:sp>
    </p:spTree>
    <p:extLst>
      <p:ext uri="{BB962C8B-B14F-4D97-AF65-F5344CB8AC3E}">
        <p14:creationId xmlns:p14="http://schemas.microsoft.com/office/powerpoint/2010/main" val="1385430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a:t>
            </a:r>
            <a:r>
              <a:rPr lang="en-US" altLang="zh-CN" baseline="0" dirty="0" smtClean="0"/>
              <a:t>this graph, each BB is one node, the bounding boxes that share the same detector are connected. You can see this graph already has very good cluster structures, so we just run affinity propagation to get the visual clusters.</a:t>
            </a:r>
          </a:p>
        </p:txBody>
      </p:sp>
      <p:sp>
        <p:nvSpPr>
          <p:cNvPr id="4" name="灯片编号占位符 3"/>
          <p:cNvSpPr>
            <a:spLocks noGrp="1"/>
          </p:cNvSpPr>
          <p:nvPr>
            <p:ph type="sldNum" sz="quarter" idx="10"/>
          </p:nvPr>
        </p:nvSpPr>
        <p:spPr/>
        <p:txBody>
          <a:bodyPr/>
          <a:lstStyle/>
          <a:p>
            <a:fld id="{6393EA68-8C46-4144-8E88-0BC371FEFB78}" type="slidenum">
              <a:rPr lang="en-US" smtClean="0"/>
              <a:t>29</a:t>
            </a:fld>
            <a:endParaRPr lang="en-US"/>
          </a:p>
        </p:txBody>
      </p:sp>
    </p:spTree>
    <p:extLst>
      <p:ext uri="{BB962C8B-B14F-4D97-AF65-F5344CB8AC3E}">
        <p14:creationId xmlns:p14="http://schemas.microsoft.com/office/powerpoint/2010/main" val="3478266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are the subcategories discovered for the concept falcon,</a:t>
            </a:r>
          </a:p>
          <a:p>
            <a:r>
              <a:rPr lang="en-US" altLang="zh-CN" baseline="0" dirty="0" smtClean="0"/>
              <a:t>You can see that </a:t>
            </a:r>
            <a:r>
              <a:rPr lang="en-US" altLang="zh-CN" baseline="0" dirty="0" err="1" smtClean="0"/>
              <a:t>neil</a:t>
            </a:r>
            <a:r>
              <a:rPr lang="en-US" altLang="zh-CN" baseline="0" dirty="0" smtClean="0"/>
              <a:t> successfully discovered three meanings of it, the bird, the motorcycle, and the car</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30</a:t>
            </a:fld>
            <a:endParaRPr lang="en-US"/>
          </a:p>
        </p:txBody>
      </p:sp>
    </p:spTree>
    <p:extLst>
      <p:ext uri="{BB962C8B-B14F-4D97-AF65-F5344CB8AC3E}">
        <p14:creationId xmlns:p14="http://schemas.microsoft.com/office/powerpoint/2010/main" val="126017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31</a:t>
            </a:fld>
            <a:endParaRPr lang="en-US"/>
          </a:p>
        </p:txBody>
      </p:sp>
    </p:spTree>
    <p:extLst>
      <p:ext uri="{BB962C8B-B14F-4D97-AF65-F5344CB8AC3E}">
        <p14:creationId xmlns:p14="http://schemas.microsoft.com/office/powerpoint/2010/main" val="3782884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After</a:t>
            </a:r>
            <a:r>
              <a:rPr lang="en-US" altLang="zh-CN" baseline="0" dirty="0" smtClean="0"/>
              <a:t> subcategory discovery, we simply train a model for each of the cluster, </a:t>
            </a:r>
          </a:p>
          <a:p>
            <a:endParaRPr lang="en-US" altLang="zh-CN" baseline="0" dirty="0" smtClean="0"/>
          </a:p>
          <a:p>
            <a:r>
              <a:rPr lang="en-US" altLang="zh-CN" baseline="0" dirty="0" smtClean="0"/>
              <a:t>It can be latent </a:t>
            </a:r>
            <a:r>
              <a:rPr lang="en-US" altLang="zh-CN" baseline="0" dirty="0" err="1" smtClean="0"/>
              <a:t>svm</a:t>
            </a:r>
            <a:r>
              <a:rPr lang="en-US" altLang="zh-CN" baseline="0" dirty="0" smtClean="0"/>
              <a:t>, linear </a:t>
            </a:r>
            <a:r>
              <a:rPr lang="en-US" altLang="zh-CN" baseline="0" dirty="0" err="1" smtClean="0"/>
              <a:t>svm</a:t>
            </a:r>
            <a:r>
              <a:rPr lang="en-US" altLang="zh-CN" baseline="0" dirty="0" smtClean="0"/>
              <a:t>, or any model that works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32</a:t>
            </a:fld>
            <a:endParaRPr lang="en-US"/>
          </a:p>
        </p:txBody>
      </p:sp>
    </p:spTree>
    <p:extLst>
      <p:ext uri="{BB962C8B-B14F-4D97-AF65-F5344CB8AC3E}">
        <p14:creationId xmlns:p14="http://schemas.microsoft.com/office/powerpoint/2010/main" val="314482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smtClean="0"/>
              <a:t>Use</a:t>
            </a:r>
            <a:r>
              <a:rPr lang="en-US" altLang="zh-CN" baseline="0" dirty="0" smtClean="0"/>
              <a:t> them with millions of images to discover relationships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33</a:t>
            </a:fld>
            <a:endParaRPr lang="en-US"/>
          </a:p>
        </p:txBody>
      </p:sp>
    </p:spTree>
    <p:extLst>
      <p:ext uri="{BB962C8B-B14F-4D97-AF65-F5344CB8AC3E}">
        <p14:creationId xmlns:p14="http://schemas.microsoft.com/office/powerpoint/2010/main" val="2560236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a:t>
            </a:r>
            <a:r>
              <a:rPr lang="en-US" altLang="zh-CN" baseline="0" dirty="0" smtClean="0"/>
              <a:t> step, we simply apply all the models to all the images we have to build a co-firing matrix</a:t>
            </a:r>
          </a:p>
          <a:p>
            <a:r>
              <a:rPr lang="en-US" altLang="zh-CN" baseline="0" dirty="0" smtClean="0"/>
              <a:t>And because of macro vision, we do not need to understand all the images to build this matrix, a few easy images are already enough.</a:t>
            </a:r>
          </a:p>
          <a:p>
            <a:r>
              <a:rPr lang="en-US" altLang="zh-CN" baseline="0" dirty="0" smtClean="0"/>
              <a:t>This matrix encodes information about how concepts are related to each other</a:t>
            </a:r>
          </a:p>
          <a:p>
            <a:r>
              <a:rPr lang="en-US" altLang="zh-CN" baseline="0" dirty="0" smtClean="0"/>
              <a:t>So we can just use high values in this matrix to discover relationships</a:t>
            </a:r>
          </a:p>
          <a:p>
            <a:endParaRPr lang="en-US" altLang="zh-CN" baseline="0" dirty="0" smtClean="0"/>
          </a:p>
          <a:p>
            <a:pPr marL="0" marR="0" indent="0" algn="l" defTabSz="1776496" rtl="0" eaLnBrk="1" fontAlgn="auto" latinLnBrk="0" hangingPunct="1">
              <a:lnSpc>
                <a:spcPct val="100000"/>
              </a:lnSpc>
              <a:spcBef>
                <a:spcPts val="0"/>
              </a:spcBef>
              <a:spcAft>
                <a:spcPts val="0"/>
              </a:spcAft>
              <a:buClrTx/>
              <a:buSzTx/>
              <a:buFontTx/>
              <a:buNone/>
              <a:tabLst/>
              <a:defRPr/>
            </a:pPr>
            <a:r>
              <a:rPr lang="en-US" altLang="zh-CN" b="1" dirty="0" smtClean="0"/>
              <a:t>So just to remind you again,</a:t>
            </a:r>
            <a:r>
              <a:rPr lang="en-US" altLang="zh-CN" b="1" baseline="0" dirty="0" smtClean="0"/>
              <a:t> to build co-relation/co-firing matrix, you do not need to understand each and every image. Only a few easy images build a good co-relation matrix..</a:t>
            </a:r>
            <a:endParaRPr lang="zh-CN" altLang="en-US" b="1" dirty="0" smtClean="0"/>
          </a:p>
          <a:p>
            <a:endParaRPr lang="en-US" altLang="zh-CN" baseline="0" dirty="0" smtClean="0"/>
          </a:p>
          <a:p>
            <a:endParaRPr lang="en-US" altLang="zh-CN" baseline="0" dirty="0" smtClean="0"/>
          </a:p>
          <a:p>
            <a:r>
              <a:rPr lang="en-US" altLang="zh-CN" baseline="0" dirty="0" smtClean="0"/>
              <a:t>For example, we find keyboard and desktop computer usually fires together, and in fact, keyboard is always firing inside the bounding box of a desktop computer, this may suggest that keyboard is a part of desktop computer</a:t>
            </a:r>
            <a:endParaRPr lang="zh-CN" altLang="en-US" dirty="0" smtClean="0"/>
          </a:p>
        </p:txBody>
      </p:sp>
      <p:sp>
        <p:nvSpPr>
          <p:cNvPr id="4" name="灯片编号占位符 3"/>
          <p:cNvSpPr>
            <a:spLocks noGrp="1"/>
          </p:cNvSpPr>
          <p:nvPr>
            <p:ph type="sldNum" sz="quarter" idx="10"/>
          </p:nvPr>
        </p:nvSpPr>
        <p:spPr/>
        <p:txBody>
          <a:bodyPr/>
          <a:lstStyle/>
          <a:p>
            <a:fld id="{6393EA68-8C46-4144-8E88-0BC371FEFB78}" type="slidenum">
              <a:rPr lang="en-US" smtClean="0"/>
              <a:t>34</a:t>
            </a:fld>
            <a:endParaRPr lang="en-US"/>
          </a:p>
        </p:txBody>
      </p:sp>
    </p:spTree>
    <p:extLst>
      <p:ext uri="{BB962C8B-B14F-4D97-AF65-F5344CB8AC3E}">
        <p14:creationId xmlns:p14="http://schemas.microsoft.com/office/powerpoint/2010/main" val="461992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smtClean="0"/>
              <a:t>Add instances with the highest confidence</a:t>
            </a:r>
            <a:r>
              <a:rPr lang="en-US" altLang="zh-CN" baseline="0" dirty="0" smtClean="0"/>
              <a:t> to our labeled data and retrain the models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35</a:t>
            </a:fld>
            <a:endParaRPr lang="en-US"/>
          </a:p>
        </p:txBody>
      </p:sp>
    </p:spTree>
    <p:extLst>
      <p:ext uri="{BB962C8B-B14F-4D97-AF65-F5344CB8AC3E}">
        <p14:creationId xmlns:p14="http://schemas.microsoft.com/office/powerpoint/2010/main" val="390911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Fire the</a:t>
            </a:r>
            <a:r>
              <a:rPr lang="en-US" altLang="zh-CN" baseline="0" dirty="0" smtClean="0"/>
              <a:t> models to all the remaining images and make sure that whenever it fires, the relationships are also satisfied</a:t>
            </a:r>
          </a:p>
          <a:p>
            <a:r>
              <a:rPr lang="en-US" altLang="zh-CN" baseline="0" dirty="0" smtClean="0"/>
              <a:t>Then we just pick the instances with highest confidence and add back to our labeled set for retraining</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36</a:t>
            </a:fld>
            <a:endParaRPr lang="en-US"/>
          </a:p>
        </p:txBody>
      </p:sp>
    </p:spTree>
    <p:extLst>
      <p:ext uri="{BB962C8B-B14F-4D97-AF65-F5344CB8AC3E}">
        <p14:creationId xmlns:p14="http://schemas.microsoft.com/office/powerpoint/2010/main" val="322685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And here</a:t>
            </a:r>
            <a:r>
              <a:rPr lang="en-US" altLang="zh-CN" baseline="0" dirty="0" smtClean="0"/>
              <a:t> are some results from NEIL</a:t>
            </a:r>
            <a:endParaRPr lang="en-US" altLang="zh-CN" dirty="0" smtClean="0"/>
          </a:p>
          <a:p>
            <a:r>
              <a:rPr lang="en-US" altLang="zh-CN" dirty="0" smtClean="0"/>
              <a:t>For</a:t>
            </a:r>
            <a:r>
              <a:rPr lang="en-US" altLang="zh-CN" baseline="0" dirty="0" smtClean="0"/>
              <a:t> the concept pink, you may assume that will learn a model for pink the color,</a:t>
            </a:r>
          </a:p>
          <a:p>
            <a:r>
              <a:rPr lang="en-US" altLang="zh-CN" baseline="0" dirty="0" smtClean="0"/>
              <a:t>But it turns out that it learns about pink the singer because most images downloaded from </a:t>
            </a:r>
            <a:r>
              <a:rPr lang="en-US" altLang="zh-CN" baseline="0" dirty="0" err="1" smtClean="0"/>
              <a:t>google</a:t>
            </a:r>
            <a:r>
              <a:rPr lang="en-US" altLang="zh-CN" baseline="0" dirty="0" smtClean="0"/>
              <a:t> are about the single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37</a:t>
            </a:fld>
            <a:endParaRPr lang="en-US"/>
          </a:p>
        </p:txBody>
      </p:sp>
    </p:spTree>
    <p:extLst>
      <p:ext uri="{BB962C8B-B14F-4D97-AF65-F5344CB8AC3E}">
        <p14:creationId xmlns:p14="http://schemas.microsoft.com/office/powerpoint/2010/main" val="228823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 to</a:t>
            </a:r>
            <a:r>
              <a:rPr lang="en-US" baseline="0" dirty="0" smtClean="0"/>
              <a:t> label images.</a:t>
            </a:r>
          </a:p>
          <a:p>
            <a:r>
              <a:rPr lang="en-US" dirty="0" smtClean="0"/>
              <a:t>And when it comes to CSR, there are </a:t>
            </a:r>
            <a:r>
              <a:rPr lang="en-US" b="1" dirty="0" smtClean="0"/>
              <a:t>efforts </a:t>
            </a:r>
            <a:r>
              <a:rPr lang="en-US" dirty="0" smtClean="0"/>
              <a:t>like CYC which use </a:t>
            </a:r>
          </a:p>
          <a:p>
            <a:r>
              <a:rPr lang="en-US" b="1" dirty="0" smtClean="0"/>
              <a:t>Human </a:t>
            </a:r>
            <a:r>
              <a:rPr lang="en-US" dirty="0" smtClean="0"/>
              <a:t>experts to list down CS knowledge..…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3</a:t>
            </a:fld>
            <a:endParaRPr lang="en-US"/>
          </a:p>
        </p:txBody>
      </p:sp>
    </p:spTree>
    <p:extLst>
      <p:ext uri="{BB962C8B-B14F-4D97-AF65-F5344CB8AC3E}">
        <p14:creationId xmlns:p14="http://schemas.microsoft.com/office/powerpoint/2010/main" val="1491180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Eye</a:t>
            </a:r>
          </a:p>
          <a:p>
            <a:r>
              <a:rPr lang="en-US" altLang="zh-CN" dirty="0" smtClean="0"/>
              <a:t>sparrow</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38</a:t>
            </a:fld>
            <a:endParaRPr lang="en-US"/>
          </a:p>
        </p:txBody>
      </p:sp>
    </p:spTree>
    <p:extLst>
      <p:ext uri="{BB962C8B-B14F-4D97-AF65-F5344CB8AC3E}">
        <p14:creationId xmlns:p14="http://schemas.microsoft.com/office/powerpoint/2010/main" val="248766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Collected</a:t>
            </a:r>
            <a:r>
              <a:rPr lang="en-US" altLang="zh-CN" baseline="0" dirty="0" smtClean="0"/>
              <a:t> a test set of images from </a:t>
            </a:r>
            <a:r>
              <a:rPr lang="en-US" altLang="zh-CN" baseline="0" dirty="0" err="1" smtClean="0"/>
              <a:t>flickr</a:t>
            </a:r>
            <a:r>
              <a:rPr lang="en-US" altLang="zh-CN" baseline="0" dirty="0" smtClean="0"/>
              <a:t>, labeled them for scene classification and object detection</a:t>
            </a:r>
          </a:p>
          <a:p>
            <a:r>
              <a:rPr lang="en-US" altLang="zh-CN" baseline="0" dirty="0" smtClean="0"/>
              <a:t>It enjoys a performance gain to 62</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39</a:t>
            </a:fld>
            <a:endParaRPr lang="en-US"/>
          </a:p>
        </p:txBody>
      </p:sp>
    </p:spTree>
    <p:extLst>
      <p:ext uri="{BB962C8B-B14F-4D97-AF65-F5344CB8AC3E}">
        <p14:creationId xmlns:p14="http://schemas.microsoft.com/office/powerpoint/2010/main" val="3759916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Small</a:t>
            </a:r>
            <a:r>
              <a:rPr lang="en-US" altLang="zh-CN" baseline="0" dirty="0" smtClean="0"/>
              <a:t> improvement</a:t>
            </a:r>
          </a:p>
          <a:p>
            <a:r>
              <a:rPr lang="en-US" altLang="zh-CN" baseline="0" dirty="0" smtClean="0"/>
              <a:t>Neil clustering algorithm, the performance get a big jump</a:t>
            </a:r>
          </a:p>
          <a:p>
            <a:r>
              <a:rPr lang="en-US" altLang="zh-CN" baseline="0" dirty="0" smtClean="0"/>
              <a:t>After iterations and adding relationships, it gets even better</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40</a:t>
            </a:fld>
            <a:endParaRPr lang="en-US"/>
          </a:p>
        </p:txBody>
      </p:sp>
    </p:spTree>
    <p:extLst>
      <p:ext uri="{BB962C8B-B14F-4D97-AF65-F5344CB8AC3E}">
        <p14:creationId xmlns:p14="http://schemas.microsoft.com/office/powerpoint/2010/main" val="1072828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685800"/>
            <a:ext cx="4895850" cy="3429000"/>
          </a:xfrm>
        </p:spPr>
      </p:sp>
      <p:sp>
        <p:nvSpPr>
          <p:cNvPr id="3" name="Notes Placeholder 2"/>
          <p:cNvSpPr>
            <a:spLocks noGrp="1"/>
          </p:cNvSpPr>
          <p:nvPr>
            <p:ph type="body" idx="1"/>
          </p:nvPr>
        </p:nvSpPr>
        <p:spPr/>
        <p:txBody>
          <a:bodyPr/>
          <a:lstStyle/>
          <a:p>
            <a:r>
              <a:rPr lang="en-US" altLang="zh-CN" dirty="0" smtClean="0"/>
              <a:t>Please</a:t>
            </a:r>
            <a:r>
              <a:rPr lang="en-US" altLang="zh-CN" baseline="0" dirty="0" smtClean="0"/>
              <a:t> note that/remind you again, </a:t>
            </a:r>
            <a:r>
              <a:rPr lang="en-US" altLang="zh-CN" dirty="0" smtClean="0"/>
              <a:t>Neil is only scratching</a:t>
            </a:r>
            <a:r>
              <a:rPr lang="en-US" altLang="zh-CN" baseline="0" dirty="0" smtClean="0"/>
              <a:t> the surface of learning common sense relationships, and a lot of work can be done here.</a:t>
            </a:r>
          </a:p>
          <a:p>
            <a:r>
              <a:rPr lang="en-US" altLang="zh-CN" baseline="0" dirty="0" smtClean="0"/>
              <a:t>We hope that </a:t>
            </a:r>
            <a:r>
              <a:rPr lang="en-US" altLang="zh-CN" baseline="0" dirty="0" err="1" smtClean="0"/>
              <a:t>neil</a:t>
            </a:r>
            <a:r>
              <a:rPr lang="en-US" altLang="zh-CN" baseline="0" dirty="0" smtClean="0"/>
              <a:t> can inspire more research in this direction.</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41</a:t>
            </a:fld>
            <a:endParaRPr lang="en-US"/>
          </a:p>
        </p:txBody>
      </p:sp>
    </p:spTree>
    <p:extLst>
      <p:ext uri="{BB962C8B-B14F-4D97-AF65-F5344CB8AC3E}">
        <p14:creationId xmlns:p14="http://schemas.microsoft.com/office/powerpoint/2010/main" val="3294176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776496" rtl="0" eaLnBrk="1" fontAlgn="auto" latinLnBrk="0" hangingPunct="1">
              <a:lnSpc>
                <a:spcPct val="100000"/>
              </a:lnSpc>
              <a:spcBef>
                <a:spcPts val="0"/>
              </a:spcBef>
              <a:spcAft>
                <a:spcPts val="0"/>
              </a:spcAft>
              <a:buClrTx/>
              <a:buSzTx/>
              <a:buFontTx/>
              <a:buNone/>
              <a:tabLst/>
              <a:defRPr/>
            </a:pPr>
            <a:r>
              <a:rPr lang="en-US" altLang="zh-CN" dirty="0" err="1" smtClean="0"/>
              <a:t>neil</a:t>
            </a:r>
            <a:r>
              <a:rPr lang="en-US" altLang="zh-CN" dirty="0" smtClean="0"/>
              <a:t> models</a:t>
            </a:r>
            <a:r>
              <a:rPr lang="en-US" altLang="zh-CN" baseline="0" dirty="0" smtClean="0"/>
              <a:t> are found in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42</a:t>
            </a:fld>
            <a:endParaRPr lang="en-US"/>
          </a:p>
        </p:txBody>
      </p:sp>
    </p:spTree>
    <p:extLst>
      <p:ext uri="{BB962C8B-B14F-4D97-AF65-F5344CB8AC3E}">
        <p14:creationId xmlns:p14="http://schemas.microsoft.com/office/powerpoint/2010/main" val="560021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But in case of</a:t>
            </a:r>
            <a:r>
              <a:rPr lang="en-US" altLang="zh-CN" baseline="0" dirty="0" smtClean="0"/>
              <a:t> NEIL, l</a:t>
            </a:r>
            <a:r>
              <a:rPr lang="en-US" altLang="zh-CN" dirty="0" smtClean="0"/>
              <a:t>et me remind you</a:t>
            </a:r>
            <a:r>
              <a:rPr lang="en-US" altLang="zh-CN" baseline="0" dirty="0" smtClean="0"/>
              <a:t> again, it uses macro vision to extract common sense relationships, and use them to constrain the </a:t>
            </a:r>
            <a:r>
              <a:rPr lang="en-US" altLang="zh-CN" baseline="0" dirty="0" err="1" smtClean="0"/>
              <a:t>learnint</a:t>
            </a:r>
            <a:r>
              <a:rPr lang="en-US" altLang="zh-CN" baseline="0" dirty="0" smtClean="0"/>
              <a:t> process</a:t>
            </a:r>
            <a:endParaRPr lang="zh-CN" altLang="en-US" dirty="0"/>
          </a:p>
        </p:txBody>
      </p:sp>
      <p:sp>
        <p:nvSpPr>
          <p:cNvPr id="4" name="灯片编号占位符 3"/>
          <p:cNvSpPr>
            <a:spLocks noGrp="1"/>
          </p:cNvSpPr>
          <p:nvPr>
            <p:ph type="sldNum" sz="quarter" idx="10"/>
          </p:nvPr>
        </p:nvSpPr>
        <p:spPr/>
        <p:txBody>
          <a:bodyPr/>
          <a:lstStyle/>
          <a:p>
            <a:fld id="{6393EA68-8C46-4144-8E88-0BC371FEFB78}" type="slidenum">
              <a:rPr lang="en-US" smtClean="0"/>
              <a:t>43</a:t>
            </a:fld>
            <a:endParaRPr lang="en-US"/>
          </a:p>
        </p:txBody>
      </p:sp>
    </p:spTree>
    <p:extLst>
      <p:ext uri="{BB962C8B-B14F-4D97-AF65-F5344CB8AC3E}">
        <p14:creationId xmlns:p14="http://schemas.microsoft.com/office/powerpoint/2010/main" val="66746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 to</a:t>
            </a:r>
            <a:r>
              <a:rPr lang="en-US" baseline="0" dirty="0" smtClean="0"/>
              <a:t> label images.</a:t>
            </a:r>
          </a:p>
          <a:p>
            <a:r>
              <a:rPr lang="en-US" dirty="0" smtClean="0"/>
              <a:t>And when it comes to CSR, there are </a:t>
            </a:r>
            <a:r>
              <a:rPr lang="en-US" b="1" dirty="0" smtClean="0"/>
              <a:t>efforts </a:t>
            </a:r>
            <a:r>
              <a:rPr lang="en-US" dirty="0" smtClean="0"/>
              <a:t>like CYC which use </a:t>
            </a:r>
          </a:p>
          <a:p>
            <a:r>
              <a:rPr lang="en-US" b="1" dirty="0" smtClean="0"/>
              <a:t>Human </a:t>
            </a:r>
            <a:r>
              <a:rPr lang="en-US" dirty="0" smtClean="0"/>
              <a:t>experts to list down CS knowledge..…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4</a:t>
            </a:fld>
            <a:endParaRPr lang="en-US"/>
          </a:p>
        </p:txBody>
      </p:sp>
    </p:spTree>
    <p:extLst>
      <p:ext uri="{BB962C8B-B14F-4D97-AF65-F5344CB8AC3E}">
        <p14:creationId xmlns:p14="http://schemas.microsoft.com/office/powerpoint/2010/main" val="87756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For E.g., </a:t>
            </a:r>
            <a:r>
              <a:rPr lang="en-US" dirty="0" err="1"/>
              <a:t>ImageNet</a:t>
            </a:r>
            <a:r>
              <a:rPr lang="en-US" dirty="0"/>
              <a:t> </a:t>
            </a:r>
            <a:r>
              <a:rPr lang="en-US" dirty="0" smtClean="0"/>
              <a:t>has 1M labeled BB </a:t>
            </a:r>
            <a:r>
              <a:rPr lang="en-US" dirty="0"/>
              <a:t>in 5 </a:t>
            </a:r>
            <a:r>
              <a:rPr lang="en-US" dirty="0" smtClean="0"/>
              <a:t>years..</a:t>
            </a:r>
            <a:r>
              <a:rPr lang="en-US" baseline="0" dirty="0" smtClean="0"/>
              <a:t> </a:t>
            </a:r>
            <a:r>
              <a:rPr lang="en-US" dirty="0" smtClean="0"/>
              <a:t>&amp;</a:t>
            </a:r>
            <a:r>
              <a:rPr lang="en-US" baseline="0" dirty="0" smtClean="0"/>
              <a:t> CYC has collected 2M rules in past 30 years, and still continue to collect..</a:t>
            </a:r>
          </a:p>
          <a:p>
            <a:pPr marL="0" indent="0">
              <a:buFont typeface="Arial" panose="020B0604020202020204" pitchFamily="34" charset="0"/>
              <a:buNone/>
            </a:pPr>
            <a:r>
              <a:rPr lang="en-US" dirty="0" smtClean="0"/>
              <a:t>Now compare this to </a:t>
            </a:r>
          </a:p>
          <a:p>
            <a:pPr marL="0" indent="0">
              <a:buFont typeface="Arial" panose="020B0604020202020204" pitchFamily="34" charset="0"/>
              <a:buNone/>
            </a:pPr>
            <a:r>
              <a:rPr lang="en-US" b="1" baseline="0" dirty="0" smtClean="0"/>
              <a:t>And when it comes to common-sense, </a:t>
            </a:r>
            <a:r>
              <a:rPr lang="en-US" b="1" dirty="0" smtClean="0"/>
              <a:t>We </a:t>
            </a:r>
            <a:r>
              <a:rPr lang="en-US" b="1" dirty="0"/>
              <a:t>still don't know how to </a:t>
            </a:r>
            <a:r>
              <a:rPr lang="en-US" b="1" dirty="0" smtClean="0"/>
              <a:t>quantify,</a:t>
            </a:r>
            <a:r>
              <a:rPr lang="en-US" b="1" baseline="0" dirty="0" smtClean="0"/>
              <a:t> </a:t>
            </a:r>
            <a:r>
              <a:rPr lang="en-US" b="1" dirty="0" smtClean="0"/>
              <a:t>how </a:t>
            </a:r>
            <a:r>
              <a:rPr lang="en-US" b="1" dirty="0"/>
              <a:t>much would we </a:t>
            </a:r>
            <a:r>
              <a:rPr lang="en-US" b="1" dirty="0" smtClean="0"/>
              <a:t>need…</a:t>
            </a:r>
          </a:p>
          <a:p>
            <a:pPr marL="0" indent="0">
              <a:buFont typeface="Arial" panose="020B0604020202020204" pitchFamily="34" charset="0"/>
              <a:buNone/>
            </a:pPr>
            <a:r>
              <a:rPr lang="en-US" b="1" dirty="0" smtClean="0"/>
              <a:t>Do we need 10M, 100M ….</a:t>
            </a:r>
            <a:endParaRPr lang="en-US" b="1" dirty="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In this paper, we propose an alternative </a:t>
            </a:r>
            <a:r>
              <a:rPr lang="en-US" dirty="0"/>
              <a:t>approach</a:t>
            </a:r>
          </a:p>
        </p:txBody>
      </p:sp>
      <p:sp>
        <p:nvSpPr>
          <p:cNvPr id="4" name="Slide Number Placeholder 3"/>
          <p:cNvSpPr>
            <a:spLocks noGrp="1"/>
          </p:cNvSpPr>
          <p:nvPr>
            <p:ph type="sldNum" sz="quarter" idx="10"/>
          </p:nvPr>
        </p:nvSpPr>
        <p:spPr/>
        <p:txBody>
          <a:bodyPr/>
          <a:lstStyle/>
          <a:p>
            <a:fld id="{6393EA68-8C46-4144-8E88-0BC371FEFB78}" type="slidenum">
              <a:rPr lang="en-US" smtClean="0"/>
              <a:t>5</a:t>
            </a:fld>
            <a:endParaRPr lang="en-US"/>
          </a:p>
        </p:txBody>
      </p:sp>
    </p:spTree>
    <p:extLst>
      <p:ext uri="{BB962C8B-B14F-4D97-AF65-F5344CB8AC3E}">
        <p14:creationId xmlns:p14="http://schemas.microsoft.com/office/powerpoint/2010/main" val="54885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685800"/>
            <a:ext cx="489585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smtClean="0"/>
              <a:t>Computer program</a:t>
            </a:r>
            <a:r>
              <a:rPr lang="en-US" baseline="0" dirty="0" smtClean="0"/>
              <a:t> that runs …</a:t>
            </a:r>
            <a:r>
              <a:rPr lang="en-US" dirty="0" smtClean="0"/>
              <a:t/>
            </a:r>
            <a:br>
              <a:rPr lang="en-US" dirty="0" smtClean="0"/>
            </a:br>
            <a:r>
              <a:rPr lang="en-US" dirty="0" smtClean="0"/>
              <a:t>As</a:t>
            </a:r>
            <a:r>
              <a:rPr lang="en-US" baseline="0" dirty="0" smtClean="0"/>
              <a:t> I’m talking</a:t>
            </a:r>
            <a:endParaRPr lang="en-US" dirty="0" smtClean="0"/>
          </a:p>
          <a:p>
            <a:pPr marL="342900" indent="-342900">
              <a:buFont typeface="Arial" panose="020B0604020202020204" pitchFamily="34" charset="0"/>
              <a:buChar char="•"/>
            </a:pPr>
            <a:r>
              <a:rPr lang="en-US" dirty="0" smtClean="0"/>
              <a:t>While its running, download</a:t>
            </a:r>
          </a:p>
          <a:p>
            <a:pPr marL="342900" indent="-342900">
              <a:buFont typeface="Arial" panose="020B0604020202020204" pitchFamily="34" charset="0"/>
              <a:buChar char="•"/>
            </a:pPr>
            <a:r>
              <a:rPr lang="en-US" dirty="0" smtClean="0"/>
              <a:t>Understand</a:t>
            </a:r>
            <a:r>
              <a:rPr lang="en-US" baseline="0" dirty="0" smtClean="0"/>
              <a:t> those images and</a:t>
            </a:r>
          </a:p>
          <a:p>
            <a:pPr marL="342900" indent="-342900">
              <a:buFont typeface="Arial" panose="020B0604020202020204" pitchFamily="34" charset="0"/>
              <a:buChar char="•"/>
            </a:pPr>
            <a:r>
              <a:rPr lang="en-US" baseline="0" dirty="0" smtClean="0"/>
              <a:t>Build … visual knowledge base..</a:t>
            </a:r>
          </a:p>
          <a:p>
            <a:pPr marL="342900" indent="-342900">
              <a:buFont typeface="Arial" panose="020B0604020202020204" pitchFamily="34" charset="0"/>
              <a:buChar char="•"/>
            </a:pPr>
            <a:r>
              <a:rPr lang="en-US" dirty="0" smtClean="0"/>
              <a:t>So let us see what NEIL KB</a:t>
            </a:r>
            <a:r>
              <a:rPr lang="en-US" baseline="0" dirty="0" smtClean="0"/>
              <a:t> looks like:</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6</a:t>
            </a:fld>
            <a:endParaRPr lang="en-US"/>
          </a:p>
        </p:txBody>
      </p:sp>
    </p:spTree>
    <p:extLst>
      <p:ext uri="{BB962C8B-B14F-4D97-AF65-F5344CB8AC3E}">
        <p14:creationId xmlns:p14="http://schemas.microsoft.com/office/powerpoint/2010/main" val="196277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NEIL’s KB consists of Concepts and Relationships..</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7</a:t>
            </a:fld>
            <a:endParaRPr lang="en-US"/>
          </a:p>
        </p:txBody>
      </p:sp>
    </p:spTree>
    <p:extLst>
      <p:ext uri="{BB962C8B-B14F-4D97-AF65-F5344CB8AC3E}">
        <p14:creationId xmlns:p14="http://schemas.microsoft.com/office/powerpoint/2010/main" val="153677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smtClean="0"/>
              <a:t>Separate and label different</a:t>
            </a:r>
            <a:r>
              <a:rPr lang="en-US" baseline="0" dirty="0" smtClean="0"/>
              <a:t> visual meanings of the word Camry</a:t>
            </a:r>
          </a:p>
          <a:p>
            <a:pPr marL="342900" indent="-342900">
              <a:buFont typeface="Arial" panose="020B0604020202020204" pitchFamily="34" charset="0"/>
              <a:buChar char="•"/>
            </a:pPr>
            <a:r>
              <a:rPr lang="en-US" baseline="0" dirty="0" smtClean="0"/>
              <a:t>Which can correspond to different viewpoints or</a:t>
            </a:r>
          </a:p>
          <a:p>
            <a:pPr marL="342900" indent="-342900">
              <a:buFont typeface="Arial" panose="020B0604020202020204" pitchFamily="34" charset="0"/>
              <a:buChar char="•"/>
            </a:pPr>
            <a:r>
              <a:rPr lang="en-US" baseline="0" dirty="0" smtClean="0"/>
              <a:t>even indoors of the car..</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8</a:t>
            </a:fld>
            <a:endParaRPr lang="en-US"/>
          </a:p>
        </p:txBody>
      </p:sp>
    </p:spTree>
    <p:extLst>
      <p:ext uri="{BB962C8B-B14F-4D97-AF65-F5344CB8AC3E}">
        <p14:creationId xmlns:p14="http://schemas.microsoft.com/office/powerpoint/2010/main" val="187867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a:t>
            </a:r>
          </a:p>
          <a:p>
            <a:endParaRPr lang="en-US" dirty="0" smtClean="0"/>
          </a:p>
          <a:p>
            <a:r>
              <a:rPr lang="en-US" dirty="0" smtClean="0"/>
              <a:t>E.g.,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393EA68-8C46-4144-8E88-0BC371FEFB78}" type="slidenum">
              <a:rPr lang="en-US" smtClean="0"/>
              <a:t>11</a:t>
            </a:fld>
            <a:endParaRPr lang="en-US"/>
          </a:p>
        </p:txBody>
      </p:sp>
    </p:spTree>
    <p:extLst>
      <p:ext uri="{BB962C8B-B14F-4D97-AF65-F5344CB8AC3E}">
        <p14:creationId xmlns:p14="http://schemas.microsoft.com/office/powerpoint/2010/main" val="280527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976796"/>
            <a:ext cx="15544800" cy="2744047"/>
          </a:xfrm>
        </p:spPr>
        <p:txBody>
          <a:bodyPr/>
          <a:lstStyle>
            <a:lvl1pPr>
              <a:defRPr cap="small" baseline="0">
                <a:solidFill>
                  <a:srgbClr val="E7E200"/>
                </a:solidFill>
              </a:defRPr>
            </a:lvl1pPr>
          </a:lstStyle>
          <a:p>
            <a:r>
              <a:rPr lang="en-US" smtClean="0"/>
              <a:t>Click to edit Master title style</a:t>
            </a:r>
            <a:endParaRPr lang="en-US"/>
          </a:p>
        </p:txBody>
      </p:sp>
      <p:sp>
        <p:nvSpPr>
          <p:cNvPr id="3" name="Subtitle 2"/>
          <p:cNvSpPr>
            <a:spLocks noGrp="1"/>
          </p:cNvSpPr>
          <p:nvPr>
            <p:ph type="subTitle" idx="1"/>
          </p:nvPr>
        </p:nvSpPr>
        <p:spPr>
          <a:xfrm>
            <a:off x="2743200" y="7254240"/>
            <a:ext cx="12801600" cy="3271520"/>
          </a:xfrm>
        </p:spPr>
        <p:txBody>
          <a:bodyPr/>
          <a:lstStyle>
            <a:lvl1pPr marL="0" indent="0" algn="ctr">
              <a:buNone/>
              <a:defRPr>
                <a:solidFill>
                  <a:schemeClr val="tx1">
                    <a:tint val="75000"/>
                  </a:schemeClr>
                </a:solidFill>
              </a:defRPr>
            </a:lvl1pPr>
            <a:lvl2pPr marL="888248" indent="0" algn="ctr">
              <a:buNone/>
              <a:defRPr>
                <a:solidFill>
                  <a:schemeClr val="tx1">
                    <a:tint val="75000"/>
                  </a:schemeClr>
                </a:solidFill>
              </a:defRPr>
            </a:lvl2pPr>
            <a:lvl3pPr marL="1776496" indent="0" algn="ctr">
              <a:buNone/>
              <a:defRPr>
                <a:solidFill>
                  <a:schemeClr val="tx1">
                    <a:tint val="75000"/>
                  </a:schemeClr>
                </a:solidFill>
              </a:defRPr>
            </a:lvl3pPr>
            <a:lvl4pPr marL="2664744" indent="0" algn="ctr">
              <a:buNone/>
              <a:defRPr>
                <a:solidFill>
                  <a:schemeClr val="tx1">
                    <a:tint val="75000"/>
                  </a:schemeClr>
                </a:solidFill>
              </a:defRPr>
            </a:lvl4pPr>
            <a:lvl5pPr marL="3552993" indent="0" algn="ctr">
              <a:buNone/>
              <a:defRPr>
                <a:solidFill>
                  <a:schemeClr val="tx1">
                    <a:tint val="75000"/>
                  </a:schemeClr>
                </a:solidFill>
              </a:defRPr>
            </a:lvl5pPr>
            <a:lvl6pPr marL="4441241" indent="0" algn="ctr">
              <a:buNone/>
              <a:defRPr>
                <a:solidFill>
                  <a:schemeClr val="tx1">
                    <a:tint val="75000"/>
                  </a:schemeClr>
                </a:solidFill>
              </a:defRPr>
            </a:lvl6pPr>
            <a:lvl7pPr marL="5329489" indent="0" algn="ctr">
              <a:buNone/>
              <a:defRPr>
                <a:solidFill>
                  <a:schemeClr val="tx1">
                    <a:tint val="75000"/>
                  </a:schemeClr>
                </a:solidFill>
              </a:defRPr>
            </a:lvl7pPr>
            <a:lvl8pPr marL="6217737" indent="0" algn="ctr">
              <a:buNone/>
              <a:defRPr>
                <a:solidFill>
                  <a:schemeClr val="tx1">
                    <a:tint val="75000"/>
                  </a:schemeClr>
                </a:solidFill>
              </a:defRPr>
            </a:lvl8pPr>
            <a:lvl9pPr marL="7105985"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512660"/>
            <a:ext cx="4114800" cy="1092284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512660"/>
            <a:ext cx="12039600" cy="109228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6459200" cy="2133600"/>
          </a:xfrm>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a:xfrm>
            <a:off x="914400" y="2418080"/>
            <a:ext cx="16459200" cy="9245600"/>
          </a:xfrm>
        </p:spPr>
        <p:txBody>
          <a:bodyPr/>
          <a:lstStyle>
            <a:lvl2pPr>
              <a:buFont typeface="Wingdings" pitchFamily="2" charset="2"/>
              <a:buChar char="§"/>
              <a:defRPr sz="47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8226216"/>
            <a:ext cx="15544800" cy="2542540"/>
          </a:xfrm>
        </p:spPr>
        <p:txBody>
          <a:bodyPr anchor="t"/>
          <a:lstStyle>
            <a:lvl1pPr algn="l">
              <a:defRPr sz="78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5425865"/>
            <a:ext cx="15544800" cy="2800349"/>
          </a:xfrm>
        </p:spPr>
        <p:txBody>
          <a:bodyPr anchor="b"/>
          <a:lstStyle>
            <a:lvl1pPr marL="0" indent="0">
              <a:buNone/>
              <a:defRPr sz="3900">
                <a:solidFill>
                  <a:schemeClr val="tx1">
                    <a:tint val="75000"/>
                  </a:schemeClr>
                </a:solidFill>
              </a:defRPr>
            </a:lvl1pPr>
            <a:lvl2pPr marL="888248" indent="0">
              <a:buNone/>
              <a:defRPr sz="3500">
                <a:solidFill>
                  <a:schemeClr val="tx1">
                    <a:tint val="75000"/>
                  </a:schemeClr>
                </a:solidFill>
              </a:defRPr>
            </a:lvl2pPr>
            <a:lvl3pPr marL="1776496" indent="0">
              <a:buNone/>
              <a:defRPr sz="3100">
                <a:solidFill>
                  <a:schemeClr val="tx1">
                    <a:tint val="75000"/>
                  </a:schemeClr>
                </a:solidFill>
              </a:defRPr>
            </a:lvl3pPr>
            <a:lvl4pPr marL="2664744" indent="0">
              <a:buNone/>
              <a:defRPr sz="2700">
                <a:solidFill>
                  <a:schemeClr val="tx1">
                    <a:tint val="75000"/>
                  </a:schemeClr>
                </a:solidFill>
              </a:defRPr>
            </a:lvl4pPr>
            <a:lvl5pPr marL="3552993" indent="0">
              <a:buNone/>
              <a:defRPr sz="2700">
                <a:solidFill>
                  <a:schemeClr val="tx1">
                    <a:tint val="75000"/>
                  </a:schemeClr>
                </a:solidFill>
              </a:defRPr>
            </a:lvl5pPr>
            <a:lvl6pPr marL="4441241" indent="0">
              <a:buNone/>
              <a:defRPr sz="2700">
                <a:solidFill>
                  <a:schemeClr val="tx1">
                    <a:tint val="75000"/>
                  </a:schemeClr>
                </a:solidFill>
              </a:defRPr>
            </a:lvl6pPr>
            <a:lvl7pPr marL="5329489" indent="0">
              <a:buNone/>
              <a:defRPr sz="2700">
                <a:solidFill>
                  <a:schemeClr val="tx1">
                    <a:tint val="75000"/>
                  </a:schemeClr>
                </a:solidFill>
              </a:defRPr>
            </a:lvl7pPr>
            <a:lvl8pPr marL="6217737" indent="0">
              <a:buNone/>
              <a:defRPr sz="2700">
                <a:solidFill>
                  <a:schemeClr val="tx1">
                    <a:tint val="75000"/>
                  </a:schemeClr>
                </a:solidFill>
              </a:defRPr>
            </a:lvl8pPr>
            <a:lvl9pPr marL="7105985" indent="0">
              <a:buNone/>
              <a:defRPr sz="2700">
                <a:solidFill>
                  <a:schemeClr val="tx1">
                    <a:tint val="75000"/>
                  </a:schemeClr>
                </a:solidFill>
              </a:defRPr>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18083"/>
            <a:ext cx="8077200" cy="9017424"/>
          </a:xfrm>
        </p:spPr>
        <p:txBody>
          <a:bodyPr/>
          <a:lstStyle>
            <a:lvl1pPr>
              <a:defRPr sz="5400"/>
            </a:lvl1pPr>
            <a:lvl2pPr>
              <a:defRPr sz="4700"/>
            </a:lvl2pPr>
            <a:lvl3pPr>
              <a:defRPr sz="3900"/>
            </a:lvl3pPr>
            <a:lvl4pPr>
              <a:defRPr sz="3500"/>
            </a:lvl4pPr>
            <a:lvl5pPr>
              <a:defRPr sz="3500"/>
            </a:lvl5pPr>
            <a:lvl6pPr>
              <a:defRPr sz="3500"/>
            </a:lvl6pPr>
            <a:lvl7pPr>
              <a:defRPr sz="3500"/>
            </a:lvl7pPr>
            <a:lvl8pPr>
              <a:defRPr sz="3500"/>
            </a:lvl8pPr>
            <a:lvl9pPr>
              <a:defRPr sz="3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18083"/>
            <a:ext cx="8077200" cy="9017424"/>
          </a:xfrm>
        </p:spPr>
        <p:txBody>
          <a:bodyPr/>
          <a:lstStyle>
            <a:lvl1pPr>
              <a:defRPr sz="5400"/>
            </a:lvl1pPr>
            <a:lvl2pPr>
              <a:defRPr sz="4700"/>
            </a:lvl2pPr>
            <a:lvl3pPr>
              <a:defRPr sz="3900"/>
            </a:lvl3pPr>
            <a:lvl4pPr>
              <a:defRPr sz="3500"/>
            </a:lvl4pPr>
            <a:lvl5pPr>
              <a:defRPr sz="3500"/>
            </a:lvl5pPr>
            <a:lvl6pPr>
              <a:defRPr sz="3500"/>
            </a:lvl6pPr>
            <a:lvl7pPr>
              <a:defRPr sz="3500"/>
            </a:lvl7pPr>
            <a:lvl8pPr>
              <a:defRPr sz="3500"/>
            </a:lvl8pPr>
            <a:lvl9pPr>
              <a:defRPr sz="3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418083"/>
            <a:ext cx="8080376" cy="1641687"/>
          </a:xfrm>
        </p:spPr>
        <p:txBody>
          <a:bodyPr anchor="b"/>
          <a:lstStyle>
            <a:lvl1pPr marL="0" indent="0">
              <a:buNone/>
              <a:defRPr sz="4700" b="1"/>
            </a:lvl1pPr>
            <a:lvl2pPr marL="888248" indent="0">
              <a:buNone/>
              <a:defRPr sz="3900" b="1"/>
            </a:lvl2pPr>
            <a:lvl3pPr marL="1776496" indent="0">
              <a:buNone/>
              <a:defRPr sz="3500" b="1"/>
            </a:lvl3pPr>
            <a:lvl4pPr marL="2664744" indent="0">
              <a:buNone/>
              <a:defRPr sz="3100" b="1"/>
            </a:lvl4pPr>
            <a:lvl5pPr marL="3552993" indent="0">
              <a:buNone/>
              <a:defRPr sz="3100" b="1"/>
            </a:lvl5pPr>
            <a:lvl6pPr marL="4441241" indent="0">
              <a:buNone/>
              <a:defRPr sz="3100" b="1"/>
            </a:lvl6pPr>
            <a:lvl7pPr marL="5329489" indent="0">
              <a:buNone/>
              <a:defRPr sz="3100" b="1"/>
            </a:lvl7pPr>
            <a:lvl8pPr marL="6217737" indent="0">
              <a:buNone/>
              <a:defRPr sz="3100" b="1"/>
            </a:lvl8pPr>
            <a:lvl9pPr marL="7105985" indent="0">
              <a:buNone/>
              <a:defRPr sz="3100" b="1"/>
            </a:lvl9pPr>
          </a:lstStyle>
          <a:p>
            <a:pPr lvl="0"/>
            <a:r>
              <a:rPr lang="en-US" smtClean="0"/>
              <a:t>Click to edit Master text styles</a:t>
            </a:r>
          </a:p>
        </p:txBody>
      </p:sp>
      <p:sp>
        <p:nvSpPr>
          <p:cNvPr id="4" name="Content Placeholder 3"/>
          <p:cNvSpPr>
            <a:spLocks noGrp="1"/>
          </p:cNvSpPr>
          <p:nvPr>
            <p:ph sz="half" idx="2"/>
          </p:nvPr>
        </p:nvSpPr>
        <p:spPr>
          <a:xfrm>
            <a:off x="914400" y="4059766"/>
            <a:ext cx="8080376" cy="7375738"/>
          </a:xfrm>
        </p:spPr>
        <p:txBody>
          <a:bodyPr/>
          <a:lstStyle>
            <a:lvl1pPr>
              <a:defRPr sz="4700"/>
            </a:lvl1pPr>
            <a:lvl2pPr>
              <a:defRPr sz="3900"/>
            </a:lvl2pPr>
            <a:lvl3pPr>
              <a:defRPr sz="35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5" y="2418083"/>
            <a:ext cx="8083550" cy="1641687"/>
          </a:xfrm>
        </p:spPr>
        <p:txBody>
          <a:bodyPr anchor="b"/>
          <a:lstStyle>
            <a:lvl1pPr marL="0" indent="0">
              <a:buNone/>
              <a:defRPr sz="4700" b="1"/>
            </a:lvl1pPr>
            <a:lvl2pPr marL="888248" indent="0">
              <a:buNone/>
              <a:defRPr sz="3900" b="1"/>
            </a:lvl2pPr>
            <a:lvl3pPr marL="1776496" indent="0">
              <a:buNone/>
              <a:defRPr sz="3500" b="1"/>
            </a:lvl3pPr>
            <a:lvl4pPr marL="2664744" indent="0">
              <a:buNone/>
              <a:defRPr sz="3100" b="1"/>
            </a:lvl4pPr>
            <a:lvl5pPr marL="3552993" indent="0">
              <a:buNone/>
              <a:defRPr sz="3100" b="1"/>
            </a:lvl5pPr>
            <a:lvl6pPr marL="4441241" indent="0">
              <a:buNone/>
              <a:defRPr sz="3100" b="1"/>
            </a:lvl6pPr>
            <a:lvl7pPr marL="5329489" indent="0">
              <a:buNone/>
              <a:defRPr sz="3100" b="1"/>
            </a:lvl7pPr>
            <a:lvl8pPr marL="6217737" indent="0">
              <a:buNone/>
              <a:defRPr sz="3100" b="1"/>
            </a:lvl8pPr>
            <a:lvl9pPr marL="7105985" indent="0">
              <a:buNone/>
              <a:defRPr sz="3100" b="1"/>
            </a:lvl9pPr>
          </a:lstStyle>
          <a:p>
            <a:pPr lvl="0"/>
            <a:r>
              <a:rPr lang="en-US" smtClean="0"/>
              <a:t>Click to edit Master text styles</a:t>
            </a:r>
          </a:p>
        </p:txBody>
      </p:sp>
      <p:sp>
        <p:nvSpPr>
          <p:cNvPr id="6" name="Content Placeholder 5"/>
          <p:cNvSpPr>
            <a:spLocks noGrp="1"/>
          </p:cNvSpPr>
          <p:nvPr>
            <p:ph sz="quarter" idx="4"/>
          </p:nvPr>
        </p:nvSpPr>
        <p:spPr>
          <a:xfrm>
            <a:off x="9290055" y="4059766"/>
            <a:ext cx="8083550" cy="7375738"/>
          </a:xfrm>
        </p:spPr>
        <p:txBody>
          <a:bodyPr/>
          <a:lstStyle>
            <a:lvl1pPr>
              <a:defRPr sz="4700"/>
            </a:lvl1pPr>
            <a:lvl2pPr>
              <a:defRPr sz="3900"/>
            </a:lvl2pPr>
            <a:lvl3pPr>
              <a:defRPr sz="35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509692"/>
            <a:ext cx="6016626" cy="2169162"/>
          </a:xfrm>
        </p:spPr>
        <p:txBody>
          <a:bodyPr anchor="b"/>
          <a:lstStyle>
            <a:lvl1pPr algn="l">
              <a:defRPr sz="3900" b="1"/>
            </a:lvl1pPr>
          </a:lstStyle>
          <a:p>
            <a:r>
              <a:rPr lang="en-US" smtClean="0"/>
              <a:t>Click to edit Master title style</a:t>
            </a:r>
            <a:endParaRPr lang="en-US"/>
          </a:p>
        </p:txBody>
      </p:sp>
      <p:sp>
        <p:nvSpPr>
          <p:cNvPr id="3" name="Content Placeholder 2"/>
          <p:cNvSpPr>
            <a:spLocks noGrp="1"/>
          </p:cNvSpPr>
          <p:nvPr>
            <p:ph idx="1"/>
          </p:nvPr>
        </p:nvSpPr>
        <p:spPr>
          <a:xfrm>
            <a:off x="7150100" y="509698"/>
            <a:ext cx="10223500" cy="10925811"/>
          </a:xfrm>
        </p:spPr>
        <p:txBody>
          <a:bodyPr/>
          <a:lstStyle>
            <a:lvl1pPr>
              <a:defRPr sz="6200"/>
            </a:lvl1pPr>
            <a:lvl2pPr>
              <a:defRPr sz="5400"/>
            </a:lvl2pPr>
            <a:lvl3pPr>
              <a:defRPr sz="4700"/>
            </a:lvl3pPr>
            <a:lvl4pPr>
              <a:defRPr sz="3900"/>
            </a:lvl4pPr>
            <a:lvl5pPr>
              <a:defRPr sz="3900"/>
            </a:lvl5pPr>
            <a:lvl6pPr>
              <a:defRPr sz="3900"/>
            </a:lvl6pPr>
            <a:lvl7pPr>
              <a:defRPr sz="3900"/>
            </a:lvl7pPr>
            <a:lvl8pPr>
              <a:defRPr sz="3900"/>
            </a:lvl8pPr>
            <a:lvl9pPr>
              <a:defRPr sz="3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678858"/>
            <a:ext cx="6016626" cy="8756651"/>
          </a:xfrm>
        </p:spPr>
        <p:txBody>
          <a:bodyPr/>
          <a:lstStyle>
            <a:lvl1pPr marL="0" indent="0">
              <a:buNone/>
              <a:defRPr sz="2700"/>
            </a:lvl1pPr>
            <a:lvl2pPr marL="888248" indent="0">
              <a:buNone/>
              <a:defRPr sz="2300"/>
            </a:lvl2pPr>
            <a:lvl3pPr marL="1776496" indent="0">
              <a:buNone/>
              <a:defRPr sz="1900"/>
            </a:lvl3pPr>
            <a:lvl4pPr marL="2664744" indent="0">
              <a:buNone/>
              <a:defRPr sz="1700"/>
            </a:lvl4pPr>
            <a:lvl5pPr marL="3552993" indent="0">
              <a:buNone/>
              <a:defRPr sz="1700"/>
            </a:lvl5pPr>
            <a:lvl6pPr marL="4441241" indent="0">
              <a:buNone/>
              <a:defRPr sz="1700"/>
            </a:lvl6pPr>
            <a:lvl7pPr marL="5329489" indent="0">
              <a:buNone/>
              <a:defRPr sz="1700"/>
            </a:lvl7pPr>
            <a:lvl8pPr marL="6217737" indent="0">
              <a:buNone/>
              <a:defRPr sz="1700"/>
            </a:lvl8pPr>
            <a:lvl9pPr marL="7105985" indent="0">
              <a:buNone/>
              <a:defRPr sz="17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8961121"/>
            <a:ext cx="10972800" cy="1057913"/>
          </a:xfrm>
        </p:spPr>
        <p:txBody>
          <a:bodyPr anchor="b"/>
          <a:lstStyle>
            <a:lvl1pPr algn="l">
              <a:defRPr sz="3900" b="1"/>
            </a:lvl1pPr>
          </a:lstStyle>
          <a:p>
            <a:r>
              <a:rPr lang="en-US" smtClean="0"/>
              <a:t>Click to edit Master title style</a:t>
            </a:r>
            <a:endParaRPr lang="en-US"/>
          </a:p>
        </p:txBody>
      </p:sp>
      <p:sp>
        <p:nvSpPr>
          <p:cNvPr id="3" name="Picture Placeholder 2"/>
          <p:cNvSpPr>
            <a:spLocks noGrp="1"/>
          </p:cNvSpPr>
          <p:nvPr>
            <p:ph type="pic" idx="1"/>
          </p:nvPr>
        </p:nvSpPr>
        <p:spPr>
          <a:xfrm>
            <a:off x="3584576" y="1143847"/>
            <a:ext cx="10972800" cy="7680960"/>
          </a:xfrm>
        </p:spPr>
        <p:txBody>
          <a:bodyPr/>
          <a:lstStyle>
            <a:lvl1pPr marL="0" indent="0">
              <a:buNone/>
              <a:defRPr sz="6200"/>
            </a:lvl1pPr>
            <a:lvl2pPr marL="888248" indent="0">
              <a:buNone/>
              <a:defRPr sz="5400"/>
            </a:lvl2pPr>
            <a:lvl3pPr marL="1776496" indent="0">
              <a:buNone/>
              <a:defRPr sz="4700"/>
            </a:lvl3pPr>
            <a:lvl4pPr marL="2664744" indent="0">
              <a:buNone/>
              <a:defRPr sz="3900"/>
            </a:lvl4pPr>
            <a:lvl5pPr marL="3552993" indent="0">
              <a:buNone/>
              <a:defRPr sz="3900"/>
            </a:lvl5pPr>
            <a:lvl6pPr marL="4441241" indent="0">
              <a:buNone/>
              <a:defRPr sz="3900"/>
            </a:lvl6pPr>
            <a:lvl7pPr marL="5329489" indent="0">
              <a:buNone/>
              <a:defRPr sz="3900"/>
            </a:lvl7pPr>
            <a:lvl8pPr marL="6217737" indent="0">
              <a:buNone/>
              <a:defRPr sz="3900"/>
            </a:lvl8pPr>
            <a:lvl9pPr marL="7105985" indent="0">
              <a:buNone/>
              <a:defRPr sz="3900"/>
            </a:lvl9pPr>
          </a:lstStyle>
          <a:p>
            <a:r>
              <a:rPr lang="en-US" smtClean="0"/>
              <a:t>Click icon to add picture</a:t>
            </a:r>
            <a:endParaRPr lang="en-US"/>
          </a:p>
        </p:txBody>
      </p:sp>
      <p:sp>
        <p:nvSpPr>
          <p:cNvPr id="4" name="Text Placeholder 3"/>
          <p:cNvSpPr>
            <a:spLocks noGrp="1"/>
          </p:cNvSpPr>
          <p:nvPr>
            <p:ph type="body" sz="half" idx="2"/>
          </p:nvPr>
        </p:nvSpPr>
        <p:spPr>
          <a:xfrm>
            <a:off x="3584576" y="10019032"/>
            <a:ext cx="10972800" cy="1502411"/>
          </a:xfrm>
        </p:spPr>
        <p:txBody>
          <a:bodyPr/>
          <a:lstStyle>
            <a:lvl1pPr marL="0" indent="0">
              <a:buNone/>
              <a:defRPr sz="2700"/>
            </a:lvl1pPr>
            <a:lvl2pPr marL="888248" indent="0">
              <a:buNone/>
              <a:defRPr sz="2300"/>
            </a:lvl2pPr>
            <a:lvl3pPr marL="1776496" indent="0">
              <a:buNone/>
              <a:defRPr sz="1900"/>
            </a:lvl3pPr>
            <a:lvl4pPr marL="2664744" indent="0">
              <a:buNone/>
              <a:defRPr sz="1700"/>
            </a:lvl4pPr>
            <a:lvl5pPr marL="3552993" indent="0">
              <a:buNone/>
              <a:defRPr sz="1700"/>
            </a:lvl5pPr>
            <a:lvl6pPr marL="4441241" indent="0">
              <a:buNone/>
              <a:defRPr sz="1700"/>
            </a:lvl6pPr>
            <a:lvl7pPr marL="5329489" indent="0">
              <a:buNone/>
              <a:defRPr sz="1700"/>
            </a:lvl7pPr>
            <a:lvl8pPr marL="6217737" indent="0">
              <a:buNone/>
              <a:defRPr sz="1700"/>
            </a:lvl8pPr>
            <a:lvl9pPr marL="7105985" indent="0">
              <a:buNone/>
              <a:defRPr sz="17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131313"/>
            </a:gs>
            <a:gs pos="25000">
              <a:srgbClr val="000000"/>
            </a:gs>
            <a:gs pos="0">
              <a:srgbClr val="091225"/>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0"/>
            <a:ext cx="17678400" cy="1828800"/>
          </a:xfrm>
          <a:prstGeom prst="rect">
            <a:avLst/>
          </a:prstGeom>
        </p:spPr>
        <p:txBody>
          <a:bodyPr vert="horz" lIns="177650" tIns="88825" rIns="177650" bIns="8882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2133600"/>
            <a:ext cx="17678400" cy="10383520"/>
          </a:xfrm>
          <a:prstGeom prst="rect">
            <a:avLst/>
          </a:prstGeom>
        </p:spPr>
        <p:txBody>
          <a:bodyPr vert="horz" lIns="177650" tIns="88825" rIns="177650" bIns="888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txStyles>
    <p:title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p:titleStyle>
    <p:body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p:bodyStyle>
    <p:otherStyle>
      <a:defPPr>
        <a:defRPr lang="en-US"/>
      </a:defPPr>
      <a:lvl1pPr marL="0" algn="l" defTabSz="1776496" rtl="0" eaLnBrk="1" latinLnBrk="0" hangingPunct="1">
        <a:defRPr sz="3500" kern="1200">
          <a:solidFill>
            <a:schemeClr val="tx1"/>
          </a:solidFill>
          <a:latin typeface="+mn-lt"/>
          <a:ea typeface="+mn-ea"/>
          <a:cs typeface="+mn-cs"/>
        </a:defRPr>
      </a:lvl1pPr>
      <a:lvl2pPr marL="888248" algn="l" defTabSz="1776496" rtl="0" eaLnBrk="1" latinLnBrk="0" hangingPunct="1">
        <a:defRPr sz="3500" kern="1200">
          <a:solidFill>
            <a:schemeClr val="tx1"/>
          </a:solidFill>
          <a:latin typeface="+mn-lt"/>
          <a:ea typeface="+mn-ea"/>
          <a:cs typeface="+mn-cs"/>
        </a:defRPr>
      </a:lvl2pPr>
      <a:lvl3pPr marL="1776496" algn="l" defTabSz="1776496" rtl="0" eaLnBrk="1" latinLnBrk="0" hangingPunct="1">
        <a:defRPr sz="3500" kern="1200">
          <a:solidFill>
            <a:schemeClr val="tx1"/>
          </a:solidFill>
          <a:latin typeface="+mn-lt"/>
          <a:ea typeface="+mn-ea"/>
          <a:cs typeface="+mn-cs"/>
        </a:defRPr>
      </a:lvl3pPr>
      <a:lvl4pPr marL="2664744" algn="l" defTabSz="1776496" rtl="0" eaLnBrk="1" latinLnBrk="0" hangingPunct="1">
        <a:defRPr sz="3500" kern="1200">
          <a:solidFill>
            <a:schemeClr val="tx1"/>
          </a:solidFill>
          <a:latin typeface="+mn-lt"/>
          <a:ea typeface="+mn-ea"/>
          <a:cs typeface="+mn-cs"/>
        </a:defRPr>
      </a:lvl4pPr>
      <a:lvl5pPr marL="3552993" algn="l" defTabSz="1776496" rtl="0" eaLnBrk="1" latinLnBrk="0" hangingPunct="1">
        <a:defRPr sz="3500" kern="1200">
          <a:solidFill>
            <a:schemeClr val="tx1"/>
          </a:solidFill>
          <a:latin typeface="+mn-lt"/>
          <a:ea typeface="+mn-ea"/>
          <a:cs typeface="+mn-cs"/>
        </a:defRPr>
      </a:lvl5pPr>
      <a:lvl6pPr marL="4441241" algn="l" defTabSz="1776496" rtl="0" eaLnBrk="1" latinLnBrk="0" hangingPunct="1">
        <a:defRPr sz="3500" kern="1200">
          <a:solidFill>
            <a:schemeClr val="tx1"/>
          </a:solidFill>
          <a:latin typeface="+mn-lt"/>
          <a:ea typeface="+mn-ea"/>
          <a:cs typeface="+mn-cs"/>
        </a:defRPr>
      </a:lvl6pPr>
      <a:lvl7pPr marL="5329489" algn="l" defTabSz="1776496" rtl="0" eaLnBrk="1" latinLnBrk="0" hangingPunct="1">
        <a:defRPr sz="3500" kern="1200">
          <a:solidFill>
            <a:schemeClr val="tx1"/>
          </a:solidFill>
          <a:latin typeface="+mn-lt"/>
          <a:ea typeface="+mn-ea"/>
          <a:cs typeface="+mn-cs"/>
        </a:defRPr>
      </a:lvl7pPr>
      <a:lvl8pPr marL="6217737" algn="l" defTabSz="1776496" rtl="0" eaLnBrk="1" latinLnBrk="0" hangingPunct="1">
        <a:defRPr sz="3500" kern="1200">
          <a:solidFill>
            <a:schemeClr val="tx1"/>
          </a:solidFill>
          <a:latin typeface="+mn-lt"/>
          <a:ea typeface="+mn-ea"/>
          <a:cs typeface="+mn-cs"/>
        </a:defRPr>
      </a:lvl8pPr>
      <a:lvl9pPr marL="7105985" algn="l" defTabSz="1776496" rtl="0" eaLnBrk="1" latinLnBrk="0" hangingPunct="1">
        <a:defRPr sz="3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neil-kb.co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neil-kb.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png"/><Relationship Id="rId9" Type="http://schemas.microsoft.com/office/2007/relationships/hdphoto" Target="../media/hdphoto2.wdp"/><Relationship Id="rId10" Type="http://schemas.openxmlformats.org/officeDocument/2006/relationships/image" Target="../media/image60.jpeg"/><Relationship Id="rId11"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57.jpeg"/><Relationship Id="rId7" Type="http://schemas.openxmlformats.org/officeDocument/2006/relationships/image" Target="../media/image59.png"/><Relationship Id="rId8" Type="http://schemas.microsoft.com/office/2007/relationships/hdphoto" Target="../media/hdphoto2.wdp"/><Relationship Id="rId9" Type="http://schemas.openxmlformats.org/officeDocument/2006/relationships/image" Target="../media/image58.jpeg"/><Relationship Id="rId10" Type="http://schemas.openxmlformats.org/officeDocument/2006/relationships/image" Target="../media/image67.png"/><Relationship Id="rId11"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tm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0" Type="http://schemas.openxmlformats.org/officeDocument/2006/relationships/image" Target="../media/image88.jpg"/><Relationship Id="rId21" Type="http://schemas.openxmlformats.org/officeDocument/2006/relationships/image" Target="../media/image89.jpg"/><Relationship Id="rId22" Type="http://schemas.openxmlformats.org/officeDocument/2006/relationships/image" Target="../media/image90.jpg"/><Relationship Id="rId23" Type="http://schemas.openxmlformats.org/officeDocument/2006/relationships/image" Target="../media/image91.jpg"/><Relationship Id="rId24" Type="http://schemas.openxmlformats.org/officeDocument/2006/relationships/image" Target="../media/image92.jpg"/><Relationship Id="rId25" Type="http://schemas.openxmlformats.org/officeDocument/2006/relationships/image" Target="../media/image93.jpg"/><Relationship Id="rId26" Type="http://schemas.openxmlformats.org/officeDocument/2006/relationships/image" Target="../media/image94.jpg"/><Relationship Id="rId27" Type="http://schemas.openxmlformats.org/officeDocument/2006/relationships/image" Target="../media/image95.jpg"/><Relationship Id="rId28" Type="http://schemas.openxmlformats.org/officeDocument/2006/relationships/image" Target="../media/image96.jpg"/><Relationship Id="rId29"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g"/><Relationship Id="rId30" Type="http://schemas.openxmlformats.org/officeDocument/2006/relationships/image" Target="../media/image98.jpg"/><Relationship Id="rId31" Type="http://schemas.openxmlformats.org/officeDocument/2006/relationships/image" Target="../media/image99.jpg"/><Relationship Id="rId32" Type="http://schemas.openxmlformats.org/officeDocument/2006/relationships/image" Target="../media/image100.jpg"/><Relationship Id="rId9" Type="http://schemas.openxmlformats.org/officeDocument/2006/relationships/image" Target="../media/image77.jpeg"/><Relationship Id="rId6" Type="http://schemas.openxmlformats.org/officeDocument/2006/relationships/image" Target="../media/image74.jpg"/><Relationship Id="rId7" Type="http://schemas.openxmlformats.org/officeDocument/2006/relationships/image" Target="../media/image75.jpg"/><Relationship Id="rId8" Type="http://schemas.openxmlformats.org/officeDocument/2006/relationships/image" Target="../media/image76.jpeg"/><Relationship Id="rId33" Type="http://schemas.openxmlformats.org/officeDocument/2006/relationships/image" Target="../media/image101.jpg"/><Relationship Id="rId34" Type="http://schemas.openxmlformats.org/officeDocument/2006/relationships/image" Target="../media/image102.jpg"/><Relationship Id="rId35" Type="http://schemas.openxmlformats.org/officeDocument/2006/relationships/image" Target="../media/image103.jpg"/><Relationship Id="rId36" Type="http://schemas.openxmlformats.org/officeDocument/2006/relationships/image" Target="../media/image104.jpg"/><Relationship Id="rId10" Type="http://schemas.openxmlformats.org/officeDocument/2006/relationships/image" Target="../media/image78.jpg"/><Relationship Id="rId11" Type="http://schemas.openxmlformats.org/officeDocument/2006/relationships/image" Target="../media/image79.jpeg"/><Relationship Id="rId12" Type="http://schemas.openxmlformats.org/officeDocument/2006/relationships/image" Target="../media/image80.jpeg"/><Relationship Id="rId13" Type="http://schemas.openxmlformats.org/officeDocument/2006/relationships/image" Target="../media/image81.jpeg"/><Relationship Id="rId14" Type="http://schemas.openxmlformats.org/officeDocument/2006/relationships/image" Target="../media/image82.jpg"/><Relationship Id="rId15" Type="http://schemas.openxmlformats.org/officeDocument/2006/relationships/image" Target="../media/image83.jpeg"/><Relationship Id="rId16" Type="http://schemas.openxmlformats.org/officeDocument/2006/relationships/image" Target="../media/image84.jpg"/><Relationship Id="rId17" Type="http://schemas.openxmlformats.org/officeDocument/2006/relationships/image" Target="../media/image85.jpg"/><Relationship Id="rId18" Type="http://schemas.openxmlformats.org/officeDocument/2006/relationships/image" Target="../media/image86.jpg"/><Relationship Id="rId19" Type="http://schemas.openxmlformats.org/officeDocument/2006/relationships/image" Target="../media/image87.jpg"/><Relationship Id="rId37" Type="http://schemas.openxmlformats.org/officeDocument/2006/relationships/image" Target="../media/image105.jpg"/><Relationship Id="rId38" Type="http://schemas.openxmlformats.org/officeDocument/2006/relationships/image" Target="../media/image106.jpg"/><Relationship Id="rId39" Type="http://schemas.openxmlformats.org/officeDocument/2006/relationships/image" Target="../media/image107.jpg"/><Relationship Id="rId40" Type="http://schemas.openxmlformats.org/officeDocument/2006/relationships/image" Target="../media/image108.jpeg"/><Relationship Id="rId41" Type="http://schemas.openxmlformats.org/officeDocument/2006/relationships/image" Target="../media/image109.jpeg"/><Relationship Id="rId42" Type="http://schemas.openxmlformats.org/officeDocument/2006/relationships/image" Target="../media/image110.png"/><Relationship Id="rId43" Type="http://schemas.openxmlformats.org/officeDocument/2006/relationships/image" Target="../media/image111.png"/><Relationship Id="rId44" Type="http://schemas.openxmlformats.org/officeDocument/2006/relationships/image" Target="../media/image68.png"/></Relationships>
</file>

<file path=ppt/slides/_rels/slide27.xml.rels><?xml version="1.0" encoding="UTF-8" standalone="yes"?>
<Relationships xmlns="http://schemas.openxmlformats.org/package/2006/relationships"><Relationship Id="rId13" Type="http://schemas.openxmlformats.org/officeDocument/2006/relationships/image" Target="../media/image81.jpeg"/><Relationship Id="rId14" Type="http://schemas.openxmlformats.org/officeDocument/2006/relationships/image" Target="../media/image82.jpg"/><Relationship Id="rId15" Type="http://schemas.openxmlformats.org/officeDocument/2006/relationships/image" Target="../media/image83.jpeg"/><Relationship Id="rId16" Type="http://schemas.openxmlformats.org/officeDocument/2006/relationships/image" Target="../media/image84.jpg"/><Relationship Id="rId17" Type="http://schemas.openxmlformats.org/officeDocument/2006/relationships/image" Target="../media/image85.jpg"/><Relationship Id="rId18" Type="http://schemas.openxmlformats.org/officeDocument/2006/relationships/image" Target="../media/image86.jpg"/><Relationship Id="rId19" Type="http://schemas.openxmlformats.org/officeDocument/2006/relationships/image" Target="../media/image87.jpg"/><Relationship Id="rId50" Type="http://schemas.openxmlformats.org/officeDocument/2006/relationships/image" Target="../media/image122.jpg"/><Relationship Id="rId51" Type="http://schemas.openxmlformats.org/officeDocument/2006/relationships/image" Target="../media/image123.jpg"/><Relationship Id="rId52" Type="http://schemas.openxmlformats.org/officeDocument/2006/relationships/image" Target="../media/image124.jpg"/><Relationship Id="rId53" Type="http://schemas.openxmlformats.org/officeDocument/2006/relationships/image" Target="../media/image125.jpg"/><Relationship Id="rId54" Type="http://schemas.openxmlformats.org/officeDocument/2006/relationships/image" Target="../media/image126.jpg"/><Relationship Id="rId55" Type="http://schemas.openxmlformats.org/officeDocument/2006/relationships/image" Target="../media/image127.jpg"/><Relationship Id="rId56" Type="http://schemas.openxmlformats.org/officeDocument/2006/relationships/image" Target="../media/image128.jpg"/><Relationship Id="rId57" Type="http://schemas.openxmlformats.org/officeDocument/2006/relationships/image" Target="../media/image129.jpg"/><Relationship Id="rId58" Type="http://schemas.openxmlformats.org/officeDocument/2006/relationships/image" Target="../media/image130.jpg"/><Relationship Id="rId59" Type="http://schemas.openxmlformats.org/officeDocument/2006/relationships/image" Target="../media/image131.jpg"/><Relationship Id="rId40" Type="http://schemas.openxmlformats.org/officeDocument/2006/relationships/image" Target="../media/image112.jpg"/><Relationship Id="rId41" Type="http://schemas.openxmlformats.org/officeDocument/2006/relationships/image" Target="../media/image113.jpg"/><Relationship Id="rId42" Type="http://schemas.openxmlformats.org/officeDocument/2006/relationships/image" Target="../media/image114.jpg"/><Relationship Id="rId43" Type="http://schemas.openxmlformats.org/officeDocument/2006/relationships/image" Target="../media/image115.jpg"/><Relationship Id="rId44" Type="http://schemas.openxmlformats.org/officeDocument/2006/relationships/image" Target="../media/image116.jpg"/><Relationship Id="rId45" Type="http://schemas.openxmlformats.org/officeDocument/2006/relationships/image" Target="../media/image117.jpg"/><Relationship Id="rId46" Type="http://schemas.openxmlformats.org/officeDocument/2006/relationships/image" Target="../media/image118.jpg"/><Relationship Id="rId47" Type="http://schemas.openxmlformats.org/officeDocument/2006/relationships/image" Target="../media/image119.jpg"/><Relationship Id="rId48" Type="http://schemas.openxmlformats.org/officeDocument/2006/relationships/image" Target="../media/image120.jpg"/><Relationship Id="rId49" Type="http://schemas.openxmlformats.org/officeDocument/2006/relationships/image" Target="../media/image121.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g"/><Relationship Id="rId6" Type="http://schemas.openxmlformats.org/officeDocument/2006/relationships/image" Target="../media/image74.jpg"/><Relationship Id="rId7" Type="http://schemas.openxmlformats.org/officeDocument/2006/relationships/image" Target="../media/image75.jpg"/><Relationship Id="rId8" Type="http://schemas.openxmlformats.org/officeDocument/2006/relationships/image" Target="../media/image76.jpeg"/><Relationship Id="rId9" Type="http://schemas.openxmlformats.org/officeDocument/2006/relationships/image" Target="../media/image77.jpeg"/><Relationship Id="rId30" Type="http://schemas.openxmlformats.org/officeDocument/2006/relationships/image" Target="../media/image98.jpg"/><Relationship Id="rId31" Type="http://schemas.openxmlformats.org/officeDocument/2006/relationships/image" Target="../media/image99.jpg"/><Relationship Id="rId32" Type="http://schemas.openxmlformats.org/officeDocument/2006/relationships/image" Target="../media/image100.jpg"/><Relationship Id="rId33" Type="http://schemas.openxmlformats.org/officeDocument/2006/relationships/image" Target="../media/image101.jpg"/><Relationship Id="rId34" Type="http://schemas.openxmlformats.org/officeDocument/2006/relationships/image" Target="../media/image102.jpg"/><Relationship Id="rId35" Type="http://schemas.openxmlformats.org/officeDocument/2006/relationships/image" Target="../media/image103.jpg"/><Relationship Id="rId36" Type="http://schemas.openxmlformats.org/officeDocument/2006/relationships/image" Target="../media/image104.jpg"/><Relationship Id="rId37" Type="http://schemas.openxmlformats.org/officeDocument/2006/relationships/image" Target="../media/image105.jpg"/><Relationship Id="rId38" Type="http://schemas.openxmlformats.org/officeDocument/2006/relationships/image" Target="../media/image106.jpg"/><Relationship Id="rId39" Type="http://schemas.openxmlformats.org/officeDocument/2006/relationships/image" Target="../media/image107.jpg"/><Relationship Id="rId20" Type="http://schemas.openxmlformats.org/officeDocument/2006/relationships/image" Target="../media/image88.jpg"/><Relationship Id="rId21" Type="http://schemas.openxmlformats.org/officeDocument/2006/relationships/image" Target="../media/image89.jpg"/><Relationship Id="rId22" Type="http://schemas.openxmlformats.org/officeDocument/2006/relationships/image" Target="../media/image90.jpg"/><Relationship Id="rId23" Type="http://schemas.openxmlformats.org/officeDocument/2006/relationships/image" Target="../media/image91.jpg"/><Relationship Id="rId24" Type="http://schemas.openxmlformats.org/officeDocument/2006/relationships/image" Target="../media/image92.jpg"/><Relationship Id="rId25" Type="http://schemas.openxmlformats.org/officeDocument/2006/relationships/image" Target="../media/image93.jpg"/><Relationship Id="rId26" Type="http://schemas.openxmlformats.org/officeDocument/2006/relationships/image" Target="../media/image94.jpg"/><Relationship Id="rId27" Type="http://schemas.openxmlformats.org/officeDocument/2006/relationships/image" Target="../media/image95.jpg"/><Relationship Id="rId28" Type="http://schemas.openxmlformats.org/officeDocument/2006/relationships/image" Target="../media/image96.jpg"/><Relationship Id="rId29" Type="http://schemas.openxmlformats.org/officeDocument/2006/relationships/image" Target="../media/image97.jpg"/><Relationship Id="rId60" Type="http://schemas.openxmlformats.org/officeDocument/2006/relationships/image" Target="../media/image132.jpg"/><Relationship Id="rId61" Type="http://schemas.openxmlformats.org/officeDocument/2006/relationships/image" Target="../media/image133.jpg"/><Relationship Id="rId62" Type="http://schemas.openxmlformats.org/officeDocument/2006/relationships/image" Target="../media/image134.jpg"/><Relationship Id="rId10" Type="http://schemas.openxmlformats.org/officeDocument/2006/relationships/image" Target="../media/image78.jpg"/><Relationship Id="rId11" Type="http://schemas.openxmlformats.org/officeDocument/2006/relationships/image" Target="../media/image79.jpeg"/><Relationship Id="rId12" Type="http://schemas.openxmlformats.org/officeDocument/2006/relationships/image" Target="../media/image80.jpeg"/></Relationships>
</file>

<file path=ppt/slides/_rels/slide28.xml.rels><?xml version="1.0" encoding="UTF-8" standalone="yes"?>
<Relationships xmlns="http://schemas.openxmlformats.org/package/2006/relationships"><Relationship Id="rId11" Type="http://schemas.openxmlformats.org/officeDocument/2006/relationships/image" Target="../media/image143.jpeg"/><Relationship Id="rId12" Type="http://schemas.openxmlformats.org/officeDocument/2006/relationships/image" Target="../media/image144.jpeg"/><Relationship Id="rId13" Type="http://schemas.openxmlformats.org/officeDocument/2006/relationships/image" Target="../media/image145.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jpeg"/><Relationship Id="rId8" Type="http://schemas.openxmlformats.org/officeDocument/2006/relationships/image" Target="../media/image140.jpeg"/><Relationship Id="rId9" Type="http://schemas.openxmlformats.org/officeDocument/2006/relationships/image" Target="../media/image141.jpeg"/><Relationship Id="rId10" Type="http://schemas.openxmlformats.org/officeDocument/2006/relationships/image" Target="../media/image142.jpeg"/></Relationships>
</file>

<file path=ppt/slides/_rels/slide29.xml.rels><?xml version="1.0" encoding="UTF-8" standalone="yes"?>
<Relationships xmlns="http://schemas.openxmlformats.org/package/2006/relationships"><Relationship Id="rId101" Type="http://schemas.openxmlformats.org/officeDocument/2006/relationships/image" Target="../media/image196.jpeg"/><Relationship Id="rId102" Type="http://schemas.openxmlformats.org/officeDocument/2006/relationships/image" Target="../media/image197.jpeg"/><Relationship Id="rId103" Type="http://schemas.openxmlformats.org/officeDocument/2006/relationships/image" Target="../media/image198.jpeg"/><Relationship Id="rId104" Type="http://schemas.openxmlformats.org/officeDocument/2006/relationships/image" Target="../media/image199.jpeg"/><Relationship Id="rId105" Type="http://schemas.openxmlformats.org/officeDocument/2006/relationships/image" Target="../media/image200.jpeg"/><Relationship Id="rId106" Type="http://schemas.openxmlformats.org/officeDocument/2006/relationships/image" Target="../media/image201.jpeg"/><Relationship Id="rId107" Type="http://schemas.openxmlformats.org/officeDocument/2006/relationships/image" Target="../media/image202.jpeg"/><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ladoga.graphics.cs.cmu.edu/xinleic/Seg/C100/cluster_1/02-66(0.00000).jpg" TargetMode="External"/><Relationship Id="rId4" Type="http://schemas.openxmlformats.org/officeDocument/2006/relationships/image" Target="../media/image146.jpeg"/><Relationship Id="rId5" Type="http://schemas.openxmlformats.org/officeDocument/2006/relationships/hyperlink" Target="http://ladoga.graphics.cs.cmu.edu/xinleic/Seg/C100/cluster_1/03-86(0.00000).jpg" TargetMode="External"/><Relationship Id="rId6" Type="http://schemas.openxmlformats.org/officeDocument/2006/relationships/image" Target="../media/image147.jpeg"/><Relationship Id="rId7" Type="http://schemas.openxmlformats.org/officeDocument/2006/relationships/hyperlink" Target="http://ladoga.graphics.cs.cmu.edu/xinleic/Seg/C100/cluster_1/04-95(0.00000).jpg" TargetMode="External"/><Relationship Id="rId8" Type="http://schemas.openxmlformats.org/officeDocument/2006/relationships/image" Target="../media/image148.jpeg"/><Relationship Id="rId9" Type="http://schemas.openxmlformats.org/officeDocument/2006/relationships/hyperlink" Target="http://ladoga.graphics.cs.cmu.edu/xinleic/Seg/C100/cluster_1/05-107(0.00000).jpg" TargetMode="External"/><Relationship Id="rId108" Type="http://schemas.openxmlformats.org/officeDocument/2006/relationships/image" Target="../media/image203.jpeg"/><Relationship Id="rId10" Type="http://schemas.openxmlformats.org/officeDocument/2006/relationships/image" Target="../media/image149.jpeg"/><Relationship Id="rId11" Type="http://schemas.openxmlformats.org/officeDocument/2006/relationships/hyperlink" Target="http://ladoga.graphics.cs.cmu.edu/xinleic/Seg/C100/cluster_1/06-141(0.00000).jpg" TargetMode="External"/><Relationship Id="rId12" Type="http://schemas.openxmlformats.org/officeDocument/2006/relationships/image" Target="../media/image150.jpeg"/><Relationship Id="rId13" Type="http://schemas.openxmlformats.org/officeDocument/2006/relationships/hyperlink" Target="http://ladoga.graphics.cs.cmu.edu/xinleic/Seg/C100/cluster_1/07-186(0.00000).jpg" TargetMode="External"/><Relationship Id="rId14" Type="http://schemas.openxmlformats.org/officeDocument/2006/relationships/image" Target="../media/image151.jpeg"/><Relationship Id="rId15" Type="http://schemas.openxmlformats.org/officeDocument/2006/relationships/hyperlink" Target="http://ladoga.graphics.cs.cmu.edu/xinleic/Seg/C100/cluster_1/08-228(0.00000).jpg" TargetMode="External"/><Relationship Id="rId16" Type="http://schemas.openxmlformats.org/officeDocument/2006/relationships/image" Target="../media/image152.jpeg"/><Relationship Id="rId17" Type="http://schemas.openxmlformats.org/officeDocument/2006/relationships/hyperlink" Target="http://ladoga.graphics.cs.cmu.edu/xinleic/Seg/C100/cluster_1/09-240(0.00000).jpg" TargetMode="External"/><Relationship Id="rId18" Type="http://schemas.openxmlformats.org/officeDocument/2006/relationships/image" Target="../media/image153.jpeg"/><Relationship Id="rId19" Type="http://schemas.openxmlformats.org/officeDocument/2006/relationships/hyperlink" Target="http://ladoga.graphics.cs.cmu.edu/xinleic/Seg/C100/cluster_1/10-242(0.00000).jpg" TargetMode="External"/><Relationship Id="rId30" Type="http://schemas.openxmlformats.org/officeDocument/2006/relationships/image" Target="../media/image159.jpeg"/><Relationship Id="rId31" Type="http://schemas.openxmlformats.org/officeDocument/2006/relationships/hyperlink" Target="http://ladoga.graphics.cs.cmu.edu/xinleic/Seg/C100/cluster_2/05-160(0.00000).jpg" TargetMode="External"/><Relationship Id="rId32" Type="http://schemas.openxmlformats.org/officeDocument/2006/relationships/image" Target="../media/image160.jpeg"/><Relationship Id="rId33" Type="http://schemas.openxmlformats.org/officeDocument/2006/relationships/hyperlink" Target="http://ladoga.graphics.cs.cmu.edu/xinleic/Seg/C100/cluster_2/06-195(0.00000).jpg" TargetMode="External"/><Relationship Id="rId34" Type="http://schemas.openxmlformats.org/officeDocument/2006/relationships/image" Target="../media/image161.jpeg"/><Relationship Id="rId35" Type="http://schemas.openxmlformats.org/officeDocument/2006/relationships/hyperlink" Target="http://ladoga.graphics.cs.cmu.edu/xinleic/Seg/C100/cluster_2/07-198(0.00000).jpg" TargetMode="External"/><Relationship Id="rId36" Type="http://schemas.openxmlformats.org/officeDocument/2006/relationships/image" Target="../media/image162.jpeg"/><Relationship Id="rId37" Type="http://schemas.openxmlformats.org/officeDocument/2006/relationships/hyperlink" Target="http://ladoga.graphics.cs.cmu.edu/xinleic/Seg/C100/cluster_2/08-213(0.00000).jpg" TargetMode="External"/><Relationship Id="rId38" Type="http://schemas.openxmlformats.org/officeDocument/2006/relationships/image" Target="../media/image163.jpeg"/><Relationship Id="rId39" Type="http://schemas.openxmlformats.org/officeDocument/2006/relationships/hyperlink" Target="http://ladoga.graphics.cs.cmu.edu/xinleic/Seg/C100/cluster_2/01-38(0.00000).jpg" TargetMode="External"/><Relationship Id="rId50" Type="http://schemas.openxmlformats.org/officeDocument/2006/relationships/image" Target="../media/image169.jpeg"/><Relationship Id="rId51" Type="http://schemas.openxmlformats.org/officeDocument/2006/relationships/hyperlink" Target="http://ladoga.graphics.cs.cmu.edu/xinleic/Seg/C100/cluster_6/07-99(0.00000).jpg" TargetMode="External"/><Relationship Id="rId52" Type="http://schemas.openxmlformats.org/officeDocument/2006/relationships/image" Target="../media/image170.jpeg"/><Relationship Id="rId53" Type="http://schemas.openxmlformats.org/officeDocument/2006/relationships/hyperlink" Target="http://ladoga.graphics.cs.cmu.edu/xinleic/Seg/C100/cluster_6/08-111(0.00000).jpg" TargetMode="External"/><Relationship Id="rId54" Type="http://schemas.openxmlformats.org/officeDocument/2006/relationships/image" Target="../media/image171.jpeg"/><Relationship Id="rId55" Type="http://schemas.openxmlformats.org/officeDocument/2006/relationships/hyperlink" Target="http://ladoga.graphics.cs.cmu.edu/xinleic/Seg/C100/cluster_6/09-114(0.00000).jpg" TargetMode="External"/><Relationship Id="rId56" Type="http://schemas.openxmlformats.org/officeDocument/2006/relationships/image" Target="../media/image172.jpeg"/><Relationship Id="rId57" Type="http://schemas.openxmlformats.org/officeDocument/2006/relationships/hyperlink" Target="http://ladoga.graphics.cs.cmu.edu/xinleic/Seg/C100/cluster_6/10-142(0.00000).jpg" TargetMode="External"/><Relationship Id="rId58" Type="http://schemas.openxmlformats.org/officeDocument/2006/relationships/image" Target="../media/image173.jpeg"/><Relationship Id="rId59" Type="http://schemas.openxmlformats.org/officeDocument/2006/relationships/hyperlink" Target="http://ladoga.graphics.cs.cmu.edu/xinleic/Seg/C100/cluster_6/11-178(0.00000).jpg" TargetMode="External"/><Relationship Id="rId70" Type="http://schemas.openxmlformats.org/officeDocument/2006/relationships/image" Target="../media/image179.jpeg"/><Relationship Id="rId71" Type="http://schemas.openxmlformats.org/officeDocument/2006/relationships/hyperlink" Target="http://ladoga.graphics.cs.cmu.edu/xinleic/Seg/C100/cluster_8/04-79(0.00000).jpg" TargetMode="External"/><Relationship Id="rId72" Type="http://schemas.openxmlformats.org/officeDocument/2006/relationships/image" Target="../media/image180.jpeg"/><Relationship Id="rId73" Type="http://schemas.openxmlformats.org/officeDocument/2006/relationships/hyperlink" Target="http://ladoga.graphics.cs.cmu.edu/xinleic/Seg/C100/cluster_8/05-136(0.00000).jpg" TargetMode="External"/><Relationship Id="rId74" Type="http://schemas.openxmlformats.org/officeDocument/2006/relationships/image" Target="../media/image181.jpeg"/><Relationship Id="rId75" Type="http://schemas.openxmlformats.org/officeDocument/2006/relationships/hyperlink" Target="http://ladoga.graphics.cs.cmu.edu/xinleic/Seg/C100/cluster_8/06-139(0.00000).jpg" TargetMode="External"/><Relationship Id="rId76" Type="http://schemas.openxmlformats.org/officeDocument/2006/relationships/image" Target="../media/image182.jpeg"/><Relationship Id="rId77" Type="http://schemas.openxmlformats.org/officeDocument/2006/relationships/hyperlink" Target="http://ladoga.graphics.cs.cmu.edu/xinleic/Seg/C100/cluster_8/07-155(0.00000).jpg" TargetMode="External"/><Relationship Id="rId78" Type="http://schemas.openxmlformats.org/officeDocument/2006/relationships/image" Target="../media/image183.jpeg"/><Relationship Id="rId79" Type="http://schemas.openxmlformats.org/officeDocument/2006/relationships/hyperlink" Target="http://ladoga.graphics.cs.cmu.edu/xinleic/Seg/C100/cluster_8/08-156(0.00000).jpg" TargetMode="External"/><Relationship Id="rId90" Type="http://schemas.openxmlformats.org/officeDocument/2006/relationships/image" Target="../media/image189.jpeg"/><Relationship Id="rId91" Type="http://schemas.openxmlformats.org/officeDocument/2006/relationships/hyperlink" Target="http://ladoga.graphics.cs.cmu.edu/xinleic/Seg/C100/cluster_8/14-209(0.00000).jpg" TargetMode="External"/><Relationship Id="rId92" Type="http://schemas.openxmlformats.org/officeDocument/2006/relationships/image" Target="../media/image190.jpeg"/><Relationship Id="rId93" Type="http://schemas.openxmlformats.org/officeDocument/2006/relationships/hyperlink" Target="http://ladoga.graphics.cs.cmu.edu/xinleic/Seg/C100/cluster_8/15-210(0.00000).jpg" TargetMode="External"/><Relationship Id="rId94" Type="http://schemas.openxmlformats.org/officeDocument/2006/relationships/image" Target="../media/image191.jpeg"/><Relationship Id="rId95" Type="http://schemas.openxmlformats.org/officeDocument/2006/relationships/hyperlink" Target="http://ladoga.graphics.cs.cmu.edu/xinleic/Seg/C100/cluster_8/16-254(0.00000).jpg" TargetMode="External"/><Relationship Id="rId96" Type="http://schemas.openxmlformats.org/officeDocument/2006/relationships/image" Target="../media/image192.jpeg"/><Relationship Id="rId97" Type="http://schemas.openxmlformats.org/officeDocument/2006/relationships/hyperlink" Target="http://ladoga.graphics.cs.cmu.edu/xinleic/Seg/C100/cluster_8/01-35(0.00000).jpg" TargetMode="External"/><Relationship Id="rId98" Type="http://schemas.openxmlformats.org/officeDocument/2006/relationships/image" Target="../media/image193.jpeg"/><Relationship Id="rId99" Type="http://schemas.openxmlformats.org/officeDocument/2006/relationships/image" Target="../media/image194.jpeg"/><Relationship Id="rId20" Type="http://schemas.openxmlformats.org/officeDocument/2006/relationships/image" Target="../media/image154.jpeg"/><Relationship Id="rId21" Type="http://schemas.openxmlformats.org/officeDocument/2006/relationships/hyperlink" Target="http://ladoga.graphics.cs.cmu.edu/xinleic/Seg/C100/cluster_1/11-253(0.00000).jpg" TargetMode="External"/><Relationship Id="rId22" Type="http://schemas.openxmlformats.org/officeDocument/2006/relationships/image" Target="../media/image155.jpeg"/><Relationship Id="rId23" Type="http://schemas.openxmlformats.org/officeDocument/2006/relationships/hyperlink" Target="http://ladoga.graphics.cs.cmu.edu/xinleic/Seg/C100/cluster_1/01-48(0.00000).jpg" TargetMode="External"/><Relationship Id="rId24" Type="http://schemas.openxmlformats.org/officeDocument/2006/relationships/image" Target="../media/image156.jpeg"/><Relationship Id="rId25" Type="http://schemas.openxmlformats.org/officeDocument/2006/relationships/hyperlink" Target="http://ladoga.graphics.cs.cmu.edu/xinleic/Seg/C100/cluster_2/02-56(0.00000).jpg" TargetMode="External"/><Relationship Id="rId26" Type="http://schemas.openxmlformats.org/officeDocument/2006/relationships/image" Target="../media/image157.jpeg"/><Relationship Id="rId27" Type="http://schemas.openxmlformats.org/officeDocument/2006/relationships/hyperlink" Target="http://ladoga.graphics.cs.cmu.edu/xinleic/Seg/C100/cluster_2/03-122(0.00000).jpg" TargetMode="External"/><Relationship Id="rId28" Type="http://schemas.openxmlformats.org/officeDocument/2006/relationships/image" Target="../media/image158.jpeg"/><Relationship Id="rId29" Type="http://schemas.openxmlformats.org/officeDocument/2006/relationships/hyperlink" Target="http://ladoga.graphics.cs.cmu.edu/xinleic/Seg/C100/cluster_2/04-149(0.00000).jpg" TargetMode="External"/><Relationship Id="rId40" Type="http://schemas.openxmlformats.org/officeDocument/2006/relationships/image" Target="../media/image164.jpeg"/><Relationship Id="rId41" Type="http://schemas.openxmlformats.org/officeDocument/2006/relationships/hyperlink" Target="http://ladoga.graphics.cs.cmu.edu/xinleic/Seg/C100/cluster_6/02-70(0.00000).jpg" TargetMode="External"/><Relationship Id="rId42" Type="http://schemas.openxmlformats.org/officeDocument/2006/relationships/image" Target="../media/image165.jpeg"/><Relationship Id="rId43" Type="http://schemas.openxmlformats.org/officeDocument/2006/relationships/hyperlink" Target="http://ladoga.graphics.cs.cmu.edu/xinleic/Seg/C100/cluster_6/03-72(0.00000).jpg" TargetMode="External"/><Relationship Id="rId44" Type="http://schemas.openxmlformats.org/officeDocument/2006/relationships/image" Target="../media/image166.jpeg"/><Relationship Id="rId45" Type="http://schemas.openxmlformats.org/officeDocument/2006/relationships/hyperlink" Target="http://ladoga.graphics.cs.cmu.edu/xinleic/Seg/C100/cluster_6/04-84(0.00000).jpg" TargetMode="External"/><Relationship Id="rId46" Type="http://schemas.openxmlformats.org/officeDocument/2006/relationships/image" Target="../media/image167.jpeg"/><Relationship Id="rId47" Type="http://schemas.openxmlformats.org/officeDocument/2006/relationships/hyperlink" Target="http://ladoga.graphics.cs.cmu.edu/xinleic/Seg/C100/cluster_6/05-88(0.00000).jpg" TargetMode="External"/><Relationship Id="rId48" Type="http://schemas.openxmlformats.org/officeDocument/2006/relationships/image" Target="../media/image168.jpeg"/><Relationship Id="rId49" Type="http://schemas.openxmlformats.org/officeDocument/2006/relationships/hyperlink" Target="http://ladoga.graphics.cs.cmu.edu/xinleic/Seg/C100/cluster_6/06-93(0.00000).jpg" TargetMode="External"/><Relationship Id="rId60" Type="http://schemas.openxmlformats.org/officeDocument/2006/relationships/image" Target="../media/image174.jpeg"/><Relationship Id="rId61" Type="http://schemas.openxmlformats.org/officeDocument/2006/relationships/hyperlink" Target="http://ladoga.graphics.cs.cmu.edu/xinleic/Seg/C100/cluster_6/12-216(0.00000).jpg" TargetMode="External"/><Relationship Id="rId62" Type="http://schemas.openxmlformats.org/officeDocument/2006/relationships/image" Target="../media/image175.jpeg"/><Relationship Id="rId63" Type="http://schemas.openxmlformats.org/officeDocument/2006/relationships/hyperlink" Target="http://ladoga.graphics.cs.cmu.edu/xinleic/Seg/C100/cluster_6/13-223(0.00000).jpg" TargetMode="External"/><Relationship Id="rId64" Type="http://schemas.openxmlformats.org/officeDocument/2006/relationships/image" Target="../media/image176.jpeg"/><Relationship Id="rId65" Type="http://schemas.openxmlformats.org/officeDocument/2006/relationships/hyperlink" Target="http://ladoga.graphics.cs.cmu.edu/xinleic/Seg/C100/cluster_6/01-59(0.00000).jpg" TargetMode="External"/><Relationship Id="rId66" Type="http://schemas.openxmlformats.org/officeDocument/2006/relationships/image" Target="../media/image177.jpeg"/><Relationship Id="rId67" Type="http://schemas.openxmlformats.org/officeDocument/2006/relationships/hyperlink" Target="http://ladoga.graphics.cs.cmu.edu/xinleic/Seg/C100/cluster_8/02-68(0.00000).jpg" TargetMode="External"/><Relationship Id="rId68" Type="http://schemas.openxmlformats.org/officeDocument/2006/relationships/image" Target="../media/image178.jpeg"/><Relationship Id="rId69" Type="http://schemas.openxmlformats.org/officeDocument/2006/relationships/hyperlink" Target="http://ladoga.graphics.cs.cmu.edu/xinleic/Seg/C100/cluster_8/03-73(0.00000).jpg" TargetMode="External"/><Relationship Id="rId100" Type="http://schemas.openxmlformats.org/officeDocument/2006/relationships/image" Target="../media/image195.jpeg"/><Relationship Id="rId80" Type="http://schemas.openxmlformats.org/officeDocument/2006/relationships/image" Target="../media/image184.jpeg"/><Relationship Id="rId81" Type="http://schemas.openxmlformats.org/officeDocument/2006/relationships/hyperlink" Target="http://ladoga.graphics.cs.cmu.edu/xinleic/Seg/C100/cluster_8/09-167(0.00000).jpg" TargetMode="External"/><Relationship Id="rId82" Type="http://schemas.openxmlformats.org/officeDocument/2006/relationships/image" Target="../media/image185.jpeg"/><Relationship Id="rId83" Type="http://schemas.openxmlformats.org/officeDocument/2006/relationships/hyperlink" Target="http://ladoga.graphics.cs.cmu.edu/xinleic/Seg/C100/cluster_8/10-183(0.00000).jpg" TargetMode="External"/><Relationship Id="rId84" Type="http://schemas.openxmlformats.org/officeDocument/2006/relationships/image" Target="../media/image186.jpeg"/><Relationship Id="rId85" Type="http://schemas.openxmlformats.org/officeDocument/2006/relationships/hyperlink" Target="http://ladoga.graphics.cs.cmu.edu/xinleic/Seg/C100/cluster_8/11-189(0.00000).jpg" TargetMode="External"/><Relationship Id="rId86" Type="http://schemas.openxmlformats.org/officeDocument/2006/relationships/image" Target="../media/image187.jpeg"/><Relationship Id="rId87" Type="http://schemas.openxmlformats.org/officeDocument/2006/relationships/hyperlink" Target="http://ladoga.graphics.cs.cmu.edu/xinleic/Seg/C100/cluster_8/12-201(0.00000).jpg" TargetMode="External"/><Relationship Id="rId88" Type="http://schemas.openxmlformats.org/officeDocument/2006/relationships/image" Target="../media/image188.jpeg"/><Relationship Id="rId89" Type="http://schemas.openxmlformats.org/officeDocument/2006/relationships/hyperlink" Target="http://ladoga.graphics.cs.cmu.edu/xinleic/Seg/C100/cluster_8/13-204(0.00000).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212.jpeg"/><Relationship Id="rId12" Type="http://schemas.openxmlformats.org/officeDocument/2006/relationships/image" Target="../media/image213.png"/><Relationship Id="rId13" Type="http://schemas.openxmlformats.org/officeDocument/2006/relationships/image" Target="../media/image214.png"/><Relationship Id="rId14" Type="http://schemas.openxmlformats.org/officeDocument/2006/relationships/image" Target="../media/image215.jpe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6" Type="http://schemas.openxmlformats.org/officeDocument/2006/relationships/image" Target="../media/image207.jpeg"/><Relationship Id="rId7" Type="http://schemas.openxmlformats.org/officeDocument/2006/relationships/image" Target="../media/image208.png"/><Relationship Id="rId8" Type="http://schemas.openxmlformats.org/officeDocument/2006/relationships/image" Target="../media/image209.png"/><Relationship Id="rId9" Type="http://schemas.openxmlformats.org/officeDocument/2006/relationships/image" Target="../media/image210.png"/><Relationship Id="rId10" Type="http://schemas.openxmlformats.org/officeDocument/2006/relationships/image" Target="../media/image211.jpeg"/></Relationships>
</file>

<file path=ppt/slides/_rels/slide31.xml.rels><?xml version="1.0" encoding="UTF-8" standalone="yes"?>
<Relationships xmlns="http://schemas.openxmlformats.org/package/2006/relationships"><Relationship Id="rId13" Type="http://schemas.openxmlformats.org/officeDocument/2006/relationships/image" Target="../media/image81.jpeg"/><Relationship Id="rId14" Type="http://schemas.openxmlformats.org/officeDocument/2006/relationships/image" Target="../media/image82.jpg"/><Relationship Id="rId15" Type="http://schemas.openxmlformats.org/officeDocument/2006/relationships/image" Target="../media/image83.jpeg"/><Relationship Id="rId16" Type="http://schemas.openxmlformats.org/officeDocument/2006/relationships/image" Target="../media/image84.jpg"/><Relationship Id="rId17" Type="http://schemas.openxmlformats.org/officeDocument/2006/relationships/image" Target="../media/image85.jpg"/><Relationship Id="rId18" Type="http://schemas.openxmlformats.org/officeDocument/2006/relationships/image" Target="../media/image86.jpg"/><Relationship Id="rId19" Type="http://schemas.openxmlformats.org/officeDocument/2006/relationships/image" Target="../media/image87.jpg"/><Relationship Id="rId63" Type="http://schemas.openxmlformats.org/officeDocument/2006/relationships/image" Target="../media/image216.png"/><Relationship Id="rId50" Type="http://schemas.openxmlformats.org/officeDocument/2006/relationships/image" Target="../media/image122.jpg"/><Relationship Id="rId51" Type="http://schemas.openxmlformats.org/officeDocument/2006/relationships/image" Target="../media/image123.jpg"/><Relationship Id="rId52" Type="http://schemas.openxmlformats.org/officeDocument/2006/relationships/image" Target="../media/image124.jpg"/><Relationship Id="rId53" Type="http://schemas.openxmlformats.org/officeDocument/2006/relationships/image" Target="../media/image125.jpg"/><Relationship Id="rId54" Type="http://schemas.openxmlformats.org/officeDocument/2006/relationships/image" Target="../media/image126.jpg"/><Relationship Id="rId55" Type="http://schemas.openxmlformats.org/officeDocument/2006/relationships/image" Target="../media/image127.jpg"/><Relationship Id="rId56" Type="http://schemas.openxmlformats.org/officeDocument/2006/relationships/image" Target="../media/image128.jpg"/><Relationship Id="rId57" Type="http://schemas.openxmlformats.org/officeDocument/2006/relationships/image" Target="../media/image129.jpg"/><Relationship Id="rId58" Type="http://schemas.openxmlformats.org/officeDocument/2006/relationships/image" Target="../media/image130.jpg"/><Relationship Id="rId59" Type="http://schemas.openxmlformats.org/officeDocument/2006/relationships/image" Target="../media/image131.jpg"/><Relationship Id="rId40" Type="http://schemas.openxmlformats.org/officeDocument/2006/relationships/image" Target="../media/image112.jpg"/><Relationship Id="rId41" Type="http://schemas.openxmlformats.org/officeDocument/2006/relationships/image" Target="../media/image113.jpg"/><Relationship Id="rId42" Type="http://schemas.openxmlformats.org/officeDocument/2006/relationships/image" Target="../media/image114.jpg"/><Relationship Id="rId43" Type="http://schemas.openxmlformats.org/officeDocument/2006/relationships/image" Target="../media/image115.jpg"/><Relationship Id="rId44" Type="http://schemas.openxmlformats.org/officeDocument/2006/relationships/image" Target="../media/image116.jpg"/><Relationship Id="rId45" Type="http://schemas.openxmlformats.org/officeDocument/2006/relationships/image" Target="../media/image117.jpg"/><Relationship Id="rId46" Type="http://schemas.openxmlformats.org/officeDocument/2006/relationships/image" Target="../media/image118.jpg"/><Relationship Id="rId47" Type="http://schemas.openxmlformats.org/officeDocument/2006/relationships/image" Target="../media/image119.jpg"/><Relationship Id="rId48" Type="http://schemas.openxmlformats.org/officeDocument/2006/relationships/image" Target="../media/image120.jpg"/><Relationship Id="rId49" Type="http://schemas.openxmlformats.org/officeDocument/2006/relationships/image" Target="../media/image121.jp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g"/><Relationship Id="rId6" Type="http://schemas.openxmlformats.org/officeDocument/2006/relationships/image" Target="../media/image74.jpg"/><Relationship Id="rId7" Type="http://schemas.openxmlformats.org/officeDocument/2006/relationships/image" Target="../media/image75.jpg"/><Relationship Id="rId8" Type="http://schemas.openxmlformats.org/officeDocument/2006/relationships/image" Target="../media/image76.jpeg"/><Relationship Id="rId9" Type="http://schemas.openxmlformats.org/officeDocument/2006/relationships/image" Target="../media/image77.jpeg"/><Relationship Id="rId30" Type="http://schemas.openxmlformats.org/officeDocument/2006/relationships/image" Target="../media/image98.jpg"/><Relationship Id="rId31" Type="http://schemas.openxmlformats.org/officeDocument/2006/relationships/image" Target="../media/image99.jpg"/><Relationship Id="rId32" Type="http://schemas.openxmlformats.org/officeDocument/2006/relationships/image" Target="../media/image100.jpg"/><Relationship Id="rId33" Type="http://schemas.openxmlformats.org/officeDocument/2006/relationships/image" Target="../media/image101.jpg"/><Relationship Id="rId34" Type="http://schemas.openxmlformats.org/officeDocument/2006/relationships/image" Target="../media/image102.jpg"/><Relationship Id="rId35" Type="http://schemas.openxmlformats.org/officeDocument/2006/relationships/image" Target="../media/image103.jpg"/><Relationship Id="rId36" Type="http://schemas.openxmlformats.org/officeDocument/2006/relationships/image" Target="../media/image104.jpg"/><Relationship Id="rId37" Type="http://schemas.openxmlformats.org/officeDocument/2006/relationships/image" Target="../media/image105.jpg"/><Relationship Id="rId38" Type="http://schemas.openxmlformats.org/officeDocument/2006/relationships/image" Target="../media/image106.jpg"/><Relationship Id="rId39" Type="http://schemas.openxmlformats.org/officeDocument/2006/relationships/image" Target="../media/image107.jpg"/><Relationship Id="rId20" Type="http://schemas.openxmlformats.org/officeDocument/2006/relationships/image" Target="../media/image88.jpg"/><Relationship Id="rId21" Type="http://schemas.openxmlformats.org/officeDocument/2006/relationships/image" Target="../media/image89.jpg"/><Relationship Id="rId22" Type="http://schemas.openxmlformats.org/officeDocument/2006/relationships/image" Target="../media/image90.jpg"/><Relationship Id="rId23" Type="http://schemas.openxmlformats.org/officeDocument/2006/relationships/image" Target="../media/image91.jpg"/><Relationship Id="rId24" Type="http://schemas.openxmlformats.org/officeDocument/2006/relationships/image" Target="../media/image92.jpg"/><Relationship Id="rId25" Type="http://schemas.openxmlformats.org/officeDocument/2006/relationships/image" Target="../media/image93.jpg"/><Relationship Id="rId26" Type="http://schemas.openxmlformats.org/officeDocument/2006/relationships/image" Target="../media/image94.jpg"/><Relationship Id="rId27" Type="http://schemas.openxmlformats.org/officeDocument/2006/relationships/image" Target="../media/image95.jpg"/><Relationship Id="rId28" Type="http://schemas.openxmlformats.org/officeDocument/2006/relationships/image" Target="../media/image96.jpg"/><Relationship Id="rId29" Type="http://schemas.openxmlformats.org/officeDocument/2006/relationships/image" Target="../media/image97.jpg"/><Relationship Id="rId60" Type="http://schemas.openxmlformats.org/officeDocument/2006/relationships/image" Target="../media/image132.jpg"/><Relationship Id="rId61" Type="http://schemas.openxmlformats.org/officeDocument/2006/relationships/image" Target="../media/image133.jpg"/><Relationship Id="rId62" Type="http://schemas.openxmlformats.org/officeDocument/2006/relationships/image" Target="../media/image134.jpg"/><Relationship Id="rId10" Type="http://schemas.openxmlformats.org/officeDocument/2006/relationships/image" Target="../media/image78.jpg"/><Relationship Id="rId11" Type="http://schemas.openxmlformats.org/officeDocument/2006/relationships/image" Target="../media/image79.jpeg"/><Relationship Id="rId12" Type="http://schemas.openxmlformats.org/officeDocument/2006/relationships/image" Target="../media/image8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7.jpeg"/></Relationships>
</file>

<file path=ppt/slides/_rels/slide33.xml.rels><?xml version="1.0" encoding="UTF-8" standalone="yes"?>
<Relationships xmlns="http://schemas.openxmlformats.org/package/2006/relationships"><Relationship Id="rId13" Type="http://schemas.openxmlformats.org/officeDocument/2006/relationships/image" Target="../media/image121.jpg"/><Relationship Id="rId14" Type="http://schemas.openxmlformats.org/officeDocument/2006/relationships/image" Target="../media/image122.jpg"/><Relationship Id="rId15" Type="http://schemas.openxmlformats.org/officeDocument/2006/relationships/image" Target="../media/image123.jpg"/><Relationship Id="rId16" Type="http://schemas.openxmlformats.org/officeDocument/2006/relationships/image" Target="../media/image124.jpg"/><Relationship Id="rId17" Type="http://schemas.openxmlformats.org/officeDocument/2006/relationships/image" Target="../media/image125.jpg"/><Relationship Id="rId18" Type="http://schemas.openxmlformats.org/officeDocument/2006/relationships/image" Target="../media/image126.jpg"/><Relationship Id="rId19" Type="http://schemas.openxmlformats.org/officeDocument/2006/relationships/image" Target="../media/image127.jpg"/><Relationship Id="rId63" Type="http://schemas.openxmlformats.org/officeDocument/2006/relationships/image" Target="../media/image105.jpg"/><Relationship Id="rId64" Type="http://schemas.openxmlformats.org/officeDocument/2006/relationships/image" Target="../media/image106.jpg"/><Relationship Id="rId65" Type="http://schemas.openxmlformats.org/officeDocument/2006/relationships/image" Target="../media/image107.jpg"/><Relationship Id="rId50" Type="http://schemas.openxmlformats.org/officeDocument/2006/relationships/image" Target="../media/image92.jpg"/><Relationship Id="rId51" Type="http://schemas.openxmlformats.org/officeDocument/2006/relationships/image" Target="../media/image93.jpg"/><Relationship Id="rId52" Type="http://schemas.openxmlformats.org/officeDocument/2006/relationships/image" Target="../media/image94.jpg"/><Relationship Id="rId53" Type="http://schemas.openxmlformats.org/officeDocument/2006/relationships/image" Target="../media/image95.jpg"/><Relationship Id="rId54" Type="http://schemas.openxmlformats.org/officeDocument/2006/relationships/image" Target="../media/image96.jpg"/><Relationship Id="rId55" Type="http://schemas.openxmlformats.org/officeDocument/2006/relationships/image" Target="../media/image97.jpg"/><Relationship Id="rId56" Type="http://schemas.openxmlformats.org/officeDocument/2006/relationships/image" Target="../media/image98.jpg"/><Relationship Id="rId57" Type="http://schemas.openxmlformats.org/officeDocument/2006/relationships/image" Target="../media/image99.jpg"/><Relationship Id="rId58" Type="http://schemas.openxmlformats.org/officeDocument/2006/relationships/image" Target="../media/image100.jpg"/><Relationship Id="rId59" Type="http://schemas.openxmlformats.org/officeDocument/2006/relationships/image" Target="../media/image101.jpg"/><Relationship Id="rId40" Type="http://schemas.openxmlformats.org/officeDocument/2006/relationships/image" Target="../media/image82.jpg"/><Relationship Id="rId41" Type="http://schemas.openxmlformats.org/officeDocument/2006/relationships/image" Target="../media/image83.jpeg"/><Relationship Id="rId42" Type="http://schemas.openxmlformats.org/officeDocument/2006/relationships/image" Target="../media/image84.jpg"/><Relationship Id="rId43" Type="http://schemas.openxmlformats.org/officeDocument/2006/relationships/image" Target="../media/image85.jpg"/><Relationship Id="rId44" Type="http://schemas.openxmlformats.org/officeDocument/2006/relationships/image" Target="../media/image86.jpg"/><Relationship Id="rId45" Type="http://schemas.openxmlformats.org/officeDocument/2006/relationships/image" Target="../media/image87.jpg"/><Relationship Id="rId46" Type="http://schemas.openxmlformats.org/officeDocument/2006/relationships/image" Target="../media/image88.jpg"/><Relationship Id="rId47" Type="http://schemas.openxmlformats.org/officeDocument/2006/relationships/image" Target="../media/image89.jpg"/><Relationship Id="rId48" Type="http://schemas.openxmlformats.org/officeDocument/2006/relationships/image" Target="../media/image90.jpg"/><Relationship Id="rId49"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8.png"/><Relationship Id="rId4" Type="http://schemas.openxmlformats.org/officeDocument/2006/relationships/image" Target="../media/image112.jpg"/><Relationship Id="rId5" Type="http://schemas.openxmlformats.org/officeDocument/2006/relationships/image" Target="../media/image113.jpg"/><Relationship Id="rId6" Type="http://schemas.openxmlformats.org/officeDocument/2006/relationships/image" Target="../media/image114.jpg"/><Relationship Id="rId7" Type="http://schemas.openxmlformats.org/officeDocument/2006/relationships/image" Target="../media/image115.jpg"/><Relationship Id="rId8" Type="http://schemas.openxmlformats.org/officeDocument/2006/relationships/image" Target="../media/image116.jpg"/><Relationship Id="rId9" Type="http://schemas.openxmlformats.org/officeDocument/2006/relationships/image" Target="../media/image117.jpg"/><Relationship Id="rId30" Type="http://schemas.openxmlformats.org/officeDocument/2006/relationships/image" Target="../media/image72.jpg"/><Relationship Id="rId31" Type="http://schemas.openxmlformats.org/officeDocument/2006/relationships/image" Target="../media/image73.jpg"/><Relationship Id="rId32" Type="http://schemas.openxmlformats.org/officeDocument/2006/relationships/image" Target="../media/image74.jpg"/><Relationship Id="rId33" Type="http://schemas.openxmlformats.org/officeDocument/2006/relationships/image" Target="../media/image75.jpg"/><Relationship Id="rId34" Type="http://schemas.openxmlformats.org/officeDocument/2006/relationships/image" Target="../media/image76.jpeg"/><Relationship Id="rId35" Type="http://schemas.openxmlformats.org/officeDocument/2006/relationships/image" Target="../media/image77.jpeg"/><Relationship Id="rId36" Type="http://schemas.openxmlformats.org/officeDocument/2006/relationships/image" Target="../media/image78.jpg"/><Relationship Id="rId37" Type="http://schemas.openxmlformats.org/officeDocument/2006/relationships/image" Target="../media/image79.jpeg"/><Relationship Id="rId38" Type="http://schemas.openxmlformats.org/officeDocument/2006/relationships/image" Target="../media/image80.jpeg"/><Relationship Id="rId39" Type="http://schemas.openxmlformats.org/officeDocument/2006/relationships/image" Target="../media/image81.jpeg"/><Relationship Id="rId20" Type="http://schemas.openxmlformats.org/officeDocument/2006/relationships/image" Target="../media/image128.jpg"/><Relationship Id="rId21" Type="http://schemas.openxmlformats.org/officeDocument/2006/relationships/image" Target="../media/image129.jpg"/><Relationship Id="rId22" Type="http://schemas.openxmlformats.org/officeDocument/2006/relationships/image" Target="../media/image130.jpg"/><Relationship Id="rId23" Type="http://schemas.openxmlformats.org/officeDocument/2006/relationships/image" Target="../media/image131.jpg"/><Relationship Id="rId24" Type="http://schemas.openxmlformats.org/officeDocument/2006/relationships/image" Target="../media/image132.jpg"/><Relationship Id="rId25" Type="http://schemas.openxmlformats.org/officeDocument/2006/relationships/image" Target="../media/image133.jpg"/><Relationship Id="rId26" Type="http://schemas.openxmlformats.org/officeDocument/2006/relationships/image" Target="../media/image134.jpg"/><Relationship Id="rId27" Type="http://schemas.openxmlformats.org/officeDocument/2006/relationships/image" Target="../media/image216.png"/><Relationship Id="rId28" Type="http://schemas.openxmlformats.org/officeDocument/2006/relationships/image" Target="../media/image219.png"/><Relationship Id="rId29" Type="http://schemas.openxmlformats.org/officeDocument/2006/relationships/image" Target="../media/image71.jpg"/><Relationship Id="rId60" Type="http://schemas.openxmlformats.org/officeDocument/2006/relationships/image" Target="../media/image102.jpg"/><Relationship Id="rId61" Type="http://schemas.openxmlformats.org/officeDocument/2006/relationships/image" Target="../media/image103.jpg"/><Relationship Id="rId62" Type="http://schemas.openxmlformats.org/officeDocument/2006/relationships/image" Target="../media/image104.jpg"/><Relationship Id="rId10" Type="http://schemas.openxmlformats.org/officeDocument/2006/relationships/image" Target="../media/image118.jpg"/><Relationship Id="rId11" Type="http://schemas.openxmlformats.org/officeDocument/2006/relationships/image" Target="../media/image119.jpg"/><Relationship Id="rId12" Type="http://schemas.openxmlformats.org/officeDocument/2006/relationships/image" Target="../media/image120.jpg"/></Relationships>
</file>

<file path=ppt/slides/_rels/slide34.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jpeg"/><Relationship Id="rId5" Type="http://schemas.openxmlformats.org/officeDocument/2006/relationships/image" Target="../media/image221.jpeg"/><Relationship Id="rId6" Type="http://schemas.openxmlformats.org/officeDocument/2006/relationships/image" Target="../media/image222.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3" Type="http://schemas.openxmlformats.org/officeDocument/2006/relationships/image" Target="../media/image122.jpg"/><Relationship Id="rId14" Type="http://schemas.openxmlformats.org/officeDocument/2006/relationships/image" Target="../media/image123.jpg"/><Relationship Id="rId15" Type="http://schemas.openxmlformats.org/officeDocument/2006/relationships/image" Target="../media/image124.jpg"/><Relationship Id="rId16" Type="http://schemas.openxmlformats.org/officeDocument/2006/relationships/image" Target="../media/image125.jpg"/><Relationship Id="rId17" Type="http://schemas.openxmlformats.org/officeDocument/2006/relationships/image" Target="../media/image126.jpg"/><Relationship Id="rId18" Type="http://schemas.openxmlformats.org/officeDocument/2006/relationships/image" Target="../media/image127.jpg"/><Relationship Id="rId19" Type="http://schemas.openxmlformats.org/officeDocument/2006/relationships/image" Target="../media/image128.jpg"/><Relationship Id="rId63" Type="http://schemas.openxmlformats.org/officeDocument/2006/relationships/image" Target="../media/image105.jpg"/><Relationship Id="rId64" Type="http://schemas.openxmlformats.org/officeDocument/2006/relationships/image" Target="../media/image106.jpg"/><Relationship Id="rId65" Type="http://schemas.openxmlformats.org/officeDocument/2006/relationships/image" Target="../media/image107.jpg"/><Relationship Id="rId50" Type="http://schemas.openxmlformats.org/officeDocument/2006/relationships/image" Target="../media/image92.jpg"/><Relationship Id="rId51" Type="http://schemas.openxmlformats.org/officeDocument/2006/relationships/image" Target="../media/image93.jpg"/><Relationship Id="rId52" Type="http://schemas.openxmlformats.org/officeDocument/2006/relationships/image" Target="../media/image94.jpg"/><Relationship Id="rId53" Type="http://schemas.openxmlformats.org/officeDocument/2006/relationships/image" Target="../media/image95.jpg"/><Relationship Id="rId54" Type="http://schemas.openxmlformats.org/officeDocument/2006/relationships/image" Target="../media/image96.jpg"/><Relationship Id="rId55" Type="http://schemas.openxmlformats.org/officeDocument/2006/relationships/image" Target="../media/image97.jpg"/><Relationship Id="rId56" Type="http://schemas.openxmlformats.org/officeDocument/2006/relationships/image" Target="../media/image98.jpg"/><Relationship Id="rId57" Type="http://schemas.openxmlformats.org/officeDocument/2006/relationships/image" Target="../media/image99.jpg"/><Relationship Id="rId58" Type="http://schemas.openxmlformats.org/officeDocument/2006/relationships/image" Target="../media/image100.jpg"/><Relationship Id="rId59" Type="http://schemas.openxmlformats.org/officeDocument/2006/relationships/image" Target="../media/image101.jpg"/><Relationship Id="rId40" Type="http://schemas.openxmlformats.org/officeDocument/2006/relationships/image" Target="../media/image82.jpg"/><Relationship Id="rId41" Type="http://schemas.openxmlformats.org/officeDocument/2006/relationships/image" Target="../media/image83.jpeg"/><Relationship Id="rId42" Type="http://schemas.openxmlformats.org/officeDocument/2006/relationships/image" Target="../media/image84.jpg"/><Relationship Id="rId43" Type="http://schemas.openxmlformats.org/officeDocument/2006/relationships/image" Target="../media/image85.jpg"/><Relationship Id="rId44" Type="http://schemas.openxmlformats.org/officeDocument/2006/relationships/image" Target="../media/image86.jpg"/><Relationship Id="rId45" Type="http://schemas.openxmlformats.org/officeDocument/2006/relationships/image" Target="../media/image87.jpg"/><Relationship Id="rId46" Type="http://schemas.openxmlformats.org/officeDocument/2006/relationships/image" Target="../media/image88.jpg"/><Relationship Id="rId47" Type="http://schemas.openxmlformats.org/officeDocument/2006/relationships/image" Target="../media/image89.jpg"/><Relationship Id="rId48" Type="http://schemas.openxmlformats.org/officeDocument/2006/relationships/image" Target="../media/image90.jpg"/><Relationship Id="rId49"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2.jpg"/><Relationship Id="rId4" Type="http://schemas.openxmlformats.org/officeDocument/2006/relationships/image" Target="../media/image113.jpg"/><Relationship Id="rId5" Type="http://schemas.openxmlformats.org/officeDocument/2006/relationships/image" Target="../media/image114.jpg"/><Relationship Id="rId6" Type="http://schemas.openxmlformats.org/officeDocument/2006/relationships/image" Target="../media/image115.jpg"/><Relationship Id="rId7" Type="http://schemas.openxmlformats.org/officeDocument/2006/relationships/image" Target="../media/image116.jpg"/><Relationship Id="rId8" Type="http://schemas.openxmlformats.org/officeDocument/2006/relationships/image" Target="../media/image117.jpg"/><Relationship Id="rId9" Type="http://schemas.openxmlformats.org/officeDocument/2006/relationships/image" Target="../media/image118.jpg"/><Relationship Id="rId30" Type="http://schemas.openxmlformats.org/officeDocument/2006/relationships/image" Target="../media/image72.jpg"/><Relationship Id="rId31" Type="http://schemas.openxmlformats.org/officeDocument/2006/relationships/image" Target="../media/image73.jpg"/><Relationship Id="rId32" Type="http://schemas.openxmlformats.org/officeDocument/2006/relationships/image" Target="../media/image74.jpg"/><Relationship Id="rId33" Type="http://schemas.openxmlformats.org/officeDocument/2006/relationships/image" Target="../media/image75.jpg"/><Relationship Id="rId34" Type="http://schemas.openxmlformats.org/officeDocument/2006/relationships/image" Target="../media/image76.jpeg"/><Relationship Id="rId35" Type="http://schemas.openxmlformats.org/officeDocument/2006/relationships/image" Target="../media/image77.jpeg"/><Relationship Id="rId36" Type="http://schemas.openxmlformats.org/officeDocument/2006/relationships/image" Target="../media/image78.jpg"/><Relationship Id="rId37" Type="http://schemas.openxmlformats.org/officeDocument/2006/relationships/image" Target="../media/image79.jpeg"/><Relationship Id="rId38" Type="http://schemas.openxmlformats.org/officeDocument/2006/relationships/image" Target="../media/image80.jpeg"/><Relationship Id="rId39" Type="http://schemas.openxmlformats.org/officeDocument/2006/relationships/image" Target="../media/image81.jpeg"/><Relationship Id="rId20" Type="http://schemas.openxmlformats.org/officeDocument/2006/relationships/image" Target="../media/image129.jpg"/><Relationship Id="rId21" Type="http://schemas.openxmlformats.org/officeDocument/2006/relationships/image" Target="../media/image130.jpg"/><Relationship Id="rId22" Type="http://schemas.openxmlformats.org/officeDocument/2006/relationships/image" Target="../media/image131.jpg"/><Relationship Id="rId23" Type="http://schemas.openxmlformats.org/officeDocument/2006/relationships/image" Target="../media/image132.jpg"/><Relationship Id="rId24" Type="http://schemas.openxmlformats.org/officeDocument/2006/relationships/image" Target="../media/image133.jpg"/><Relationship Id="rId25" Type="http://schemas.openxmlformats.org/officeDocument/2006/relationships/image" Target="../media/image134.jpg"/><Relationship Id="rId26" Type="http://schemas.openxmlformats.org/officeDocument/2006/relationships/image" Target="../media/image216.png"/><Relationship Id="rId27" Type="http://schemas.openxmlformats.org/officeDocument/2006/relationships/image" Target="../media/image219.png"/><Relationship Id="rId28" Type="http://schemas.openxmlformats.org/officeDocument/2006/relationships/image" Target="../media/image218.png"/><Relationship Id="rId29" Type="http://schemas.openxmlformats.org/officeDocument/2006/relationships/image" Target="../media/image71.jpg"/><Relationship Id="rId60" Type="http://schemas.openxmlformats.org/officeDocument/2006/relationships/image" Target="../media/image102.jpg"/><Relationship Id="rId61" Type="http://schemas.openxmlformats.org/officeDocument/2006/relationships/image" Target="../media/image103.jpg"/><Relationship Id="rId62" Type="http://schemas.openxmlformats.org/officeDocument/2006/relationships/image" Target="../media/image104.jpg"/><Relationship Id="rId10" Type="http://schemas.openxmlformats.org/officeDocument/2006/relationships/image" Target="../media/image119.jpg"/><Relationship Id="rId11" Type="http://schemas.openxmlformats.org/officeDocument/2006/relationships/image" Target="../media/image120.jpg"/><Relationship Id="rId12" Type="http://schemas.openxmlformats.org/officeDocument/2006/relationships/image" Target="../media/image121.jpg"/></Relationships>
</file>

<file path=ppt/slides/_rels/slide36.xml.rels><?xml version="1.0" encoding="UTF-8" standalone="yes"?>
<Relationships xmlns="http://schemas.openxmlformats.org/package/2006/relationships"><Relationship Id="rId13" Type="http://schemas.openxmlformats.org/officeDocument/2006/relationships/image" Target="../media/image121.jpg"/><Relationship Id="rId14" Type="http://schemas.openxmlformats.org/officeDocument/2006/relationships/image" Target="../media/image122.jpg"/><Relationship Id="rId15" Type="http://schemas.openxmlformats.org/officeDocument/2006/relationships/image" Target="../media/image123.jpg"/><Relationship Id="rId16" Type="http://schemas.openxmlformats.org/officeDocument/2006/relationships/image" Target="../media/image124.jpg"/><Relationship Id="rId17" Type="http://schemas.openxmlformats.org/officeDocument/2006/relationships/image" Target="../media/image125.jpg"/><Relationship Id="rId18" Type="http://schemas.openxmlformats.org/officeDocument/2006/relationships/image" Target="../media/image126.jpg"/><Relationship Id="rId19" Type="http://schemas.openxmlformats.org/officeDocument/2006/relationships/image" Target="../media/image127.jpg"/><Relationship Id="rId63" Type="http://schemas.openxmlformats.org/officeDocument/2006/relationships/image" Target="../media/image87.jpg"/><Relationship Id="rId64" Type="http://schemas.openxmlformats.org/officeDocument/2006/relationships/image" Target="../media/image88.jpg"/><Relationship Id="rId65" Type="http://schemas.openxmlformats.org/officeDocument/2006/relationships/image" Target="../media/image89.jpg"/><Relationship Id="rId66" Type="http://schemas.openxmlformats.org/officeDocument/2006/relationships/image" Target="../media/image90.jpg"/><Relationship Id="rId67" Type="http://schemas.openxmlformats.org/officeDocument/2006/relationships/image" Target="../media/image91.jpg"/><Relationship Id="rId68" Type="http://schemas.openxmlformats.org/officeDocument/2006/relationships/image" Target="../media/image92.jpg"/><Relationship Id="rId69" Type="http://schemas.openxmlformats.org/officeDocument/2006/relationships/image" Target="../media/image93.jpg"/><Relationship Id="rId50" Type="http://schemas.openxmlformats.org/officeDocument/2006/relationships/image" Target="../media/image74.jpg"/><Relationship Id="rId51" Type="http://schemas.openxmlformats.org/officeDocument/2006/relationships/image" Target="../media/image75.jpg"/><Relationship Id="rId52" Type="http://schemas.openxmlformats.org/officeDocument/2006/relationships/image" Target="../media/image76.jpeg"/><Relationship Id="rId53" Type="http://schemas.openxmlformats.org/officeDocument/2006/relationships/image" Target="../media/image77.jpeg"/><Relationship Id="rId54" Type="http://schemas.openxmlformats.org/officeDocument/2006/relationships/image" Target="../media/image78.jpg"/><Relationship Id="rId55" Type="http://schemas.openxmlformats.org/officeDocument/2006/relationships/image" Target="../media/image79.jpeg"/><Relationship Id="rId56" Type="http://schemas.openxmlformats.org/officeDocument/2006/relationships/image" Target="../media/image80.jpeg"/><Relationship Id="rId57" Type="http://schemas.openxmlformats.org/officeDocument/2006/relationships/image" Target="../media/image81.jpeg"/><Relationship Id="rId58" Type="http://schemas.openxmlformats.org/officeDocument/2006/relationships/image" Target="../media/image82.jpg"/><Relationship Id="rId59" Type="http://schemas.openxmlformats.org/officeDocument/2006/relationships/image" Target="../media/image83.jpeg"/><Relationship Id="rId40" Type="http://schemas.openxmlformats.org/officeDocument/2006/relationships/image" Target="../media/image234.jpeg"/><Relationship Id="rId41" Type="http://schemas.openxmlformats.org/officeDocument/2006/relationships/image" Target="../media/image235.jpeg"/><Relationship Id="rId42" Type="http://schemas.openxmlformats.org/officeDocument/2006/relationships/image" Target="../media/image236.jpeg"/><Relationship Id="rId43" Type="http://schemas.openxmlformats.org/officeDocument/2006/relationships/image" Target="../media/image237.jpeg"/><Relationship Id="rId44" Type="http://schemas.openxmlformats.org/officeDocument/2006/relationships/image" Target="../media/image238.jpeg"/><Relationship Id="rId45" Type="http://schemas.openxmlformats.org/officeDocument/2006/relationships/image" Target="../media/image239.jpeg"/><Relationship Id="rId46" Type="http://schemas.openxmlformats.org/officeDocument/2006/relationships/image" Target="../media/image240.jpeg"/><Relationship Id="rId47" Type="http://schemas.openxmlformats.org/officeDocument/2006/relationships/image" Target="../media/image71.jpg"/><Relationship Id="rId48" Type="http://schemas.openxmlformats.org/officeDocument/2006/relationships/image" Target="../media/image72.jpg"/><Relationship Id="rId49"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8.png"/><Relationship Id="rId4" Type="http://schemas.openxmlformats.org/officeDocument/2006/relationships/image" Target="../media/image112.jpg"/><Relationship Id="rId5" Type="http://schemas.openxmlformats.org/officeDocument/2006/relationships/image" Target="../media/image113.jpg"/><Relationship Id="rId6" Type="http://schemas.openxmlformats.org/officeDocument/2006/relationships/image" Target="../media/image114.jpg"/><Relationship Id="rId7" Type="http://schemas.openxmlformats.org/officeDocument/2006/relationships/image" Target="../media/image115.jpg"/><Relationship Id="rId8" Type="http://schemas.openxmlformats.org/officeDocument/2006/relationships/image" Target="../media/image116.jpg"/><Relationship Id="rId9" Type="http://schemas.openxmlformats.org/officeDocument/2006/relationships/image" Target="../media/image117.jpg"/><Relationship Id="rId30" Type="http://schemas.openxmlformats.org/officeDocument/2006/relationships/image" Target="../media/image224.jpeg"/><Relationship Id="rId31" Type="http://schemas.openxmlformats.org/officeDocument/2006/relationships/image" Target="../media/image225.jpeg"/><Relationship Id="rId32" Type="http://schemas.openxmlformats.org/officeDocument/2006/relationships/image" Target="../media/image226.jpeg"/><Relationship Id="rId33" Type="http://schemas.openxmlformats.org/officeDocument/2006/relationships/image" Target="../media/image227.jpeg"/><Relationship Id="rId34" Type="http://schemas.openxmlformats.org/officeDocument/2006/relationships/image" Target="../media/image228.jpeg"/><Relationship Id="rId35" Type="http://schemas.openxmlformats.org/officeDocument/2006/relationships/image" Target="../media/image229.jpeg"/><Relationship Id="rId36" Type="http://schemas.openxmlformats.org/officeDocument/2006/relationships/image" Target="../media/image230.jpeg"/><Relationship Id="rId37" Type="http://schemas.openxmlformats.org/officeDocument/2006/relationships/image" Target="../media/image231.jpeg"/><Relationship Id="rId38" Type="http://schemas.openxmlformats.org/officeDocument/2006/relationships/image" Target="../media/image232.jpeg"/><Relationship Id="rId39" Type="http://schemas.openxmlformats.org/officeDocument/2006/relationships/image" Target="../media/image233.jpeg"/><Relationship Id="rId80" Type="http://schemas.openxmlformats.org/officeDocument/2006/relationships/image" Target="../media/image104.jpg"/><Relationship Id="rId81" Type="http://schemas.openxmlformats.org/officeDocument/2006/relationships/image" Target="../media/image105.jpg"/><Relationship Id="rId82" Type="http://schemas.openxmlformats.org/officeDocument/2006/relationships/image" Target="../media/image106.jpg"/><Relationship Id="rId83" Type="http://schemas.openxmlformats.org/officeDocument/2006/relationships/image" Target="../media/image107.jpg"/><Relationship Id="rId70" Type="http://schemas.openxmlformats.org/officeDocument/2006/relationships/image" Target="../media/image94.jpg"/><Relationship Id="rId71" Type="http://schemas.openxmlformats.org/officeDocument/2006/relationships/image" Target="../media/image95.jpg"/><Relationship Id="rId72" Type="http://schemas.openxmlformats.org/officeDocument/2006/relationships/image" Target="../media/image96.jpg"/><Relationship Id="rId20" Type="http://schemas.openxmlformats.org/officeDocument/2006/relationships/image" Target="../media/image128.jpg"/><Relationship Id="rId21" Type="http://schemas.openxmlformats.org/officeDocument/2006/relationships/image" Target="../media/image129.jpg"/><Relationship Id="rId22" Type="http://schemas.openxmlformats.org/officeDocument/2006/relationships/image" Target="../media/image130.jpg"/><Relationship Id="rId23" Type="http://schemas.openxmlformats.org/officeDocument/2006/relationships/image" Target="../media/image131.jpg"/><Relationship Id="rId24" Type="http://schemas.openxmlformats.org/officeDocument/2006/relationships/image" Target="../media/image132.jpg"/><Relationship Id="rId25" Type="http://schemas.openxmlformats.org/officeDocument/2006/relationships/image" Target="../media/image133.jpg"/><Relationship Id="rId26" Type="http://schemas.openxmlformats.org/officeDocument/2006/relationships/image" Target="../media/image134.jpg"/><Relationship Id="rId27" Type="http://schemas.openxmlformats.org/officeDocument/2006/relationships/image" Target="../media/image216.png"/><Relationship Id="rId28" Type="http://schemas.openxmlformats.org/officeDocument/2006/relationships/image" Target="../media/image219.png"/><Relationship Id="rId29" Type="http://schemas.openxmlformats.org/officeDocument/2006/relationships/image" Target="../media/image223.jpeg"/><Relationship Id="rId73" Type="http://schemas.openxmlformats.org/officeDocument/2006/relationships/image" Target="../media/image97.jpg"/><Relationship Id="rId74" Type="http://schemas.openxmlformats.org/officeDocument/2006/relationships/image" Target="../media/image98.jpg"/><Relationship Id="rId75" Type="http://schemas.openxmlformats.org/officeDocument/2006/relationships/image" Target="../media/image99.jpg"/><Relationship Id="rId76" Type="http://schemas.openxmlformats.org/officeDocument/2006/relationships/image" Target="../media/image100.jpg"/><Relationship Id="rId77" Type="http://schemas.openxmlformats.org/officeDocument/2006/relationships/image" Target="../media/image101.jpg"/><Relationship Id="rId78" Type="http://schemas.openxmlformats.org/officeDocument/2006/relationships/image" Target="../media/image102.jpg"/><Relationship Id="rId79" Type="http://schemas.openxmlformats.org/officeDocument/2006/relationships/image" Target="../media/image103.jpg"/><Relationship Id="rId60" Type="http://schemas.openxmlformats.org/officeDocument/2006/relationships/image" Target="../media/image84.jpg"/><Relationship Id="rId61" Type="http://schemas.openxmlformats.org/officeDocument/2006/relationships/image" Target="../media/image85.jpg"/><Relationship Id="rId62" Type="http://schemas.openxmlformats.org/officeDocument/2006/relationships/image" Target="../media/image86.jpg"/><Relationship Id="rId10" Type="http://schemas.openxmlformats.org/officeDocument/2006/relationships/image" Target="../media/image118.jpg"/><Relationship Id="rId11" Type="http://schemas.openxmlformats.org/officeDocument/2006/relationships/image" Target="../media/image119.jpg"/><Relationship Id="rId12" Type="http://schemas.openxmlformats.org/officeDocument/2006/relationships/image" Target="../media/image120.jpg"/></Relationships>
</file>

<file path=ppt/slides/_rels/slide37.xml.rels><?xml version="1.0" encoding="UTF-8" standalone="yes"?>
<Relationships xmlns="http://schemas.openxmlformats.org/package/2006/relationships"><Relationship Id="rId20" Type="http://schemas.openxmlformats.org/officeDocument/2006/relationships/image" Target="../media/image258.jpeg"/><Relationship Id="rId21" Type="http://schemas.openxmlformats.org/officeDocument/2006/relationships/image" Target="../media/image259.jpeg"/><Relationship Id="rId22" Type="http://schemas.openxmlformats.org/officeDocument/2006/relationships/image" Target="../media/image260.jpeg"/><Relationship Id="rId23" Type="http://schemas.openxmlformats.org/officeDocument/2006/relationships/image" Target="../media/image261.jpeg"/><Relationship Id="rId24" Type="http://schemas.openxmlformats.org/officeDocument/2006/relationships/image" Target="../media/image262.jpeg"/><Relationship Id="rId25" Type="http://schemas.openxmlformats.org/officeDocument/2006/relationships/image" Target="../media/image263.jpeg"/><Relationship Id="rId26" Type="http://schemas.openxmlformats.org/officeDocument/2006/relationships/image" Target="../media/image264.jpeg"/><Relationship Id="rId27" Type="http://schemas.openxmlformats.org/officeDocument/2006/relationships/image" Target="../media/image265.jpeg"/><Relationship Id="rId28" Type="http://schemas.openxmlformats.org/officeDocument/2006/relationships/image" Target="../media/image266.jpeg"/><Relationship Id="rId29" Type="http://schemas.openxmlformats.org/officeDocument/2006/relationships/image" Target="../media/image267.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1.jpeg"/><Relationship Id="rId4" Type="http://schemas.openxmlformats.org/officeDocument/2006/relationships/image" Target="../media/image242.jpeg"/><Relationship Id="rId5" Type="http://schemas.openxmlformats.org/officeDocument/2006/relationships/image" Target="../media/image243.jpeg"/><Relationship Id="rId30" Type="http://schemas.openxmlformats.org/officeDocument/2006/relationships/image" Target="../media/image268.jpeg"/><Relationship Id="rId31" Type="http://schemas.openxmlformats.org/officeDocument/2006/relationships/image" Target="../media/image269.jpeg"/><Relationship Id="rId32" Type="http://schemas.openxmlformats.org/officeDocument/2006/relationships/image" Target="../media/image270.jpeg"/><Relationship Id="rId9" Type="http://schemas.openxmlformats.org/officeDocument/2006/relationships/image" Target="../media/image247.png"/><Relationship Id="rId6" Type="http://schemas.openxmlformats.org/officeDocument/2006/relationships/image" Target="../media/image244.jpeg"/><Relationship Id="rId7" Type="http://schemas.openxmlformats.org/officeDocument/2006/relationships/image" Target="../media/image245.jpeg"/><Relationship Id="rId8" Type="http://schemas.openxmlformats.org/officeDocument/2006/relationships/image" Target="../media/image246.jpeg"/><Relationship Id="rId33" Type="http://schemas.openxmlformats.org/officeDocument/2006/relationships/image" Target="../media/image271.jpeg"/><Relationship Id="rId34" Type="http://schemas.openxmlformats.org/officeDocument/2006/relationships/image" Target="../media/image272.jpeg"/><Relationship Id="rId35" Type="http://schemas.openxmlformats.org/officeDocument/2006/relationships/image" Target="../media/image273.jpeg"/><Relationship Id="rId10" Type="http://schemas.openxmlformats.org/officeDocument/2006/relationships/image" Target="../media/image248.png"/><Relationship Id="rId11" Type="http://schemas.openxmlformats.org/officeDocument/2006/relationships/image" Target="../media/image249.png"/><Relationship Id="rId12" Type="http://schemas.openxmlformats.org/officeDocument/2006/relationships/image" Target="../media/image250.png"/><Relationship Id="rId13" Type="http://schemas.openxmlformats.org/officeDocument/2006/relationships/image" Target="../media/image251.png"/><Relationship Id="rId14" Type="http://schemas.openxmlformats.org/officeDocument/2006/relationships/image" Target="../media/image252.png"/><Relationship Id="rId15" Type="http://schemas.openxmlformats.org/officeDocument/2006/relationships/image" Target="../media/image253.png"/><Relationship Id="rId16" Type="http://schemas.openxmlformats.org/officeDocument/2006/relationships/image" Target="../media/image254.png"/><Relationship Id="rId17" Type="http://schemas.openxmlformats.org/officeDocument/2006/relationships/image" Target="../media/image255.jpeg"/><Relationship Id="rId18" Type="http://schemas.openxmlformats.org/officeDocument/2006/relationships/image" Target="../media/image256.jpeg"/><Relationship Id="rId19" Type="http://schemas.openxmlformats.org/officeDocument/2006/relationships/image" Target="../media/image257.jpeg"/></Relationships>
</file>

<file path=ppt/slides/_rels/slide38.xml.rels><?xml version="1.0" encoding="UTF-8" standalone="yes"?>
<Relationships xmlns="http://schemas.openxmlformats.org/package/2006/relationships"><Relationship Id="rId3" Type="http://schemas.openxmlformats.org/officeDocument/2006/relationships/image" Target="../media/image274.jpg"/><Relationship Id="rId4" Type="http://schemas.openxmlformats.org/officeDocument/2006/relationships/image" Target="../media/image275.jpg"/><Relationship Id="rId5" Type="http://schemas.openxmlformats.org/officeDocument/2006/relationships/image" Target="../media/image276.jpg"/><Relationship Id="rId6" Type="http://schemas.openxmlformats.org/officeDocument/2006/relationships/image" Target="../media/image277.jpg"/><Relationship Id="rId7" Type="http://schemas.openxmlformats.org/officeDocument/2006/relationships/image" Target="../media/image278.jpg"/><Relationship Id="rId8" Type="http://schemas.openxmlformats.org/officeDocument/2006/relationships/image" Target="../media/image279.jpg"/><Relationship Id="rId9" Type="http://schemas.openxmlformats.org/officeDocument/2006/relationships/image" Target="../media/image280.jpeg"/><Relationship Id="rId10" Type="http://schemas.openxmlformats.org/officeDocument/2006/relationships/image" Target="../media/image281.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282.jpeg"/><Relationship Id="rId4" Type="http://schemas.openxmlformats.org/officeDocument/2006/relationships/image" Target="../media/image283.jpeg"/><Relationship Id="rId5" Type="http://schemas.openxmlformats.org/officeDocument/2006/relationships/image" Target="../media/image284.jpg"/><Relationship Id="rId6" Type="http://schemas.openxmlformats.org/officeDocument/2006/relationships/hyperlink" Target="http://www.neil-kb.com/" TargetMode="External"/><Relationship Id="rId7" Type="http://schemas.openxmlformats.org/officeDocument/2006/relationships/hyperlink" Target="http://www.neil-kb.com"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286.jpeg"/><Relationship Id="rId5" Type="http://schemas.openxmlformats.org/officeDocument/2006/relationships/image" Target="../media/image28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20" Type="http://schemas.openxmlformats.org/officeDocument/2006/relationships/image" Target="../media/image89.jpg"/><Relationship Id="rId21" Type="http://schemas.openxmlformats.org/officeDocument/2006/relationships/image" Target="../media/image90.jpg"/><Relationship Id="rId22" Type="http://schemas.openxmlformats.org/officeDocument/2006/relationships/image" Target="../media/image91.jpg"/><Relationship Id="rId23" Type="http://schemas.openxmlformats.org/officeDocument/2006/relationships/image" Target="../media/image92.jpg"/><Relationship Id="rId24" Type="http://schemas.openxmlformats.org/officeDocument/2006/relationships/image" Target="../media/image93.jpg"/><Relationship Id="rId25" Type="http://schemas.openxmlformats.org/officeDocument/2006/relationships/image" Target="../media/image94.jpg"/><Relationship Id="rId26" Type="http://schemas.openxmlformats.org/officeDocument/2006/relationships/image" Target="../media/image95.jpg"/><Relationship Id="rId27" Type="http://schemas.openxmlformats.org/officeDocument/2006/relationships/image" Target="../media/image96.jpg"/><Relationship Id="rId28" Type="http://schemas.openxmlformats.org/officeDocument/2006/relationships/image" Target="../media/image97.jpg"/><Relationship Id="rId29"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image" Target="../media/image71.jpg"/><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jpg"/><Relationship Id="rId30" Type="http://schemas.openxmlformats.org/officeDocument/2006/relationships/image" Target="../media/image99.jpg"/><Relationship Id="rId31" Type="http://schemas.openxmlformats.org/officeDocument/2006/relationships/image" Target="../media/image100.jpg"/><Relationship Id="rId32" Type="http://schemas.openxmlformats.org/officeDocument/2006/relationships/image" Target="../media/image101.jpg"/><Relationship Id="rId9" Type="http://schemas.openxmlformats.org/officeDocument/2006/relationships/image" Target="../media/image78.jpg"/><Relationship Id="rId6" Type="http://schemas.openxmlformats.org/officeDocument/2006/relationships/image" Target="../media/image75.jpg"/><Relationship Id="rId7" Type="http://schemas.openxmlformats.org/officeDocument/2006/relationships/image" Target="../media/image76.jpeg"/><Relationship Id="rId8" Type="http://schemas.openxmlformats.org/officeDocument/2006/relationships/image" Target="../media/image77.jpeg"/><Relationship Id="rId33" Type="http://schemas.openxmlformats.org/officeDocument/2006/relationships/image" Target="../media/image102.jpg"/><Relationship Id="rId34" Type="http://schemas.openxmlformats.org/officeDocument/2006/relationships/image" Target="../media/image103.jpg"/><Relationship Id="rId35" Type="http://schemas.openxmlformats.org/officeDocument/2006/relationships/image" Target="../media/image104.jpg"/><Relationship Id="rId36" Type="http://schemas.openxmlformats.org/officeDocument/2006/relationships/image" Target="../media/image105.jpg"/><Relationship Id="rId10" Type="http://schemas.openxmlformats.org/officeDocument/2006/relationships/image" Target="../media/image79.jpeg"/><Relationship Id="rId11" Type="http://schemas.openxmlformats.org/officeDocument/2006/relationships/image" Target="../media/image80.jpeg"/><Relationship Id="rId12" Type="http://schemas.openxmlformats.org/officeDocument/2006/relationships/image" Target="../media/image81.jpeg"/><Relationship Id="rId13" Type="http://schemas.openxmlformats.org/officeDocument/2006/relationships/image" Target="../media/image82.jpg"/><Relationship Id="rId14" Type="http://schemas.openxmlformats.org/officeDocument/2006/relationships/image" Target="../media/image83.jpeg"/><Relationship Id="rId15" Type="http://schemas.openxmlformats.org/officeDocument/2006/relationships/image" Target="../media/image84.jpg"/><Relationship Id="rId16" Type="http://schemas.openxmlformats.org/officeDocument/2006/relationships/image" Target="../media/image85.jpg"/><Relationship Id="rId17" Type="http://schemas.openxmlformats.org/officeDocument/2006/relationships/image" Target="../media/image86.jpg"/><Relationship Id="rId18" Type="http://schemas.openxmlformats.org/officeDocument/2006/relationships/image" Target="../media/image87.jpg"/><Relationship Id="rId19" Type="http://schemas.openxmlformats.org/officeDocument/2006/relationships/image" Target="../media/image88.jpg"/><Relationship Id="rId37" Type="http://schemas.openxmlformats.org/officeDocument/2006/relationships/image" Target="../media/image106.jpg"/><Relationship Id="rId38" Type="http://schemas.openxmlformats.org/officeDocument/2006/relationships/image" Target="../media/image107.jpg"/><Relationship Id="rId39" Type="http://schemas.openxmlformats.org/officeDocument/2006/relationships/image" Target="../media/image288.tmp"/><Relationship Id="rId40" Type="http://schemas.openxmlformats.org/officeDocument/2006/relationships/image" Target="../media/image289.tmp"/><Relationship Id="rId41" Type="http://schemas.openxmlformats.org/officeDocument/2006/relationships/image" Target="../media/image290.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20.jpeg"/><Relationship Id="rId14"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976796"/>
            <a:ext cx="17983200" cy="2744047"/>
          </a:xfrm>
        </p:spPr>
        <p:txBody>
          <a:bodyPr>
            <a:normAutofit fontScale="90000"/>
          </a:bodyPr>
          <a:lstStyle/>
          <a:p>
            <a:r>
              <a:rPr lang="en-US" dirty="0" smtClean="0">
                <a:solidFill>
                  <a:srgbClr val="C4BF00"/>
                </a:solidFill>
              </a:rPr>
              <a:t>NEIL: Extracting Visual Knowledge from Web Data</a:t>
            </a:r>
            <a:endParaRPr lang="en-US" dirty="0">
              <a:solidFill>
                <a:srgbClr val="C4BF00"/>
              </a:solidFill>
            </a:endParaRPr>
          </a:p>
        </p:txBody>
      </p:sp>
      <p:sp>
        <p:nvSpPr>
          <p:cNvPr id="3" name="Subtitle 2"/>
          <p:cNvSpPr>
            <a:spLocks noGrp="1"/>
          </p:cNvSpPr>
          <p:nvPr>
            <p:ph type="subTitle" idx="1"/>
          </p:nvPr>
        </p:nvSpPr>
        <p:spPr>
          <a:xfrm>
            <a:off x="609600" y="7086600"/>
            <a:ext cx="17068800" cy="3271520"/>
          </a:xfrm>
        </p:spPr>
        <p:txBody>
          <a:bodyPr/>
          <a:lstStyle/>
          <a:p>
            <a:r>
              <a:rPr lang="en-US" sz="5400" dirty="0"/>
              <a:t>Xinlei Chen, Abhinav Shrivastava, Abhinav Gupta</a:t>
            </a:r>
          </a:p>
          <a:p>
            <a:r>
              <a:rPr lang="en-US" sz="4400" dirty="0">
                <a:solidFill>
                  <a:schemeClr val="tx1">
                    <a:lumMod val="85000"/>
                  </a:schemeClr>
                </a:solidFill>
              </a:rPr>
              <a:t>Carnegie Mellon University</a:t>
            </a:r>
          </a:p>
        </p:txBody>
      </p:sp>
    </p:spTree>
    <p:extLst>
      <p:ext uri="{BB962C8B-B14F-4D97-AF65-F5344CB8AC3E}">
        <p14:creationId xmlns:p14="http://schemas.microsoft.com/office/powerpoint/2010/main" val="21235418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4800" y="-142240"/>
            <a:ext cx="17678400" cy="1849120"/>
          </a:xfrm>
        </p:spPr>
        <p:txBody>
          <a:bodyPr>
            <a:normAutofit/>
          </a:bodyPr>
          <a:lstStyle/>
          <a:p>
            <a:r>
              <a:rPr lang="en-US" sz="9300" dirty="0" smtClean="0"/>
              <a:t>Attributes</a:t>
            </a:r>
            <a:endParaRPr lang="en-US" sz="9300" dirty="0"/>
          </a:p>
        </p:txBody>
      </p:sp>
      <p:sp>
        <p:nvSpPr>
          <p:cNvPr id="10" name="Text Placeholder 4"/>
          <p:cNvSpPr txBox="1">
            <a:spLocks/>
          </p:cNvSpPr>
          <p:nvPr/>
        </p:nvSpPr>
        <p:spPr>
          <a:xfrm>
            <a:off x="762000" y="2515621"/>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Round Shape</a:t>
            </a:r>
            <a:endParaRPr lang="en-US" sz="7000" b="1" dirty="0"/>
          </a:p>
        </p:txBody>
      </p:sp>
      <p:sp>
        <p:nvSpPr>
          <p:cNvPr id="25" name="Text Placeholder 4"/>
          <p:cNvSpPr txBox="1">
            <a:spLocks/>
          </p:cNvSpPr>
          <p:nvPr/>
        </p:nvSpPr>
        <p:spPr>
          <a:xfrm>
            <a:off x="10058400" y="2519682"/>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Crowded</a:t>
            </a:r>
            <a:endParaRPr lang="en-US" sz="7000" b="1" dirty="0"/>
          </a:p>
        </p:txBody>
      </p:sp>
      <p:grpSp>
        <p:nvGrpSpPr>
          <p:cNvPr id="5" name="Group 4"/>
          <p:cNvGrpSpPr/>
          <p:nvPr/>
        </p:nvGrpSpPr>
        <p:grpSpPr>
          <a:xfrm>
            <a:off x="609600" y="3791090"/>
            <a:ext cx="7621589" cy="7638910"/>
            <a:chOff x="1295399" y="4648200"/>
            <a:chExt cx="6705601" cy="6720840"/>
          </a:xfrm>
        </p:grpSpPr>
        <p:pic>
          <p:nvPicPr>
            <p:cNvPr id="33" name="图片 385"/>
            <p:cNvPicPr>
              <a:picLocks/>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288" t="3062" r="2123" b="7073"/>
            <a:stretch/>
          </p:blipFill>
          <p:spPr>
            <a:xfrm>
              <a:off x="1295399" y="8077200"/>
              <a:ext cx="3291840" cy="3291840"/>
            </a:xfrm>
            <a:prstGeom prst="rect">
              <a:avLst/>
            </a:prstGeom>
            <a:solidFill>
              <a:schemeClr val="tx1"/>
            </a:solidFill>
          </p:spPr>
        </p:pic>
        <p:pic>
          <p:nvPicPr>
            <p:cNvPr id="34" name="图片 386"/>
            <p:cNvPicPr>
              <a:picLocks/>
            </p:cNvPicPr>
            <p:nvPr/>
          </p:nvPicPr>
          <p:blipFill>
            <a:blip r:embed="rId3">
              <a:extLst>
                <a:ext uri="{28A0092B-C50C-407E-A947-70E740481C1C}">
                  <a14:useLocalDpi xmlns:a14="http://schemas.microsoft.com/office/drawing/2010/main" val="0"/>
                </a:ext>
              </a:extLst>
            </a:blip>
            <a:stretch>
              <a:fillRect/>
            </a:stretch>
          </p:blipFill>
          <p:spPr>
            <a:xfrm>
              <a:off x="4709160" y="8077200"/>
              <a:ext cx="3291840" cy="3291840"/>
            </a:xfrm>
            <a:prstGeom prst="rect">
              <a:avLst/>
            </a:prstGeom>
          </p:spPr>
        </p:pic>
        <p:pic>
          <p:nvPicPr>
            <p:cNvPr id="35" name="图片 387"/>
            <p:cNvPicPr>
              <a:picLocks/>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453" t="7034" r="23892" b="6042"/>
            <a:stretch/>
          </p:blipFill>
          <p:spPr>
            <a:xfrm>
              <a:off x="4709160" y="4648200"/>
              <a:ext cx="3291840" cy="3291840"/>
            </a:xfrm>
            <a:prstGeom prst="rect">
              <a:avLst/>
            </a:prstGeom>
            <a:solidFill>
              <a:schemeClr val="tx1"/>
            </a:solidFill>
          </p:spPr>
        </p:pic>
        <p:pic>
          <p:nvPicPr>
            <p:cNvPr id="36" name="Picture 2" descr="http://ladoga.graphics.cs.cmu.edu/xinleic/NEILWeb/Attributes/round_shape/wholeimages/_w_round_shape_00003.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9" y="4648200"/>
              <a:ext cx="3291840" cy="3291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9110565" y="3886200"/>
            <a:ext cx="8982603" cy="7409756"/>
            <a:chOff x="-6520288" y="4021599"/>
            <a:chExt cx="4518972" cy="3727704"/>
          </a:xfrm>
        </p:grpSpPr>
        <p:pic>
          <p:nvPicPr>
            <p:cNvPr id="46" name="Picture 45" descr="Screen Shot 2013-04-11 at 2.34.57 AM.png"/>
            <p:cNvPicPr>
              <a:picLocks noChangeAspect="1"/>
            </p:cNvPicPr>
            <p:nvPr/>
          </p:nvPicPr>
          <p:blipFill rotWithShape="1">
            <a:blip r:embed="rId6">
              <a:extLst>
                <a:ext uri="{28A0092B-C50C-407E-A947-70E740481C1C}">
                  <a14:useLocalDpi xmlns:a14="http://schemas.microsoft.com/office/drawing/2010/main" val="0"/>
                </a:ext>
              </a:extLst>
            </a:blip>
            <a:srcRect l="508" r="835"/>
            <a:stretch/>
          </p:blipFill>
          <p:spPr>
            <a:xfrm>
              <a:off x="-6520288" y="4021599"/>
              <a:ext cx="2544348" cy="1826913"/>
            </a:xfrm>
            <a:prstGeom prst="rect">
              <a:avLst/>
            </a:prstGeom>
          </p:spPr>
        </p:pic>
        <p:pic>
          <p:nvPicPr>
            <p:cNvPr id="47" name="Picture 46" descr="Screen Shot 2013-04-11 at 2.35.23 AM.png"/>
            <p:cNvPicPr>
              <a:picLocks noChangeAspect="1"/>
            </p:cNvPicPr>
            <p:nvPr/>
          </p:nvPicPr>
          <p:blipFill rotWithShape="1">
            <a:blip r:embed="rId7">
              <a:extLst>
                <a:ext uri="{28A0092B-C50C-407E-A947-70E740481C1C}">
                  <a14:useLocalDpi xmlns:a14="http://schemas.microsoft.com/office/drawing/2010/main" val="0"/>
                </a:ext>
              </a:extLst>
            </a:blip>
            <a:srcRect r="781"/>
            <a:stretch/>
          </p:blipFill>
          <p:spPr>
            <a:xfrm>
              <a:off x="-3929289" y="4041872"/>
              <a:ext cx="1927973" cy="1804591"/>
            </a:xfrm>
            <a:prstGeom prst="rect">
              <a:avLst/>
            </a:prstGeom>
          </p:spPr>
        </p:pic>
        <p:pic>
          <p:nvPicPr>
            <p:cNvPr id="48" name="Picture 47" descr="Screen Shot 2013-04-11 at 2.35.3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9289" y="5890424"/>
              <a:ext cx="1927973" cy="1858879"/>
            </a:xfrm>
            <a:prstGeom prst="rect">
              <a:avLst/>
            </a:prstGeom>
          </p:spPr>
        </p:pic>
        <p:pic>
          <p:nvPicPr>
            <p:cNvPr id="49" name="Picture 48" descr="Screen Shot 2013-04-11 at 2.35.45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0288" y="5890424"/>
              <a:ext cx="2544348" cy="1858879"/>
            </a:xfrm>
            <a:prstGeom prst="rect">
              <a:avLst/>
            </a:prstGeom>
          </p:spPr>
        </p:pic>
      </p:grpSp>
    </p:spTree>
    <p:extLst>
      <p:ext uri="{BB962C8B-B14F-4D97-AF65-F5344CB8AC3E}">
        <p14:creationId xmlns:p14="http://schemas.microsoft.com/office/powerpoint/2010/main" val="1093201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42240"/>
            <a:ext cx="17678400" cy="1849120"/>
          </a:xfrm>
          <a:prstGeom prst="rect">
            <a:avLst/>
          </a:prstGeom>
        </p:spPr>
        <p:txBody>
          <a:bodyPr>
            <a:normAutofit/>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sz="9300" dirty="0" smtClean="0"/>
              <a:t>Relationships</a:t>
            </a:r>
            <a:endParaRPr lang="en-US" sz="9300" dirty="0"/>
          </a:p>
        </p:txBody>
      </p:sp>
      <p:sp>
        <p:nvSpPr>
          <p:cNvPr id="3" name="Text Placeholder 4"/>
          <p:cNvSpPr txBox="1">
            <a:spLocks/>
          </p:cNvSpPr>
          <p:nvPr/>
        </p:nvSpPr>
        <p:spPr>
          <a:xfrm>
            <a:off x="5561012" y="1605282"/>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Object - Object</a:t>
            </a:r>
            <a:endParaRPr lang="en-US" sz="7000" b="1" dirty="0"/>
          </a:p>
        </p:txBody>
      </p:sp>
      <p:sp>
        <p:nvSpPr>
          <p:cNvPr id="8" name="Text Placeholder 4"/>
          <p:cNvSpPr txBox="1">
            <a:spLocks/>
          </p:cNvSpPr>
          <p:nvPr/>
        </p:nvSpPr>
        <p:spPr>
          <a:xfrm>
            <a:off x="-159378" y="4191000"/>
            <a:ext cx="4149505"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5400" dirty="0" err="1" smtClean="0"/>
              <a:t>Partonomy</a:t>
            </a:r>
            <a:endParaRPr lang="en-US" sz="6600" dirty="0"/>
          </a:p>
        </p:txBody>
      </p:sp>
      <p:sp>
        <p:nvSpPr>
          <p:cNvPr id="9" name="Text Placeholder 4"/>
          <p:cNvSpPr txBox="1">
            <a:spLocks/>
          </p:cNvSpPr>
          <p:nvPr/>
        </p:nvSpPr>
        <p:spPr>
          <a:xfrm>
            <a:off x="-159378" y="8038854"/>
            <a:ext cx="4149505" cy="301279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spcBef>
                <a:spcPts val="600"/>
              </a:spcBef>
              <a:buNone/>
            </a:pPr>
            <a:r>
              <a:rPr lang="en-US" sz="5400" dirty="0" smtClean="0"/>
              <a:t>Taxonomy</a:t>
            </a:r>
          </a:p>
          <a:p>
            <a:pPr marL="0" indent="0" algn="ctr">
              <a:spcBef>
                <a:spcPts val="600"/>
              </a:spcBef>
              <a:buNone/>
            </a:pPr>
            <a:r>
              <a:rPr lang="en-US" sz="5400" dirty="0"/>
              <a:t>o</a:t>
            </a:r>
            <a:r>
              <a:rPr lang="en-US" sz="5400" dirty="0" smtClean="0"/>
              <a:t>r</a:t>
            </a:r>
          </a:p>
          <a:p>
            <a:pPr marL="0" indent="0" algn="ctr">
              <a:spcBef>
                <a:spcPts val="600"/>
              </a:spcBef>
              <a:buNone/>
            </a:pPr>
            <a:r>
              <a:rPr lang="en-US" sz="5400" dirty="0" smtClean="0"/>
              <a:t>Similarity</a:t>
            </a:r>
            <a:endParaRPr lang="en-US" sz="6600" dirty="0"/>
          </a:p>
        </p:txBody>
      </p:sp>
      <p:grpSp>
        <p:nvGrpSpPr>
          <p:cNvPr id="33" name="Group 32"/>
          <p:cNvGrpSpPr/>
          <p:nvPr/>
        </p:nvGrpSpPr>
        <p:grpSpPr>
          <a:xfrm>
            <a:off x="4191000" y="3490297"/>
            <a:ext cx="13739006" cy="3520103"/>
            <a:chOff x="4191000" y="3490297"/>
            <a:chExt cx="13739006" cy="3520103"/>
          </a:xfrm>
        </p:grpSpPr>
        <p:grpSp>
          <p:nvGrpSpPr>
            <p:cNvPr id="26" name="Group 25"/>
            <p:cNvGrpSpPr/>
            <p:nvPr/>
          </p:nvGrpSpPr>
          <p:grpSpPr>
            <a:xfrm>
              <a:off x="4191000" y="3490297"/>
              <a:ext cx="13739006" cy="2605703"/>
              <a:chOff x="5906047" y="4485979"/>
              <a:chExt cx="10174793" cy="1929724"/>
            </a:xfrm>
          </p:grpSpPr>
          <p:grpSp>
            <p:nvGrpSpPr>
              <p:cNvPr id="23" name="Group 22"/>
              <p:cNvGrpSpPr/>
              <p:nvPr/>
            </p:nvGrpSpPr>
            <p:grpSpPr>
              <a:xfrm>
                <a:off x="5906047" y="4485979"/>
                <a:ext cx="3263225" cy="1929724"/>
                <a:chOff x="5561012" y="4485979"/>
                <a:chExt cx="3263225" cy="1929724"/>
              </a:xfrm>
            </p:grpSpPr>
            <p:pic>
              <p:nvPicPr>
                <p:cNvPr id="18" name="Picture 17" descr="3.jpg"/>
                <p:cNvPicPr>
                  <a:picLocks noChangeAspect="1"/>
                </p:cNvPicPr>
                <p:nvPr/>
              </p:nvPicPr>
              <p:blipFill rotWithShape="1">
                <a:blip r:embed="rId3" cstate="print">
                  <a:extLst>
                    <a:ext uri="{28A0092B-C50C-407E-A947-70E740481C1C}">
                      <a14:useLocalDpi xmlns:a14="http://schemas.microsoft.com/office/drawing/2010/main" val="0"/>
                    </a:ext>
                  </a:extLst>
                </a:blip>
                <a:srcRect l="9211" t="27841" r="12761" b="8022"/>
                <a:stretch/>
              </p:blipFill>
              <p:spPr>
                <a:xfrm>
                  <a:off x="5561012" y="4485979"/>
                  <a:ext cx="3263225" cy="1929724"/>
                </a:xfrm>
                <a:prstGeom prst="rect">
                  <a:avLst/>
                </a:prstGeom>
              </p:spPr>
            </p:pic>
            <p:sp>
              <p:nvSpPr>
                <p:cNvPr id="20" name="Rectangle 19"/>
                <p:cNvSpPr/>
                <p:nvPr/>
              </p:nvSpPr>
              <p:spPr>
                <a:xfrm>
                  <a:off x="5904432" y="5050108"/>
                  <a:ext cx="2659055" cy="1130636"/>
                </a:xfrm>
                <a:prstGeom prst="rect">
                  <a:avLst/>
                </a:prstGeom>
                <a:noFill/>
                <a:ln>
                  <a:solidFill>
                    <a:srgbClr val="01FF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9265966" y="4485979"/>
                <a:ext cx="3225680" cy="1929724"/>
                <a:chOff x="9093448" y="4485979"/>
                <a:chExt cx="3225680" cy="1929724"/>
              </a:xfrm>
            </p:grpSpPr>
            <p:pic>
              <p:nvPicPr>
                <p:cNvPr id="17" name="Picture 16" descr="2.jpg"/>
                <p:cNvPicPr>
                  <a:picLocks noChangeAspect="1"/>
                </p:cNvPicPr>
                <p:nvPr/>
              </p:nvPicPr>
              <p:blipFill rotWithShape="1">
                <a:blip r:embed="rId4" cstate="print">
                  <a:extLst>
                    <a:ext uri="{28A0092B-C50C-407E-A947-70E740481C1C}">
                      <a14:useLocalDpi xmlns:a14="http://schemas.microsoft.com/office/drawing/2010/main" val="0"/>
                    </a:ext>
                  </a:extLst>
                </a:blip>
                <a:srcRect l="3126" t="14167" r="3499" b="16000"/>
                <a:stretch/>
              </p:blipFill>
              <p:spPr>
                <a:xfrm>
                  <a:off x="9093448" y="4485979"/>
                  <a:ext cx="3225680" cy="1929724"/>
                </a:xfrm>
                <a:prstGeom prst="rect">
                  <a:avLst/>
                </a:prstGeom>
              </p:spPr>
            </p:pic>
            <p:sp>
              <p:nvSpPr>
                <p:cNvPr id="21" name="Rectangle 20"/>
                <p:cNvSpPr/>
                <p:nvPr/>
              </p:nvSpPr>
              <p:spPr>
                <a:xfrm>
                  <a:off x="9375240" y="5050107"/>
                  <a:ext cx="2108201" cy="1071813"/>
                </a:xfrm>
                <a:prstGeom prst="rect">
                  <a:avLst/>
                </a:prstGeom>
                <a:noFill/>
                <a:ln>
                  <a:solidFill>
                    <a:srgbClr val="01FF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2588340" y="4485979"/>
                <a:ext cx="3492500" cy="1929724"/>
                <a:chOff x="12588340" y="4485979"/>
                <a:chExt cx="3492500" cy="1929724"/>
              </a:xfrm>
            </p:grpSpPr>
            <p:pic>
              <p:nvPicPr>
                <p:cNvPr id="19" name="Picture 18" descr="4.jpg"/>
                <p:cNvPicPr>
                  <a:picLocks noChangeAspect="1"/>
                </p:cNvPicPr>
                <p:nvPr/>
              </p:nvPicPr>
              <p:blipFill rotWithShape="1">
                <a:blip r:embed="rId5" cstate="print">
                  <a:extLst>
                    <a:ext uri="{28A0092B-C50C-407E-A947-70E740481C1C}">
                      <a14:useLocalDpi xmlns:a14="http://schemas.microsoft.com/office/drawing/2010/main" val="0"/>
                    </a:ext>
                  </a:extLst>
                </a:blip>
                <a:srcRect l="3988" t="18916" r="3705" b="14319"/>
                <a:stretch/>
              </p:blipFill>
              <p:spPr>
                <a:xfrm>
                  <a:off x="12588340" y="4485979"/>
                  <a:ext cx="3492500" cy="1929724"/>
                </a:xfrm>
                <a:prstGeom prst="rect">
                  <a:avLst/>
                </a:prstGeom>
              </p:spPr>
            </p:pic>
            <p:sp>
              <p:nvSpPr>
                <p:cNvPr id="22" name="Rectangle 21"/>
                <p:cNvSpPr/>
                <p:nvPr/>
              </p:nvSpPr>
              <p:spPr>
                <a:xfrm>
                  <a:off x="12816941" y="4608549"/>
                  <a:ext cx="3162299" cy="1607306"/>
                </a:xfrm>
                <a:prstGeom prst="rect">
                  <a:avLst/>
                </a:prstGeom>
                <a:noFill/>
                <a:ln>
                  <a:solidFill>
                    <a:srgbClr val="01FF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7" name="Text Placeholder 4"/>
            <p:cNvSpPr txBox="1">
              <a:spLocks/>
            </p:cNvSpPr>
            <p:nvPr/>
          </p:nvSpPr>
          <p:spPr>
            <a:xfrm>
              <a:off x="6618944" y="6096000"/>
              <a:ext cx="8883119" cy="914400"/>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800" b="1" dirty="0" smtClean="0">
                  <a:cs typeface="Times New Roman" panose="02020603050405020304" pitchFamily="18" charset="0"/>
                </a:rPr>
                <a:t>Wheel</a:t>
              </a:r>
              <a:r>
                <a:rPr lang="en-US" sz="4800" dirty="0" smtClean="0">
                  <a:cs typeface="Times New Roman" panose="02020603050405020304" pitchFamily="18" charset="0"/>
                </a:rPr>
                <a:t> </a:t>
              </a:r>
              <a:r>
                <a:rPr lang="en-US" sz="4800" dirty="0">
                  <a:cs typeface="Times New Roman" panose="02020603050405020304" pitchFamily="18" charset="0"/>
                </a:rPr>
                <a:t>is a part of </a:t>
              </a:r>
              <a:r>
                <a:rPr lang="en-US" sz="4800" b="1" dirty="0" smtClean="0">
                  <a:cs typeface="Times New Roman" panose="02020603050405020304" pitchFamily="18" charset="0"/>
                </a:rPr>
                <a:t>Car</a:t>
              </a:r>
              <a:endParaRPr lang="en-US" sz="4800" dirty="0">
                <a:cs typeface="Times New Roman" panose="02020603050405020304" pitchFamily="18" charset="0"/>
              </a:endParaRPr>
            </a:p>
          </p:txBody>
        </p:sp>
      </p:grpSp>
      <p:grpSp>
        <p:nvGrpSpPr>
          <p:cNvPr id="31" name="Group 30"/>
          <p:cNvGrpSpPr/>
          <p:nvPr/>
        </p:nvGrpSpPr>
        <p:grpSpPr>
          <a:xfrm>
            <a:off x="4191000" y="7836349"/>
            <a:ext cx="13739006" cy="3215303"/>
            <a:chOff x="8104749" y="3801461"/>
            <a:chExt cx="10023212" cy="2147033"/>
          </a:xfrm>
        </p:grpSpPr>
        <p:pic>
          <p:nvPicPr>
            <p:cNvPr id="28" name="Picture 382" descr="00003.jpg"/>
            <p:cNvPicPr>
              <a:picLocks noChangeAspect="1"/>
            </p:cNvPicPr>
            <p:nvPr/>
          </p:nvPicPr>
          <p:blipFill rotWithShape="1">
            <a:blip r:embed="rId6" cstate="print">
              <a:extLst>
                <a:ext uri="{28A0092B-C50C-407E-A947-70E740481C1C}">
                  <a14:useLocalDpi xmlns:a14="http://schemas.microsoft.com/office/drawing/2010/main" val="0"/>
                </a:ext>
              </a:extLst>
            </a:blip>
            <a:srcRect t="5450" b="5350"/>
            <a:stretch/>
          </p:blipFill>
          <p:spPr>
            <a:xfrm>
              <a:off x="8104749" y="3803231"/>
              <a:ext cx="3204051" cy="2143494"/>
            </a:xfrm>
            <a:prstGeom prst="rect">
              <a:avLst/>
            </a:prstGeom>
          </p:spPr>
        </p:pic>
        <p:pic>
          <p:nvPicPr>
            <p:cNvPr id="29" name="Picture 383" descr="0000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8491" y="3803232"/>
              <a:ext cx="3441743" cy="2143494"/>
            </a:xfrm>
            <a:prstGeom prst="rect">
              <a:avLst/>
            </a:prstGeom>
          </p:spPr>
        </p:pic>
        <p:pic>
          <p:nvPicPr>
            <p:cNvPr id="30" name="Picture 384" descr="0000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09924" y="3801461"/>
              <a:ext cx="3218037" cy="2147033"/>
            </a:xfrm>
            <a:prstGeom prst="rect">
              <a:avLst/>
            </a:prstGeom>
          </p:spPr>
        </p:pic>
      </p:grpSp>
      <p:sp>
        <p:nvSpPr>
          <p:cNvPr id="32" name="Text Placeholder 4"/>
          <p:cNvSpPr txBox="1">
            <a:spLocks/>
          </p:cNvSpPr>
          <p:nvPr/>
        </p:nvSpPr>
        <p:spPr>
          <a:xfrm>
            <a:off x="4589614" y="11049000"/>
            <a:ext cx="12941778" cy="914400"/>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800" b="1" dirty="0" smtClean="0">
                <a:cs typeface="Times New Roman" panose="02020603050405020304" pitchFamily="18" charset="0"/>
              </a:rPr>
              <a:t>Corolla</a:t>
            </a:r>
            <a:r>
              <a:rPr lang="en-US" sz="4800" dirty="0" smtClean="0">
                <a:cs typeface="Times New Roman" panose="02020603050405020304" pitchFamily="18" charset="0"/>
              </a:rPr>
              <a:t> </a:t>
            </a:r>
            <a:r>
              <a:rPr lang="en-US" sz="4800" dirty="0">
                <a:cs typeface="Times New Roman" panose="02020603050405020304" pitchFamily="18" charset="0"/>
              </a:rPr>
              <a:t>is a </a:t>
            </a:r>
            <a:r>
              <a:rPr lang="en-US" sz="4800" dirty="0" smtClean="0">
                <a:cs typeface="Times New Roman" panose="02020603050405020304" pitchFamily="18" charset="0"/>
              </a:rPr>
              <a:t>kind of/looks similar to of </a:t>
            </a:r>
            <a:r>
              <a:rPr lang="en-US" sz="4800" b="1" dirty="0" smtClean="0">
                <a:cs typeface="Times New Roman" panose="02020603050405020304" pitchFamily="18" charset="0"/>
              </a:rPr>
              <a:t>Car</a:t>
            </a:r>
            <a:endParaRPr lang="en-US" sz="4800" dirty="0">
              <a:cs typeface="Times New Roman" panose="02020603050405020304" pitchFamily="18" charset="0"/>
            </a:endParaRPr>
          </a:p>
        </p:txBody>
      </p:sp>
    </p:spTree>
    <p:extLst>
      <p:ext uri="{BB962C8B-B14F-4D97-AF65-F5344CB8AC3E}">
        <p14:creationId xmlns:p14="http://schemas.microsoft.com/office/powerpoint/2010/main" val="1357161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
                                        <p:tgtEl>
                                          <p:spTgt spid="3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5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42240"/>
            <a:ext cx="17678400" cy="1849120"/>
          </a:xfrm>
          <a:prstGeom prst="rect">
            <a:avLst/>
          </a:prstGeom>
        </p:spPr>
        <p:txBody>
          <a:bodyPr>
            <a:normAutofit/>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sz="9300" dirty="0" smtClean="0"/>
              <a:t>Relationships</a:t>
            </a:r>
            <a:endParaRPr lang="en-US" sz="9300" dirty="0"/>
          </a:p>
        </p:txBody>
      </p:sp>
      <p:sp>
        <p:nvSpPr>
          <p:cNvPr id="3" name="Text Placeholder 4"/>
          <p:cNvSpPr txBox="1">
            <a:spLocks/>
          </p:cNvSpPr>
          <p:nvPr/>
        </p:nvSpPr>
        <p:spPr>
          <a:xfrm>
            <a:off x="5561012" y="1605282"/>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Object - Scene</a:t>
            </a:r>
            <a:endParaRPr lang="en-US" sz="7000" b="1" dirty="0"/>
          </a:p>
        </p:txBody>
      </p:sp>
      <p:grpSp>
        <p:nvGrpSpPr>
          <p:cNvPr id="5" name="Group 4"/>
          <p:cNvGrpSpPr/>
          <p:nvPr/>
        </p:nvGrpSpPr>
        <p:grpSpPr>
          <a:xfrm>
            <a:off x="533400" y="4399316"/>
            <a:ext cx="17181520" cy="5125684"/>
            <a:chOff x="533400" y="4399316"/>
            <a:chExt cx="17181520" cy="5125684"/>
          </a:xfrm>
        </p:grpSpPr>
        <p:sp>
          <p:nvSpPr>
            <p:cNvPr id="27" name="Text Placeholder 4"/>
            <p:cNvSpPr txBox="1">
              <a:spLocks/>
            </p:cNvSpPr>
            <p:nvPr/>
          </p:nvSpPr>
          <p:spPr>
            <a:xfrm>
              <a:off x="4680481" y="8610600"/>
              <a:ext cx="8883119" cy="914400"/>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800" b="1" dirty="0" smtClean="0">
                  <a:cs typeface="Times New Roman" panose="02020603050405020304" pitchFamily="18" charset="0"/>
                </a:rPr>
                <a:t>Car</a:t>
              </a:r>
              <a:r>
                <a:rPr lang="en-US" sz="4800" dirty="0" smtClean="0">
                  <a:cs typeface="Times New Roman" panose="02020603050405020304" pitchFamily="18" charset="0"/>
                </a:rPr>
                <a:t> </a:t>
              </a:r>
              <a:r>
                <a:rPr lang="en-US" sz="4800" dirty="0">
                  <a:cs typeface="Times New Roman" panose="02020603050405020304" pitchFamily="18" charset="0"/>
                </a:rPr>
                <a:t>is </a:t>
              </a:r>
              <a:r>
                <a:rPr lang="en-US" sz="4800" dirty="0" smtClean="0">
                  <a:cs typeface="Times New Roman" panose="02020603050405020304" pitchFamily="18" charset="0"/>
                </a:rPr>
                <a:t>found in </a:t>
              </a:r>
              <a:r>
                <a:rPr lang="en-US" sz="4800" b="1" dirty="0" smtClean="0">
                  <a:cs typeface="Times New Roman" panose="02020603050405020304" pitchFamily="18" charset="0"/>
                </a:rPr>
                <a:t>Raceway</a:t>
              </a:r>
              <a:endParaRPr lang="en-US" sz="4800" dirty="0">
                <a:cs typeface="Times New Roman" panose="02020603050405020304" pitchFamily="18" charset="0"/>
              </a:endParaRPr>
            </a:p>
          </p:txBody>
        </p:sp>
        <p:grpSp>
          <p:nvGrpSpPr>
            <p:cNvPr id="4" name="Group 3"/>
            <p:cNvGrpSpPr/>
            <p:nvPr/>
          </p:nvGrpSpPr>
          <p:grpSpPr>
            <a:xfrm>
              <a:off x="533400" y="4399316"/>
              <a:ext cx="17181520" cy="4211284"/>
              <a:chOff x="285750" y="2704193"/>
              <a:chExt cx="9847986" cy="2413795"/>
            </a:xfrm>
          </p:grpSpPr>
          <p:pic>
            <p:nvPicPr>
              <p:cNvPr id="33" name="Picture 4" descr="C:\Users\ashrivas\Dropbox\researchPapers\Xinlei_NEIL\carfigures\car\Raceway\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813" y="2704193"/>
                <a:ext cx="3404220" cy="24137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shrivas\Dropbox\researchPapers\Xinlei_NEIL\carfigures\car\Raceway\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165" y="2704193"/>
                <a:ext cx="3396571" cy="241379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C:\Users\ashrivas\Dropbox\researchPapers\Xinlei_NEIL\carfigures\car\Raceway\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2704193"/>
                <a:ext cx="2926931" cy="241379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29787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42240"/>
            <a:ext cx="17678400" cy="1849120"/>
          </a:xfrm>
          <a:prstGeom prst="rect">
            <a:avLst/>
          </a:prstGeom>
        </p:spPr>
        <p:txBody>
          <a:bodyPr>
            <a:normAutofit/>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sz="9300" dirty="0" smtClean="0"/>
              <a:t>Relationships</a:t>
            </a:r>
            <a:endParaRPr lang="en-US" sz="9300" dirty="0"/>
          </a:p>
        </p:txBody>
      </p:sp>
      <p:sp>
        <p:nvSpPr>
          <p:cNvPr id="3" name="Text Placeholder 4"/>
          <p:cNvSpPr txBox="1">
            <a:spLocks/>
          </p:cNvSpPr>
          <p:nvPr/>
        </p:nvSpPr>
        <p:spPr>
          <a:xfrm>
            <a:off x="5257800" y="1605282"/>
            <a:ext cx="7772400"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Object - Attribute</a:t>
            </a:r>
            <a:endParaRPr lang="en-US" sz="7000" b="1" dirty="0"/>
          </a:p>
        </p:txBody>
      </p:sp>
      <p:grpSp>
        <p:nvGrpSpPr>
          <p:cNvPr id="4" name="Group 3"/>
          <p:cNvGrpSpPr/>
          <p:nvPr/>
        </p:nvGrpSpPr>
        <p:grpSpPr>
          <a:xfrm>
            <a:off x="723087" y="4343400"/>
            <a:ext cx="16841827" cy="5181600"/>
            <a:chOff x="723087" y="4343400"/>
            <a:chExt cx="16841827" cy="5181600"/>
          </a:xfrm>
        </p:grpSpPr>
        <p:sp>
          <p:nvSpPr>
            <p:cNvPr id="27" name="Text Placeholder 4"/>
            <p:cNvSpPr txBox="1">
              <a:spLocks/>
            </p:cNvSpPr>
            <p:nvPr/>
          </p:nvSpPr>
          <p:spPr>
            <a:xfrm>
              <a:off x="4680481" y="8610600"/>
              <a:ext cx="8883119" cy="914400"/>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800" b="1" dirty="0" smtClean="0">
                  <a:cs typeface="Times New Roman" panose="02020603050405020304" pitchFamily="18" charset="0"/>
                </a:rPr>
                <a:t>Wheel</a:t>
              </a:r>
              <a:r>
                <a:rPr lang="en-US" sz="4800" dirty="0" smtClean="0">
                  <a:cs typeface="Times New Roman" panose="02020603050405020304" pitchFamily="18" charset="0"/>
                </a:rPr>
                <a:t> is/has </a:t>
              </a:r>
              <a:r>
                <a:rPr lang="en-US" sz="4800" b="1" dirty="0" smtClean="0">
                  <a:cs typeface="Times New Roman" panose="02020603050405020304" pitchFamily="18" charset="0"/>
                </a:rPr>
                <a:t>Round shape</a:t>
              </a:r>
              <a:endParaRPr lang="en-US" sz="4800" b="1" dirty="0">
                <a:cs typeface="Times New Roman" panose="02020603050405020304" pitchFamily="18" charset="0"/>
              </a:endParaRPr>
            </a:p>
          </p:txBody>
        </p:sp>
        <p:grpSp>
          <p:nvGrpSpPr>
            <p:cNvPr id="5" name="Group 4"/>
            <p:cNvGrpSpPr>
              <a:grpSpLocks noChangeAspect="1"/>
            </p:cNvGrpSpPr>
            <p:nvPr/>
          </p:nvGrpSpPr>
          <p:grpSpPr>
            <a:xfrm>
              <a:off x="723087" y="4343400"/>
              <a:ext cx="16841827" cy="4215384"/>
              <a:chOff x="457200" y="5486400"/>
              <a:chExt cx="9133316" cy="2286001"/>
            </a:xfrm>
          </p:grpSpPr>
          <p:pic>
            <p:nvPicPr>
              <p:cNvPr id="9" name="Picture 3" descr="http://ladoga.graphics.cs.cmu.edu/xinleic/NEILWeb/Objects/wheel/wholeimages/_w_wheel_00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1"/>
                <a:ext cx="25667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ladoga.graphics.cs.cmu.edu/xinleic/NEILWeb/Objects/wheel/cluster_2/wholeimages/w_follower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486400"/>
                <a:ext cx="341831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http://ladoga.graphics.cs.cmu.edu/xinleic/NEILWeb/Objects/wheel/cluster_2/wholeimages/w_follower0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566" y="5486400"/>
                <a:ext cx="3048000" cy="22860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509176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42240"/>
            <a:ext cx="17678400" cy="1849120"/>
          </a:xfrm>
          <a:prstGeom prst="rect">
            <a:avLst/>
          </a:prstGeom>
        </p:spPr>
        <p:txBody>
          <a:bodyPr>
            <a:normAutofit/>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sz="9300" dirty="0" smtClean="0"/>
              <a:t>Relationships</a:t>
            </a:r>
            <a:endParaRPr lang="en-US" sz="9300" dirty="0"/>
          </a:p>
        </p:txBody>
      </p:sp>
      <p:sp>
        <p:nvSpPr>
          <p:cNvPr id="3" name="Text Placeholder 4"/>
          <p:cNvSpPr txBox="1">
            <a:spLocks/>
          </p:cNvSpPr>
          <p:nvPr/>
        </p:nvSpPr>
        <p:spPr>
          <a:xfrm>
            <a:off x="5257800" y="1605282"/>
            <a:ext cx="7772400"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Scene – Attribute</a:t>
            </a:r>
          </a:p>
        </p:txBody>
      </p:sp>
      <p:grpSp>
        <p:nvGrpSpPr>
          <p:cNvPr id="5" name="Group 4"/>
          <p:cNvGrpSpPr/>
          <p:nvPr/>
        </p:nvGrpSpPr>
        <p:grpSpPr>
          <a:xfrm>
            <a:off x="1281058" y="4197092"/>
            <a:ext cx="15812129" cy="5276090"/>
            <a:chOff x="1281058" y="4197092"/>
            <a:chExt cx="15812129" cy="5276090"/>
          </a:xfrm>
        </p:grpSpPr>
        <p:grpSp>
          <p:nvGrpSpPr>
            <p:cNvPr id="4" name="Group 3"/>
            <p:cNvGrpSpPr>
              <a:grpSpLocks noChangeAspect="1"/>
            </p:cNvGrpSpPr>
            <p:nvPr/>
          </p:nvGrpSpPr>
          <p:grpSpPr>
            <a:xfrm>
              <a:off x="1281058" y="4197092"/>
              <a:ext cx="15812129" cy="4361687"/>
              <a:chOff x="2073725" y="2692075"/>
              <a:chExt cx="8214384" cy="2176113"/>
            </a:xfrm>
          </p:grpSpPr>
          <p:pic>
            <p:nvPicPr>
              <p:cNvPr id="12" name="Picture 3"/>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3725" y="2692075"/>
                <a:ext cx="3372245" cy="21761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rrowheads="1"/>
              </p:cNvPicPr>
              <p:nvPr/>
            </p:nvPicPr>
            <p:blipFill rotWithShape="1">
              <a:blip r:embed="rId3">
                <a:extLst>
                  <a:ext uri="{28A0092B-C50C-407E-A947-70E740481C1C}">
                    <a14:useLocalDpi xmlns:a14="http://schemas.microsoft.com/office/drawing/2010/main" val="0"/>
                  </a:ext>
                </a:extLst>
              </a:blip>
              <a:srcRect l="976" t="4572"/>
              <a:stretch/>
            </p:blipFill>
            <p:spPr bwMode="auto">
              <a:xfrm>
                <a:off x="5530270" y="2692075"/>
                <a:ext cx="2325307" cy="21761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p:cNvPicPr>
                <a:picLocks noChangeArrowheads="1"/>
              </p:cNvPicPr>
              <p:nvPr/>
            </p:nvPicPr>
            <p:blipFill rotWithShape="1">
              <a:blip r:embed="rId4">
                <a:extLst>
                  <a:ext uri="{28A0092B-C50C-407E-A947-70E740481C1C}">
                    <a14:useLocalDpi xmlns:a14="http://schemas.microsoft.com/office/drawing/2010/main" val="0"/>
                  </a:ext>
                </a:extLst>
              </a:blip>
              <a:srcRect t="5057"/>
              <a:stretch/>
            </p:blipFill>
            <p:spPr bwMode="auto">
              <a:xfrm>
                <a:off x="7939877" y="2692075"/>
                <a:ext cx="2348232" cy="217611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 Placeholder 4"/>
            <p:cNvSpPr txBox="1">
              <a:spLocks/>
            </p:cNvSpPr>
            <p:nvPr/>
          </p:nvSpPr>
          <p:spPr>
            <a:xfrm>
              <a:off x="3352800" y="8558782"/>
              <a:ext cx="11611348" cy="914400"/>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4800" b="1" dirty="0" smtClean="0">
                  <a:cs typeface="Times New Roman" panose="02020603050405020304" pitchFamily="18" charset="0"/>
                </a:rPr>
                <a:t>Bamboo forest</a:t>
              </a:r>
              <a:r>
                <a:rPr lang="en-US" sz="4800" dirty="0" smtClean="0">
                  <a:cs typeface="Times New Roman" panose="02020603050405020304" pitchFamily="18" charset="0"/>
                </a:rPr>
                <a:t> is/has </a:t>
              </a:r>
              <a:r>
                <a:rPr lang="en-US" sz="4800" b="1" dirty="0" smtClean="0">
                  <a:cs typeface="Times New Roman" panose="02020603050405020304" pitchFamily="18" charset="0"/>
                </a:rPr>
                <a:t>Vertical lines</a:t>
              </a:r>
              <a:endParaRPr lang="en-US" sz="4800" b="1" dirty="0">
                <a:cs typeface="Times New Roman" panose="02020603050405020304" pitchFamily="18" charset="0"/>
              </a:endParaRPr>
            </a:p>
          </p:txBody>
        </p:sp>
      </p:grpSp>
    </p:spTree>
    <p:extLst>
      <p:ext uri="{BB962C8B-B14F-4D97-AF65-F5344CB8AC3E}">
        <p14:creationId xmlns:p14="http://schemas.microsoft.com/office/powerpoint/2010/main" val="1839045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7678400" cy="1849120"/>
          </a:xfrm>
        </p:spPr>
        <p:txBody>
          <a:bodyPr>
            <a:normAutofit/>
          </a:bodyPr>
          <a:lstStyle/>
          <a:p>
            <a:r>
              <a:rPr lang="en-US" sz="9300" dirty="0"/>
              <a:t>NEIL’s Knowledge Base</a:t>
            </a:r>
          </a:p>
        </p:txBody>
      </p:sp>
      <p:sp>
        <p:nvSpPr>
          <p:cNvPr id="5" name="Text Placeholder 4"/>
          <p:cNvSpPr>
            <a:spLocks noGrp="1"/>
          </p:cNvSpPr>
          <p:nvPr>
            <p:ph type="body" idx="1"/>
          </p:nvPr>
        </p:nvSpPr>
        <p:spPr>
          <a:xfrm>
            <a:off x="2438400" y="3413765"/>
            <a:ext cx="7165976" cy="1137918"/>
          </a:xfrm>
        </p:spPr>
        <p:txBody>
          <a:bodyPr>
            <a:noAutofit/>
          </a:bodyPr>
          <a:lstStyle/>
          <a:p>
            <a:r>
              <a:rPr lang="en-US" sz="7000" dirty="0"/>
              <a:t>Concepts</a:t>
            </a:r>
          </a:p>
        </p:txBody>
      </p:sp>
      <p:sp>
        <p:nvSpPr>
          <p:cNvPr id="3" name="Content Placeholder 2"/>
          <p:cNvSpPr>
            <a:spLocks noGrp="1"/>
          </p:cNvSpPr>
          <p:nvPr>
            <p:ph sz="half" idx="2"/>
          </p:nvPr>
        </p:nvSpPr>
        <p:spPr>
          <a:xfrm>
            <a:off x="2438400" y="4693923"/>
            <a:ext cx="7165976" cy="6030384"/>
          </a:xfrm>
        </p:spPr>
        <p:txBody>
          <a:bodyPr>
            <a:normAutofit/>
          </a:bodyPr>
          <a:lstStyle/>
          <a:p>
            <a:r>
              <a:rPr lang="en-US" dirty="0"/>
              <a:t>Objects</a:t>
            </a:r>
          </a:p>
          <a:p>
            <a:r>
              <a:rPr lang="en-US" dirty="0"/>
              <a:t>Scenes</a:t>
            </a:r>
          </a:p>
          <a:p>
            <a:r>
              <a:rPr lang="en-US" dirty="0"/>
              <a:t>Attributes</a:t>
            </a:r>
          </a:p>
          <a:p>
            <a:endParaRPr lang="en-US" dirty="0"/>
          </a:p>
        </p:txBody>
      </p:sp>
      <p:sp>
        <p:nvSpPr>
          <p:cNvPr id="6" name="Text Placeholder 5"/>
          <p:cNvSpPr>
            <a:spLocks noGrp="1"/>
          </p:cNvSpPr>
          <p:nvPr>
            <p:ph type="body" sz="quarter" idx="3"/>
          </p:nvPr>
        </p:nvSpPr>
        <p:spPr>
          <a:xfrm>
            <a:off x="9899655" y="3413765"/>
            <a:ext cx="8083550" cy="1137918"/>
          </a:xfrm>
        </p:spPr>
        <p:txBody>
          <a:bodyPr>
            <a:noAutofit/>
          </a:bodyPr>
          <a:lstStyle/>
          <a:p>
            <a:r>
              <a:rPr lang="en-US" sz="7000" dirty="0"/>
              <a:t>Relationships</a:t>
            </a:r>
          </a:p>
        </p:txBody>
      </p:sp>
      <p:sp>
        <p:nvSpPr>
          <p:cNvPr id="4" name="Content Placeholder 3"/>
          <p:cNvSpPr>
            <a:spLocks noGrp="1"/>
          </p:cNvSpPr>
          <p:nvPr>
            <p:ph sz="quarter" idx="4"/>
          </p:nvPr>
        </p:nvSpPr>
        <p:spPr>
          <a:xfrm>
            <a:off x="9899655" y="4693923"/>
            <a:ext cx="8540750" cy="6030384"/>
          </a:xfrm>
        </p:spPr>
        <p:txBody>
          <a:bodyPr>
            <a:normAutofit/>
          </a:bodyPr>
          <a:lstStyle/>
          <a:p>
            <a:r>
              <a:rPr lang="en-US" dirty="0"/>
              <a:t>Object-Object</a:t>
            </a:r>
          </a:p>
          <a:p>
            <a:pPr marL="666186" lvl="1" indent="0">
              <a:buNone/>
            </a:pPr>
            <a:r>
              <a:rPr lang="en-US" sz="3500" dirty="0" err="1"/>
              <a:t>Partonomy</a:t>
            </a:r>
            <a:r>
              <a:rPr lang="en-US" sz="3500" dirty="0"/>
              <a:t>, </a:t>
            </a:r>
            <a:r>
              <a:rPr lang="en-US" sz="3500" dirty="0" smtClean="0"/>
              <a:t>Taxonomy/Similarity</a:t>
            </a:r>
            <a:endParaRPr lang="en-US" sz="3500" dirty="0"/>
          </a:p>
          <a:p>
            <a:r>
              <a:rPr lang="en-US" dirty="0"/>
              <a:t>Object-Scene</a:t>
            </a:r>
          </a:p>
          <a:p>
            <a:r>
              <a:rPr lang="en-US" dirty="0" smtClean="0"/>
              <a:t>Object-Attribute</a:t>
            </a:r>
          </a:p>
          <a:p>
            <a:r>
              <a:rPr lang="en-US" dirty="0" smtClean="0"/>
              <a:t>Scene-Attribute</a:t>
            </a:r>
            <a:endParaRPr lang="en-US" dirty="0"/>
          </a:p>
          <a:p>
            <a:endParaRPr lang="en-US" dirty="0"/>
          </a:p>
        </p:txBody>
      </p:sp>
      <p:sp>
        <p:nvSpPr>
          <p:cNvPr id="7" name="Rectangle 6"/>
          <p:cNvSpPr/>
          <p:nvPr/>
        </p:nvSpPr>
        <p:spPr>
          <a:xfrm>
            <a:off x="1194340" y="8640966"/>
            <a:ext cx="6875425" cy="779549"/>
          </a:xfrm>
          <a:prstGeom prst="rect">
            <a:avLst/>
          </a:prstGeom>
        </p:spPr>
        <p:txBody>
          <a:bodyPr wrap="none" lIns="177650" tIns="88825" rIns="177650" bIns="88825">
            <a:spAutoFit/>
          </a:bodyPr>
          <a:lstStyle/>
          <a:p>
            <a:r>
              <a:rPr lang="en-US" sz="3900" b="1" dirty="0"/>
              <a:t>(Provided by Text Analysis)</a:t>
            </a:r>
            <a:endParaRPr lang="en-US" sz="3900" dirty="0"/>
          </a:p>
        </p:txBody>
      </p:sp>
    </p:spTree>
    <p:extLst>
      <p:ext uri="{BB962C8B-B14F-4D97-AF65-F5344CB8AC3E}">
        <p14:creationId xmlns:p14="http://schemas.microsoft.com/office/powerpoint/2010/main" val="3332522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50"/>
                                        <p:tgtEl>
                                          <p:spTgt spid="6">
                                            <p:txEl>
                                              <p:pRg st="0" end="0"/>
                                            </p:txEl>
                                          </p:spTgt>
                                        </p:tgtEl>
                                      </p:cBhvr>
                                    </p:animEffec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5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250"/>
                                        <p:tgtEl>
                                          <p:spTgt spid="4">
                                            <p:txEl>
                                              <p:pRg st="1" end="1"/>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50"/>
                                        <p:tgtEl>
                                          <p:spTgt spid="4">
                                            <p:txEl>
                                              <p:pRg st="2" end="2"/>
                                            </p:txEl>
                                          </p:spTgt>
                                        </p:tgtEl>
                                      </p:cBhvr>
                                    </p:animEffect>
                                  </p:childTnLst>
                                </p:cTn>
                              </p:par>
                            </p:childTnLst>
                          </p:cTn>
                        </p:par>
                        <p:par>
                          <p:cTn id="23" fill="hold">
                            <p:stCondLst>
                              <p:cond delay="750"/>
                            </p:stCondLst>
                            <p:childTnLst>
                              <p:par>
                                <p:cTn id="24" presetID="10" presetClass="entr" presetSubtype="0" fill="hold" grpId="0"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250"/>
                                        <p:tgtEl>
                                          <p:spTgt spid="4">
                                            <p:txEl>
                                              <p:pRg st="3" end="3"/>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2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0" y="-142237"/>
            <a:ext cx="15544800" cy="2744047"/>
          </a:xfrm>
          <a:prstGeom prst="rect">
            <a:avLst/>
          </a:prstGeom>
        </p:spPr>
        <p:txBody>
          <a:bodyPr>
            <a:normAutofit fontScale="97500"/>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sz="9000" dirty="0" smtClean="0"/>
              <a:t>NEIL</a:t>
            </a:r>
            <a:r>
              <a:rPr lang="en-US" dirty="0" smtClean="0"/>
              <a:t/>
            </a:r>
            <a:br>
              <a:rPr lang="en-US" dirty="0" smtClean="0"/>
            </a:br>
            <a:r>
              <a:rPr lang="en-US" sz="7000" dirty="0" smtClean="0"/>
              <a:t>Never Ending Image Learner</a:t>
            </a:r>
            <a:endParaRPr lang="en-US" dirty="0"/>
          </a:p>
        </p:txBody>
      </p:sp>
      <p:sp>
        <p:nvSpPr>
          <p:cNvPr id="8" name="Content Placeholder 7"/>
          <p:cNvSpPr>
            <a:spLocks noGrp="1"/>
          </p:cNvSpPr>
          <p:nvPr>
            <p:ph idx="1"/>
          </p:nvPr>
        </p:nvSpPr>
        <p:spPr>
          <a:xfrm>
            <a:off x="533400" y="2570480"/>
            <a:ext cx="17221200" cy="10078720"/>
          </a:xfrm>
        </p:spPr>
        <p:txBody>
          <a:bodyPr>
            <a:normAutofit/>
          </a:bodyPr>
          <a:lstStyle/>
          <a:p>
            <a:r>
              <a:rPr lang="en-US" dirty="0" smtClean="0"/>
              <a:t>4 </a:t>
            </a:r>
            <a:r>
              <a:rPr lang="en-US" dirty="0"/>
              <a:t>months on 200 </a:t>
            </a:r>
            <a:r>
              <a:rPr lang="en-US" dirty="0" smtClean="0"/>
              <a:t>cores</a:t>
            </a:r>
          </a:p>
          <a:p>
            <a:endParaRPr lang="en-US" sz="3200" dirty="0"/>
          </a:p>
          <a:p>
            <a:r>
              <a:rPr lang="en-US" dirty="0" smtClean="0"/>
              <a:t>&gt;2500 Concepts</a:t>
            </a:r>
          </a:p>
          <a:p>
            <a:pPr lvl="1"/>
            <a:r>
              <a:rPr lang="en-US" dirty="0" smtClean="0"/>
              <a:t>&gt;1500 Objects</a:t>
            </a:r>
            <a:endParaRPr lang="en-US" dirty="0"/>
          </a:p>
          <a:p>
            <a:pPr lvl="1"/>
            <a:r>
              <a:rPr lang="en-US" dirty="0" smtClean="0"/>
              <a:t>&gt;1034 Scenes</a:t>
            </a:r>
          </a:p>
          <a:p>
            <a:pPr lvl="1"/>
            <a:r>
              <a:rPr lang="en-US" dirty="0" smtClean="0"/>
              <a:t>&gt;87 Attributes</a:t>
            </a:r>
          </a:p>
          <a:p>
            <a:endParaRPr lang="en-US" sz="2000" dirty="0"/>
          </a:p>
          <a:p>
            <a:r>
              <a:rPr lang="en-US" dirty="0" smtClean="0"/>
              <a:t>&gt;5 </a:t>
            </a:r>
            <a:r>
              <a:rPr lang="en-US" dirty="0"/>
              <a:t>million </a:t>
            </a:r>
            <a:r>
              <a:rPr lang="en-US" dirty="0" smtClean="0"/>
              <a:t>images analyzed</a:t>
            </a:r>
            <a:endParaRPr lang="en-US" dirty="0"/>
          </a:p>
          <a:p>
            <a:r>
              <a:rPr lang="en-US" dirty="0"/>
              <a:t>Labeled </a:t>
            </a:r>
            <a:endParaRPr lang="en-US" dirty="0" smtClean="0"/>
          </a:p>
          <a:p>
            <a:pPr lvl="1"/>
            <a:r>
              <a:rPr lang="en-US" dirty="0" smtClean="0"/>
              <a:t>600K images </a:t>
            </a:r>
          </a:p>
          <a:p>
            <a:pPr lvl="1"/>
            <a:r>
              <a:rPr lang="en-US" dirty="0"/>
              <a:t>3</a:t>
            </a:r>
            <a:r>
              <a:rPr lang="en-US" dirty="0" smtClean="0"/>
              <a:t>000 relationships</a:t>
            </a:r>
            <a:endParaRPr lang="en-US" dirty="0"/>
          </a:p>
        </p:txBody>
      </p:sp>
      <p:sp>
        <p:nvSpPr>
          <p:cNvPr id="9" name="TextBox 8"/>
          <p:cNvSpPr txBox="1"/>
          <p:nvPr/>
        </p:nvSpPr>
        <p:spPr>
          <a:xfrm>
            <a:off x="10820400" y="2514600"/>
            <a:ext cx="6553199" cy="1107996"/>
          </a:xfrm>
          <a:prstGeom prst="rect">
            <a:avLst/>
          </a:prstGeom>
          <a:noFill/>
        </p:spPr>
        <p:txBody>
          <a:bodyPr wrap="square" rtlCol="0">
            <a:spAutoFit/>
          </a:bodyPr>
          <a:lstStyle/>
          <a:p>
            <a:pPr algn="ctr"/>
            <a:r>
              <a:rPr lang="de-DE" sz="6600" dirty="0" smtClean="0">
                <a:solidFill>
                  <a:srgbClr val="FF0000"/>
                </a:solidFill>
                <a:hlinkClick r:id="rId3"/>
              </a:rPr>
              <a:t>www.neil-kb.com</a:t>
            </a:r>
            <a:endParaRPr lang="en-US" sz="6600" dirty="0">
              <a:solidFill>
                <a:srgbClr val="FF0000"/>
              </a:solidFill>
            </a:endParaRPr>
          </a:p>
        </p:txBody>
      </p:sp>
      <p:sp>
        <p:nvSpPr>
          <p:cNvPr id="2" name="Rectangle 1"/>
          <p:cNvSpPr/>
          <p:nvPr/>
        </p:nvSpPr>
        <p:spPr>
          <a:xfrm>
            <a:off x="11368675" y="5115342"/>
            <a:ext cx="5547725" cy="2123658"/>
          </a:xfrm>
          <a:prstGeom prst="rect">
            <a:avLst/>
          </a:prstGeom>
        </p:spPr>
        <p:txBody>
          <a:bodyPr wrap="none">
            <a:spAutoFit/>
          </a:bodyPr>
          <a:lstStyle/>
          <a:p>
            <a:pPr algn="ctr"/>
            <a:r>
              <a:rPr lang="en-US" sz="6600" dirty="0" smtClean="0">
                <a:solidFill>
                  <a:srgbClr val="FFFF00"/>
                </a:solidFill>
              </a:rPr>
              <a:t>Train Your</a:t>
            </a:r>
          </a:p>
          <a:p>
            <a:pPr algn="ctr"/>
            <a:r>
              <a:rPr lang="en-US" sz="6600" dirty="0" smtClean="0">
                <a:solidFill>
                  <a:srgbClr val="FFFF00"/>
                </a:solidFill>
              </a:rPr>
              <a:t>Own Concept!</a:t>
            </a:r>
            <a:endParaRPr lang="en-US" sz="6600" dirty="0">
              <a:solidFill>
                <a:srgbClr val="FFFF00"/>
              </a:solidFill>
            </a:endParaRPr>
          </a:p>
        </p:txBody>
      </p:sp>
    </p:spTree>
    <p:extLst>
      <p:ext uri="{BB962C8B-B14F-4D97-AF65-F5344CB8AC3E}">
        <p14:creationId xmlns:p14="http://schemas.microsoft.com/office/powerpoint/2010/main" val="1497441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50"/>
                                        <p:tgtEl>
                                          <p:spTgt spid="8">
                                            <p:txEl>
                                              <p:pRg st="2" end="2"/>
                                            </p:txEl>
                                          </p:spTgt>
                                        </p:tgtEl>
                                      </p:cBhvr>
                                    </p:animEffect>
                                  </p:childTnLst>
                                </p:cTn>
                              </p:par>
                            </p:childTnLst>
                          </p:cTn>
                        </p:par>
                        <p:par>
                          <p:cTn id="16" fill="hold">
                            <p:stCondLst>
                              <p:cond delay="25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50"/>
                                        <p:tgtEl>
                                          <p:spTgt spid="8">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25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250"/>
                                        <p:tgtEl>
                                          <p:spTgt spid="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250"/>
                                        <p:tgtEl>
                                          <p:spTgt spid="8">
                                            <p:txEl>
                                              <p:pRg st="7" end="7"/>
                                            </p:txEl>
                                          </p:spTgt>
                                        </p:tgtEl>
                                      </p:cBhvr>
                                    </p:animEffect>
                                  </p:childTnLst>
                                </p:cTn>
                              </p:par>
                              <p:par>
                                <p:cTn id="36" presetID="10" presetClass="exit" presetSubtype="0" fill="hold" grpId="1" nodeType="withEffect">
                                  <p:stCondLst>
                                    <p:cond delay="0"/>
                                  </p:stCondLst>
                                  <p:childTnLst>
                                    <p:animEffect transition="out" filter="fade">
                                      <p:cBhvr>
                                        <p:cTn id="37" dur="300"/>
                                        <p:tgtEl>
                                          <p:spTgt spid="2"/>
                                        </p:tgtEl>
                                      </p:cBhvr>
                                    </p:animEffect>
                                    <p:set>
                                      <p:cBhvr>
                                        <p:cTn id="38" dur="1" fill="hold">
                                          <p:stCondLst>
                                            <p:cond delay="2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250"/>
                                        <p:tgtEl>
                                          <p:spTgt spid="8">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250"/>
                                        <p:tgtEl>
                                          <p:spTgt spid="8">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25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bsite_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62100"/>
            <a:ext cx="18288000" cy="9675813"/>
          </a:xfrm>
          <a:prstGeom prst="rect">
            <a:avLst/>
          </a:prstGeom>
        </p:spPr>
      </p:pic>
    </p:spTree>
    <p:extLst>
      <p:ext uri="{BB962C8B-B14F-4D97-AF65-F5344CB8AC3E}">
        <p14:creationId xmlns:p14="http://schemas.microsoft.com/office/powerpoint/2010/main" val="1310894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71600" y="-142237"/>
            <a:ext cx="15544800" cy="2744047"/>
          </a:xfrm>
          <a:prstGeom prst="rect">
            <a:avLst/>
          </a:prstGeom>
        </p:spPr>
        <p:txBody>
          <a:bodyPr>
            <a:normAutofit fontScale="97500"/>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sz="9000" dirty="0" smtClean="0"/>
              <a:t>NEIL</a:t>
            </a:r>
            <a:r>
              <a:rPr lang="en-US" dirty="0" smtClean="0"/>
              <a:t/>
            </a:r>
            <a:br>
              <a:rPr lang="en-US" dirty="0" smtClean="0"/>
            </a:br>
            <a:r>
              <a:rPr lang="en-US" sz="7000" dirty="0" smtClean="0"/>
              <a:t>Never Ending Image Learner</a:t>
            </a:r>
            <a:endParaRPr lang="en-US" dirty="0"/>
          </a:p>
        </p:txBody>
      </p:sp>
      <p:sp>
        <p:nvSpPr>
          <p:cNvPr id="8" name="Content Placeholder 7"/>
          <p:cNvSpPr>
            <a:spLocks noGrp="1"/>
          </p:cNvSpPr>
          <p:nvPr>
            <p:ph idx="1"/>
          </p:nvPr>
        </p:nvSpPr>
        <p:spPr>
          <a:xfrm>
            <a:off x="533400" y="2570480"/>
            <a:ext cx="17221200" cy="10078720"/>
          </a:xfrm>
        </p:spPr>
        <p:txBody>
          <a:bodyPr>
            <a:normAutofit/>
          </a:bodyPr>
          <a:lstStyle/>
          <a:p>
            <a:r>
              <a:rPr lang="en-US" dirty="0" smtClean="0"/>
              <a:t>4 </a:t>
            </a:r>
            <a:r>
              <a:rPr lang="en-US" dirty="0"/>
              <a:t>months on 200 </a:t>
            </a:r>
            <a:r>
              <a:rPr lang="en-US" dirty="0" smtClean="0"/>
              <a:t>cores</a:t>
            </a:r>
          </a:p>
          <a:p>
            <a:endParaRPr lang="en-US" sz="3200" dirty="0"/>
          </a:p>
          <a:p>
            <a:r>
              <a:rPr lang="en-US" dirty="0" smtClean="0"/>
              <a:t>&gt;2500 Concepts</a:t>
            </a:r>
          </a:p>
          <a:p>
            <a:pPr lvl="1"/>
            <a:r>
              <a:rPr lang="en-US" dirty="0" smtClean="0"/>
              <a:t>&gt;1500 Objects</a:t>
            </a:r>
            <a:endParaRPr lang="en-US" dirty="0"/>
          </a:p>
          <a:p>
            <a:pPr lvl="1"/>
            <a:r>
              <a:rPr lang="en-US" dirty="0" smtClean="0"/>
              <a:t>&gt;1034 Scenes</a:t>
            </a:r>
          </a:p>
          <a:p>
            <a:pPr lvl="1"/>
            <a:r>
              <a:rPr lang="en-US" dirty="0" smtClean="0"/>
              <a:t>&gt;87 Attributes</a:t>
            </a:r>
          </a:p>
          <a:p>
            <a:endParaRPr lang="en-US" sz="2000" dirty="0"/>
          </a:p>
          <a:p>
            <a:r>
              <a:rPr lang="en-US" dirty="0" smtClean="0"/>
              <a:t>&gt;5 </a:t>
            </a:r>
            <a:r>
              <a:rPr lang="en-US" dirty="0"/>
              <a:t>million </a:t>
            </a:r>
            <a:r>
              <a:rPr lang="en-US" dirty="0" smtClean="0"/>
              <a:t>images analyzed</a:t>
            </a:r>
            <a:endParaRPr lang="en-US" dirty="0"/>
          </a:p>
          <a:p>
            <a:r>
              <a:rPr lang="en-US" dirty="0"/>
              <a:t>Labeled </a:t>
            </a:r>
            <a:endParaRPr lang="en-US" dirty="0" smtClean="0"/>
          </a:p>
          <a:p>
            <a:pPr lvl="1"/>
            <a:r>
              <a:rPr lang="en-US" dirty="0" smtClean="0"/>
              <a:t>600K images </a:t>
            </a:r>
          </a:p>
          <a:p>
            <a:pPr lvl="1"/>
            <a:r>
              <a:rPr lang="en-US" dirty="0"/>
              <a:t>3</a:t>
            </a:r>
            <a:r>
              <a:rPr lang="en-US" dirty="0" smtClean="0"/>
              <a:t>000 relationships</a:t>
            </a:r>
            <a:endParaRPr lang="en-US" dirty="0"/>
          </a:p>
        </p:txBody>
      </p:sp>
      <p:sp>
        <p:nvSpPr>
          <p:cNvPr id="9" name="TextBox 8"/>
          <p:cNvSpPr txBox="1"/>
          <p:nvPr/>
        </p:nvSpPr>
        <p:spPr>
          <a:xfrm>
            <a:off x="10820400" y="2514600"/>
            <a:ext cx="6553199" cy="1107996"/>
          </a:xfrm>
          <a:prstGeom prst="rect">
            <a:avLst/>
          </a:prstGeom>
          <a:noFill/>
        </p:spPr>
        <p:txBody>
          <a:bodyPr wrap="square" rtlCol="0">
            <a:spAutoFit/>
          </a:bodyPr>
          <a:lstStyle/>
          <a:p>
            <a:pPr algn="ctr"/>
            <a:r>
              <a:rPr lang="de-DE" sz="6600" dirty="0" smtClean="0">
                <a:solidFill>
                  <a:srgbClr val="FF0000"/>
                </a:solidFill>
                <a:hlinkClick r:id="rId3"/>
              </a:rPr>
              <a:t>www.neil-kb.com</a:t>
            </a:r>
            <a:endParaRPr lang="en-US" sz="6600" dirty="0">
              <a:solidFill>
                <a:srgbClr val="FF0000"/>
              </a:solidFill>
            </a:endParaRPr>
          </a:p>
        </p:txBody>
      </p:sp>
    </p:spTree>
    <p:extLst>
      <p:ext uri="{BB962C8B-B14F-4D97-AF65-F5344CB8AC3E}">
        <p14:creationId xmlns:p14="http://schemas.microsoft.com/office/powerpoint/2010/main" val="18136047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3976796"/>
            <a:ext cx="18288000" cy="2744047"/>
          </a:xfrm>
        </p:spPr>
        <p:txBody>
          <a:bodyPr>
            <a:noAutofit/>
          </a:bodyPr>
          <a:lstStyle/>
          <a:p>
            <a:r>
              <a:rPr lang="en-US" altLang="zh-CN" sz="11500" dirty="0" smtClean="0"/>
              <a:t>Why does NEIL work?</a:t>
            </a:r>
            <a:endParaRPr lang="zh-CN" altLang="en-US" sz="11500" dirty="0"/>
          </a:p>
        </p:txBody>
      </p:sp>
      <p:sp>
        <p:nvSpPr>
          <p:cNvPr id="3" name="TextBox 2"/>
          <p:cNvSpPr txBox="1"/>
          <p:nvPr/>
        </p:nvSpPr>
        <p:spPr>
          <a:xfrm>
            <a:off x="20170697" y="1860440"/>
            <a:ext cx="184666" cy="63094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9831303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 y="0"/>
            <a:ext cx="18288002" cy="12943840"/>
            <a:chOff x="-1" y="0"/>
            <a:chExt cx="9144001" cy="6934200"/>
          </a:xfrm>
        </p:grpSpPr>
        <p:pic>
          <p:nvPicPr>
            <p:cNvPr id="25" name="Picture 2" descr="http://groups.csail.mit.edu/vision/LabelMe/NewImages/POSTE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 r="15384"/>
            <a:stretch/>
          </p:blipFill>
          <p:spPr bwMode="auto">
            <a:xfrm>
              <a:off x="-1" y="0"/>
              <a:ext cx="9144001" cy="6934200"/>
            </a:xfrm>
            <a:prstGeom prst="rect">
              <a:avLst/>
            </a:prstGeom>
            <a:solidFill>
              <a:schemeClr val="bg1"/>
            </a:solidFill>
            <a:ln>
              <a:noFill/>
            </a:ln>
          </p:spPr>
        </p:pic>
        <p:sp>
          <p:nvSpPr>
            <p:cNvPr id="18" name="Rectangle 17"/>
            <p:cNvSpPr/>
            <p:nvPr/>
          </p:nvSpPr>
          <p:spPr>
            <a:xfrm>
              <a:off x="0" y="0"/>
              <a:ext cx="9144000" cy="69342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p:nvSpPr>
        <p:spPr>
          <a:xfrm>
            <a:off x="-139091" y="11775085"/>
            <a:ext cx="18441394" cy="1102715"/>
          </a:xfrm>
          <a:prstGeom prst="rect">
            <a:avLst/>
          </a:prstGeom>
          <a:noFill/>
        </p:spPr>
        <p:txBody>
          <a:bodyPr wrap="none" lIns="177650" tIns="88825" rIns="177650" bIns="88825" rtlCol="0">
            <a:spAutoFit/>
          </a:bodyPr>
          <a:lstStyle/>
          <a:p>
            <a:r>
              <a:rPr lang="en-US" sz="3000" dirty="0" smtClean="0"/>
              <a:t>[</a:t>
            </a:r>
            <a:r>
              <a:rPr lang="en-US" sz="3000" dirty="0" err="1" smtClean="0"/>
              <a:t>Everingham</a:t>
            </a:r>
            <a:r>
              <a:rPr lang="en-US" sz="3000" dirty="0" smtClean="0"/>
              <a:t> et al., IJCV’10], [Xiao et al., CVPR’10], [Deng et al., CVPR’09], [Gupta et al. ECCV’08],</a:t>
            </a:r>
          </a:p>
          <a:p>
            <a:r>
              <a:rPr lang="en-US" sz="3000" dirty="0" smtClean="0"/>
              <a:t>[</a:t>
            </a:r>
            <a:r>
              <a:rPr lang="en-US" sz="3000" dirty="0" err="1" smtClean="0"/>
              <a:t>Farhadi</a:t>
            </a:r>
            <a:r>
              <a:rPr lang="en-US" sz="3000" dirty="0" smtClean="0"/>
              <a:t> et al., CVPR’09], [</a:t>
            </a:r>
            <a:r>
              <a:rPr lang="en-US" sz="3000" dirty="0" err="1" smtClean="0"/>
              <a:t>Lampert</a:t>
            </a:r>
            <a:r>
              <a:rPr lang="en-US" sz="3000" dirty="0" smtClean="0"/>
              <a:t> et al., CVPR’09], [Parikh et al., ICCV’11], [Shrivastava et al., ECCV’12]</a:t>
            </a:r>
          </a:p>
        </p:txBody>
      </p:sp>
      <p:grpSp>
        <p:nvGrpSpPr>
          <p:cNvPr id="26" name="Group 25"/>
          <p:cNvGrpSpPr/>
          <p:nvPr/>
        </p:nvGrpSpPr>
        <p:grpSpPr>
          <a:xfrm>
            <a:off x="1600200" y="1405620"/>
            <a:ext cx="6062517" cy="4842780"/>
            <a:chOff x="1089771" y="2021746"/>
            <a:chExt cx="2532460" cy="2167442"/>
          </a:xfrm>
        </p:grpSpPr>
        <p:grpSp>
          <p:nvGrpSpPr>
            <p:cNvPr id="24" name="Group 23"/>
            <p:cNvGrpSpPr/>
            <p:nvPr/>
          </p:nvGrpSpPr>
          <p:grpSpPr>
            <a:xfrm>
              <a:off x="1089771" y="2021746"/>
              <a:ext cx="2532460" cy="1587671"/>
              <a:chOff x="584929" y="2580572"/>
              <a:chExt cx="3542145" cy="2220672"/>
            </a:xfrm>
          </p:grpSpPr>
          <p:pic>
            <p:nvPicPr>
              <p:cNvPr id="1034" name="Picture 10" descr="http://people.csail.mit.edu/jxiao/SUN/sun_mosaic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15" y="2580572"/>
                <a:ext cx="2730773" cy="104722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584929" y="3799345"/>
                <a:ext cx="3542145" cy="100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2022898" y="3562643"/>
              <a:ext cx="666208" cy="626545"/>
            </a:xfrm>
            <a:prstGeom prst="rect">
              <a:avLst/>
            </a:prstGeom>
            <a:noFill/>
          </p:spPr>
          <p:txBody>
            <a:bodyPr wrap="none" rtlCol="0">
              <a:spAutoFit/>
            </a:bodyPr>
            <a:lstStyle/>
            <a:p>
              <a:pPr algn="ctr"/>
              <a:r>
                <a:rPr lang="en-US" sz="7000" dirty="0"/>
                <a:t>….</a:t>
              </a:r>
            </a:p>
          </p:txBody>
        </p:sp>
      </p:grpSp>
      <p:sp>
        <p:nvSpPr>
          <p:cNvPr id="23" name="Rectangle 22"/>
          <p:cNvSpPr/>
          <p:nvPr/>
        </p:nvSpPr>
        <p:spPr>
          <a:xfrm>
            <a:off x="8839200" y="1754428"/>
            <a:ext cx="9144000" cy="3503372"/>
          </a:xfrm>
          <a:prstGeom prst="rect">
            <a:avLst/>
          </a:prstGeom>
        </p:spPr>
        <p:txBody>
          <a:bodyPr wrap="square" lIns="177650" tIns="88825" rIns="177650" bIns="88825">
            <a:spAutoFit/>
          </a:bodyPr>
          <a:lstStyle/>
          <a:p>
            <a:pPr algn="ctr"/>
            <a:r>
              <a:rPr lang="en-US" sz="5400" dirty="0"/>
              <a:t>Lots of labeled data </a:t>
            </a:r>
            <a:r>
              <a:rPr lang="en-US" sz="5400" dirty="0" smtClean="0"/>
              <a:t>&amp; common-sense relationships </a:t>
            </a:r>
          </a:p>
          <a:p>
            <a:pPr algn="ctr"/>
            <a:r>
              <a:rPr lang="en-US" sz="5400" dirty="0" smtClean="0"/>
              <a:t>have </a:t>
            </a:r>
            <a:r>
              <a:rPr lang="en-US" sz="5400" dirty="0"/>
              <a:t>helped improve performance!</a:t>
            </a:r>
          </a:p>
        </p:txBody>
      </p:sp>
      <p:sp>
        <p:nvSpPr>
          <p:cNvPr id="34" name="Rectangle 33"/>
          <p:cNvSpPr/>
          <p:nvPr/>
        </p:nvSpPr>
        <p:spPr>
          <a:xfrm>
            <a:off x="971550" y="8229600"/>
            <a:ext cx="16383000" cy="2087600"/>
          </a:xfrm>
          <a:prstGeom prst="rect">
            <a:avLst/>
          </a:prstGeom>
        </p:spPr>
        <p:txBody>
          <a:bodyPr wrap="square" lIns="177650" tIns="88825" rIns="177650" bIns="88825">
            <a:spAutoFit/>
          </a:bodyPr>
          <a:lstStyle/>
          <a:p>
            <a:pPr algn="ctr"/>
            <a:r>
              <a:rPr lang="en-US" sz="6200" b="1" dirty="0">
                <a:solidFill>
                  <a:srgbClr val="FFC000"/>
                </a:solidFill>
              </a:rPr>
              <a:t>But how do we </a:t>
            </a:r>
            <a:r>
              <a:rPr lang="en-US" sz="6200" b="1" dirty="0" smtClean="0">
                <a:solidFill>
                  <a:srgbClr val="FFC000"/>
                </a:solidFill>
              </a:rPr>
              <a:t>label data and</a:t>
            </a:r>
          </a:p>
          <a:p>
            <a:pPr algn="ctr"/>
            <a:r>
              <a:rPr lang="en-US" sz="6200" b="1" dirty="0" smtClean="0">
                <a:solidFill>
                  <a:srgbClr val="FFC000"/>
                </a:solidFill>
              </a:rPr>
              <a:t>collect </a:t>
            </a:r>
            <a:r>
              <a:rPr lang="en-US" sz="6200" b="1" dirty="0">
                <a:solidFill>
                  <a:srgbClr val="FFC000"/>
                </a:solidFill>
              </a:rPr>
              <a:t>common sense at </a:t>
            </a:r>
            <a:r>
              <a:rPr lang="en-US" sz="6200" b="1" dirty="0" smtClean="0">
                <a:solidFill>
                  <a:srgbClr val="FFC000"/>
                </a:solidFill>
              </a:rPr>
              <a:t>a large scale</a:t>
            </a:r>
            <a:r>
              <a:rPr lang="en-US" sz="6200" b="1" dirty="0">
                <a:solidFill>
                  <a:srgbClr val="FFC000"/>
                </a:solidFill>
              </a:rPr>
              <a:t>?</a:t>
            </a:r>
          </a:p>
        </p:txBody>
      </p:sp>
    </p:spTree>
    <p:extLst>
      <p:ext uri="{BB962C8B-B14F-4D97-AF65-F5344CB8AC3E}">
        <p14:creationId xmlns:p14="http://schemas.microsoft.com/office/powerpoint/2010/main" val="2810015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250"/>
                                        <p:tgtEl>
                                          <p:spTgt spid="26"/>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250"/>
                                        <p:tgtEl>
                                          <p:spTgt spid="23"/>
                                        </p:tgtEl>
                                      </p:cBhvr>
                                    </p:animEffect>
                                  </p:childTnLst>
                                </p:cTn>
                              </p:par>
                              <p:par>
                                <p:cTn id="11" presetID="22" presetClass="entr" presetSubtype="1" fill="hold" grpId="0" nodeType="withEffect">
                                  <p:stCondLst>
                                    <p:cond delay="2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25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0"/>
            <a:ext cx="16459200" cy="1828800"/>
          </a:xfrm>
        </p:spPr>
        <p:txBody>
          <a:bodyPr>
            <a:normAutofit/>
          </a:bodyPr>
          <a:lstStyle/>
          <a:p>
            <a:r>
              <a:rPr lang="en-US" altLang="zh-CN" dirty="0" smtClean="0"/>
              <a:t>Micro-vision</a:t>
            </a:r>
            <a:endParaRPr lang="zh-CN" altLang="en-US" dirty="0"/>
          </a:p>
        </p:txBody>
      </p:sp>
      <p:pic>
        <p:nvPicPr>
          <p:cNvPr id="1026" name="Picture 2" descr="http://upload.wikimedia.org/wikipedia/commons/9/9b/Icelandic_sheep_summer_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186" y="3769220"/>
            <a:ext cx="2817962" cy="224028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stretch>
            <a:fillRect/>
          </a:stretch>
        </p:blipFill>
        <p:spPr>
          <a:xfrm>
            <a:off x="5042253" y="3810000"/>
            <a:ext cx="3440872" cy="2240280"/>
          </a:xfrm>
          <a:prstGeom prst="rect">
            <a:avLst/>
          </a:prstGeom>
        </p:spPr>
      </p:pic>
      <p:grpSp>
        <p:nvGrpSpPr>
          <p:cNvPr id="16" name="组合 15"/>
          <p:cNvGrpSpPr/>
          <p:nvPr/>
        </p:nvGrpSpPr>
        <p:grpSpPr>
          <a:xfrm>
            <a:off x="13094053" y="3782358"/>
            <a:ext cx="3127606" cy="2240280"/>
            <a:chOff x="13651611" y="3783724"/>
            <a:chExt cx="3127606" cy="2240280"/>
          </a:xfrm>
        </p:grpSpPr>
        <p:pic>
          <p:nvPicPr>
            <p:cNvPr id="1032" name="Picture 8" descr="http://upload.wikimedia.org/wikipedia/commons/d/d0/Lundy_sheep_(head_detai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51611" y="3783724"/>
              <a:ext cx="3127606" cy="224028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4116323" y="3863182"/>
              <a:ext cx="2342877" cy="1851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1910186" y="7138687"/>
            <a:ext cx="2927549" cy="2236830"/>
            <a:chOff x="1508783" y="7140412"/>
            <a:chExt cx="2927549" cy="2236830"/>
          </a:xfrm>
        </p:grpSpPr>
        <p:pic>
          <p:nvPicPr>
            <p:cNvPr id="10" name="Picture 6" descr="http://farm4.staticflickr.com/3595/3496428089_ef3d36ebb5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783" y="7140412"/>
              <a:ext cx="2927549" cy="2236830"/>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1703324" y="7140412"/>
              <a:ext cx="2623421" cy="1851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13558765" y="7138687"/>
            <a:ext cx="2662894" cy="2236830"/>
            <a:chOff x="14116323" y="7140412"/>
            <a:chExt cx="2662894" cy="2236830"/>
          </a:xfrm>
        </p:grpSpPr>
        <p:pic>
          <p:nvPicPr>
            <p:cNvPr id="13" name="Picture 12" descr="http://images5.fanpop.com/image/photos/30700000/Lamb-sheep-30710619-1280-85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25" r="13641"/>
            <a:stretch/>
          </p:blipFill>
          <p:spPr bwMode="auto">
            <a:xfrm>
              <a:off x="14116323" y="7140412"/>
              <a:ext cx="2662894" cy="223683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15392400" y="7391400"/>
              <a:ext cx="1219200" cy="1219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9421733" y="7140412"/>
            <a:ext cx="3338554" cy="2236830"/>
            <a:chOff x="7923830" y="7140412"/>
            <a:chExt cx="3338554" cy="2236830"/>
          </a:xfrm>
        </p:grpSpPr>
        <p:pic>
          <p:nvPicPr>
            <p:cNvPr id="11" name="Picture 10" descr="http://us.123rf.com/400wm/400/400/juliamcc/juliamcc1110/juliamcc111000006/10883960-mother-sheep-and-her-lamb.jpg"/>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923830" y="7140412"/>
              <a:ext cx="3338554" cy="2236830"/>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9829801" y="7470016"/>
              <a:ext cx="838199" cy="8357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36" name="Picture 12" descr="http://files.campus.edublogs.org/blogs.cornell.edu/dist/c/2110/files/2012/07/Sheep1-1jyf79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6214" y="7138687"/>
            <a:ext cx="2987040" cy="224028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8797230" y="3782358"/>
            <a:ext cx="3982718" cy="2240280"/>
            <a:chOff x="9144000" y="3782358"/>
            <a:chExt cx="3982718" cy="2240280"/>
          </a:xfrm>
        </p:grpSpPr>
        <p:pic>
          <p:nvPicPr>
            <p:cNvPr id="1040" name="Picture 16" descr="http://falkvinge.net/files/2011/01/Sheep.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0" y="3782358"/>
              <a:ext cx="3982718" cy="224028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25"/>
            <p:cNvSpPr/>
            <p:nvPr/>
          </p:nvSpPr>
          <p:spPr>
            <a:xfrm>
              <a:off x="9220200" y="4648200"/>
              <a:ext cx="1066800"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9562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0"/>
            <a:ext cx="16459200" cy="1828800"/>
          </a:xfrm>
        </p:spPr>
        <p:txBody>
          <a:bodyPr>
            <a:normAutofit/>
          </a:bodyPr>
          <a:lstStyle/>
          <a:p>
            <a:r>
              <a:rPr lang="en-US" altLang="zh-CN" dirty="0" smtClean="0"/>
              <a:t>Micro-vision</a:t>
            </a:r>
            <a:endParaRPr lang="zh-CN" altLang="en-US" dirty="0"/>
          </a:p>
        </p:txBody>
      </p:sp>
      <p:pic>
        <p:nvPicPr>
          <p:cNvPr id="1030" name="Picture 6" descr="http://cs.nyu.edu/~silberman/images/nyu_depth_v2_labeled.jpg"/>
          <p:cNvPicPr>
            <a:picLocks noChangeAspect="1" noChangeArrowheads="1"/>
          </p:cNvPicPr>
          <p:nvPr/>
        </p:nvPicPr>
        <p:blipFill rotWithShape="1">
          <a:blip r:embed="rId3">
            <a:extLst>
              <a:ext uri="{28A0092B-C50C-407E-A947-70E740481C1C}">
                <a14:useLocalDpi xmlns:a14="http://schemas.microsoft.com/office/drawing/2010/main" val="0"/>
              </a:ext>
            </a:extLst>
          </a:blip>
          <a:srcRect r="67396"/>
          <a:stretch/>
        </p:blipFill>
        <p:spPr bwMode="auto">
          <a:xfrm>
            <a:off x="2057400" y="3733800"/>
            <a:ext cx="683414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cs.nyu.edu/~silberman/images/nyu_depth_v2_labeled.jpg"/>
          <p:cNvPicPr>
            <a:picLocks noChangeAspect="1" noChangeArrowheads="1"/>
          </p:cNvPicPr>
          <p:nvPr/>
        </p:nvPicPr>
        <p:blipFill rotWithShape="1">
          <a:blip r:embed="rId3">
            <a:extLst>
              <a:ext uri="{28A0092B-C50C-407E-A947-70E740481C1C}">
                <a14:useLocalDpi xmlns:a14="http://schemas.microsoft.com/office/drawing/2010/main" val="0"/>
              </a:ext>
            </a:extLst>
          </a:blip>
          <a:srcRect l="66890"/>
          <a:stretch/>
        </p:blipFill>
        <p:spPr bwMode="auto">
          <a:xfrm>
            <a:off x="9601200" y="3733800"/>
            <a:ext cx="6940296"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98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2401" y="2133600"/>
            <a:ext cx="12903199" cy="9677400"/>
          </a:xfrm>
        </p:spPr>
      </p:pic>
      <p:sp>
        <p:nvSpPr>
          <p:cNvPr id="2" name="标题 1"/>
          <p:cNvSpPr>
            <a:spLocks noGrp="1"/>
          </p:cNvSpPr>
          <p:nvPr>
            <p:ph type="title"/>
          </p:nvPr>
        </p:nvSpPr>
        <p:spPr>
          <a:xfrm>
            <a:off x="914400" y="0"/>
            <a:ext cx="16459200" cy="1828800"/>
          </a:xfrm>
        </p:spPr>
        <p:txBody>
          <a:bodyPr>
            <a:normAutofit/>
          </a:bodyPr>
          <a:lstStyle/>
          <a:p>
            <a:r>
              <a:rPr lang="en-US" altLang="zh-CN" dirty="0" smtClean="0"/>
              <a:t>Macro-vision</a:t>
            </a:r>
            <a:endParaRPr lang="zh-CN" altLang="en-US" dirty="0"/>
          </a:p>
        </p:txBody>
      </p:sp>
    </p:spTree>
    <p:extLst>
      <p:ext uri="{BB962C8B-B14F-4D97-AF65-F5344CB8AC3E}">
        <p14:creationId xmlns:p14="http://schemas.microsoft.com/office/powerpoint/2010/main" val="3139714741"/>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81400" y="2665181"/>
            <a:ext cx="11091738" cy="3038739"/>
            <a:chOff x="1676400" y="2751145"/>
            <a:chExt cx="14859000" cy="4070835"/>
          </a:xfrm>
        </p:grpSpPr>
        <p:grpSp>
          <p:nvGrpSpPr>
            <p:cNvPr id="16" name="组合 15"/>
            <p:cNvGrpSpPr/>
            <p:nvPr/>
          </p:nvGrpSpPr>
          <p:grpSpPr>
            <a:xfrm>
              <a:off x="1676400" y="2751145"/>
              <a:ext cx="14859000" cy="2996567"/>
              <a:chOff x="845460" y="2572544"/>
              <a:chExt cx="9068421" cy="1828800"/>
            </a:xfrm>
          </p:grpSpPr>
          <p:pic>
            <p:nvPicPr>
              <p:cNvPr id="18" name="Picture 2"/>
              <p:cNvPicPr>
                <a:picLocks noChangeAspect="1"/>
              </p:cNvPicPr>
              <p:nvPr/>
            </p:nvPicPr>
            <p:blipFill>
              <a:blip r:embed="rId3"/>
              <a:stretch>
                <a:fillRect/>
              </a:stretch>
            </p:blipFill>
            <p:spPr>
              <a:xfrm>
                <a:off x="845460" y="2572544"/>
                <a:ext cx="2748197" cy="1828800"/>
              </a:xfrm>
              <a:prstGeom prst="rect">
                <a:avLst/>
              </a:prstGeom>
            </p:spPr>
          </p:pic>
          <p:pic>
            <p:nvPicPr>
              <p:cNvPr id="19" name="Picture 7"/>
              <p:cNvPicPr>
                <a:picLocks noChangeAspect="1"/>
              </p:cNvPicPr>
              <p:nvPr/>
            </p:nvPicPr>
            <p:blipFill>
              <a:blip r:embed="rId4"/>
              <a:stretch>
                <a:fillRect/>
              </a:stretch>
            </p:blipFill>
            <p:spPr>
              <a:xfrm>
                <a:off x="3653739" y="2572544"/>
                <a:ext cx="3265714" cy="1828800"/>
              </a:xfrm>
              <a:prstGeom prst="rect">
                <a:avLst/>
              </a:prstGeom>
            </p:spPr>
          </p:pic>
          <p:pic>
            <p:nvPicPr>
              <p:cNvPr id="20" name="Picture 8"/>
              <p:cNvPicPr>
                <a:picLocks noChangeAspect="1"/>
              </p:cNvPicPr>
              <p:nvPr/>
            </p:nvPicPr>
            <p:blipFill>
              <a:blip r:embed="rId5"/>
              <a:stretch>
                <a:fillRect/>
              </a:stretch>
            </p:blipFill>
            <p:spPr>
              <a:xfrm>
                <a:off x="6979535" y="2572544"/>
                <a:ext cx="2934346" cy="1828800"/>
              </a:xfrm>
              <a:prstGeom prst="rect">
                <a:avLst/>
              </a:prstGeom>
            </p:spPr>
          </p:pic>
        </p:grpSp>
        <p:sp>
          <p:nvSpPr>
            <p:cNvPr id="17" name="Rectangle 2"/>
            <p:cNvSpPr/>
            <p:nvPr/>
          </p:nvSpPr>
          <p:spPr>
            <a:xfrm>
              <a:off x="4002853" y="5791201"/>
              <a:ext cx="10229511" cy="1030779"/>
            </a:xfrm>
            <a:prstGeom prst="rect">
              <a:avLst/>
            </a:prstGeom>
          </p:spPr>
          <p:txBody>
            <a:bodyPr wrap="square">
              <a:spAutoFit/>
            </a:bodyPr>
            <a:lstStyle/>
            <a:p>
              <a:pPr algn="ctr"/>
              <a:r>
                <a:rPr lang="en-US" sz="4400" b="1" dirty="0" smtClean="0">
                  <a:latin typeface="+mj-lt"/>
                  <a:cs typeface="Times New Roman" panose="02020603050405020304" pitchFamily="18" charset="0"/>
                </a:rPr>
                <a:t>Car </a:t>
              </a:r>
              <a:r>
                <a:rPr lang="en-US" sz="4400" dirty="0" smtClean="0">
                  <a:latin typeface="+mj-lt"/>
                  <a:cs typeface="Times New Roman" panose="02020603050405020304" pitchFamily="18" charset="0"/>
                </a:rPr>
                <a:t>is found on </a:t>
              </a:r>
              <a:r>
                <a:rPr lang="en-US" sz="4400" b="1" dirty="0" smtClean="0">
                  <a:latin typeface="+mj-lt"/>
                  <a:cs typeface="Times New Roman" panose="02020603050405020304" pitchFamily="18" charset="0"/>
                </a:rPr>
                <a:t>Street</a:t>
              </a:r>
              <a:endParaRPr lang="en-US" sz="4400" b="1" dirty="0">
                <a:latin typeface="+mj-lt"/>
                <a:cs typeface="Times New Roman" panose="02020603050405020304" pitchFamily="18" charset="0"/>
              </a:endParaRPr>
            </a:p>
          </p:txBody>
        </p:sp>
      </p:grpSp>
      <p:grpSp>
        <p:nvGrpSpPr>
          <p:cNvPr id="5" name="Group 4"/>
          <p:cNvGrpSpPr/>
          <p:nvPr/>
        </p:nvGrpSpPr>
        <p:grpSpPr>
          <a:xfrm>
            <a:off x="3687077" y="6263218"/>
            <a:ext cx="10835130" cy="3033182"/>
            <a:chOff x="1867764" y="7246945"/>
            <a:chExt cx="14515236" cy="4063390"/>
          </a:xfrm>
        </p:grpSpPr>
        <p:grpSp>
          <p:nvGrpSpPr>
            <p:cNvPr id="22" name="组合 21"/>
            <p:cNvGrpSpPr/>
            <p:nvPr/>
          </p:nvGrpSpPr>
          <p:grpSpPr>
            <a:xfrm>
              <a:off x="1867764" y="7246945"/>
              <a:ext cx="14515236" cy="2996562"/>
              <a:chOff x="1714943" y="4267201"/>
              <a:chExt cx="8858642" cy="1828801"/>
            </a:xfrm>
          </p:grpSpPr>
          <p:pic>
            <p:nvPicPr>
              <p:cNvPr id="24" name="Picture 6" descr="http://farm4.staticflickr.com/3595/3496428089_ef3d36ebb5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4943" y="4267201"/>
                <a:ext cx="23935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us.123rf.com/400wm/400/400/juliamcc/juliamcc1110/juliamcc111000006/10883960-mother-sheep-and-her-lamb.jp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177287" y="4267201"/>
                <a:ext cx="272955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http://images5.fanpop.com/image/photos/30700000/Lamb-sheep-30710619-1280-85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25" r="13641"/>
              <a:stretch/>
            </p:blipFill>
            <p:spPr bwMode="auto">
              <a:xfrm>
                <a:off x="8396442" y="4267201"/>
                <a:ext cx="21771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http://farm4.staticflickr.com/3546/3438993593_8815f44903_o.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75663" y="4267202"/>
                <a:ext cx="1351955"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
            <p:cNvSpPr/>
            <p:nvPr/>
          </p:nvSpPr>
          <p:spPr>
            <a:xfrm>
              <a:off x="5809435" y="10279556"/>
              <a:ext cx="7649377" cy="1030779"/>
            </a:xfrm>
            <a:prstGeom prst="rect">
              <a:avLst/>
            </a:prstGeom>
          </p:spPr>
          <p:txBody>
            <a:bodyPr wrap="square">
              <a:spAutoFit/>
            </a:bodyPr>
            <a:lstStyle/>
            <a:p>
              <a:pPr algn="ctr"/>
              <a:r>
                <a:rPr lang="en-US" sz="4400" b="1" dirty="0" smtClean="0">
                  <a:latin typeface="+mj-lt"/>
                  <a:cs typeface="Times New Roman" panose="02020603050405020304" pitchFamily="18" charset="0"/>
                </a:rPr>
                <a:t>Sheep </a:t>
              </a:r>
              <a:r>
                <a:rPr lang="en-US" sz="4400" dirty="0" smtClean="0">
                  <a:latin typeface="+mj-lt"/>
                  <a:cs typeface="Times New Roman" panose="02020603050405020304" pitchFamily="18" charset="0"/>
                </a:rPr>
                <a:t>are </a:t>
              </a:r>
              <a:r>
                <a:rPr lang="en-US" sz="4400" b="1" dirty="0" smtClean="0">
                  <a:latin typeface="+mj-lt"/>
                  <a:cs typeface="Times New Roman" panose="02020603050405020304" pitchFamily="18" charset="0"/>
                </a:rPr>
                <a:t>White</a:t>
              </a:r>
              <a:endParaRPr lang="en-US" sz="4400" b="1" dirty="0">
                <a:latin typeface="+mj-lt"/>
                <a:cs typeface="Times New Roman" panose="02020603050405020304" pitchFamily="18" charset="0"/>
              </a:endParaRPr>
            </a:p>
          </p:txBody>
        </p:sp>
      </p:grpSp>
      <p:sp>
        <p:nvSpPr>
          <p:cNvPr id="28" name="标题 1"/>
          <p:cNvSpPr>
            <a:spLocks noGrp="1"/>
          </p:cNvSpPr>
          <p:nvPr>
            <p:ph type="title"/>
          </p:nvPr>
        </p:nvSpPr>
        <p:spPr>
          <a:xfrm>
            <a:off x="914400" y="0"/>
            <a:ext cx="16459200" cy="1828800"/>
          </a:xfrm>
        </p:spPr>
        <p:txBody>
          <a:bodyPr>
            <a:normAutofit/>
          </a:bodyPr>
          <a:lstStyle/>
          <a:p>
            <a:r>
              <a:rPr lang="en-US" altLang="zh-CN" dirty="0" smtClean="0"/>
              <a:t>Structure in the Visual World</a:t>
            </a:r>
            <a:endParaRPr lang="zh-CN" altLang="en-US" dirty="0"/>
          </a:p>
        </p:txBody>
      </p:sp>
      <p:sp>
        <p:nvSpPr>
          <p:cNvPr id="2" name="TextBox 1"/>
          <p:cNvSpPr txBox="1"/>
          <p:nvPr/>
        </p:nvSpPr>
        <p:spPr>
          <a:xfrm>
            <a:off x="3466602" y="9753600"/>
            <a:ext cx="11354797" cy="2123658"/>
          </a:xfrm>
          <a:prstGeom prst="rect">
            <a:avLst/>
          </a:prstGeom>
          <a:noFill/>
        </p:spPr>
        <p:txBody>
          <a:bodyPr wrap="square" rtlCol="0">
            <a:spAutoFit/>
          </a:bodyPr>
          <a:lstStyle/>
          <a:p>
            <a:pPr algn="ctr"/>
            <a:r>
              <a:rPr lang="en-US" sz="6600" b="1" dirty="0" smtClean="0"/>
              <a:t>Constrained</a:t>
            </a:r>
          </a:p>
          <a:p>
            <a:pPr algn="ctr"/>
            <a:r>
              <a:rPr lang="en-US" sz="6600" b="1" dirty="0" smtClean="0"/>
              <a:t>Semi-supervised Learning</a:t>
            </a:r>
            <a:endParaRPr lang="en-US" sz="6600" b="1" dirty="0"/>
          </a:p>
        </p:txBody>
      </p:sp>
    </p:spTree>
    <p:extLst>
      <p:ext uri="{BB962C8B-B14F-4D97-AF65-F5344CB8AC3E}">
        <p14:creationId xmlns:p14="http://schemas.microsoft.com/office/powerpoint/2010/main" val="233170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914400" y="0"/>
            <a:ext cx="16459200" cy="1828800"/>
          </a:xfrm>
        </p:spPr>
        <p:txBody>
          <a:bodyPr>
            <a:normAutofit/>
          </a:bodyPr>
          <a:lstStyle/>
          <a:p>
            <a:r>
              <a:rPr lang="en-US" altLang="zh-CN" dirty="0" smtClean="0"/>
              <a:t>Semantically-driven Acquisition</a:t>
            </a:r>
            <a:endParaRPr lang="zh-CN" altLang="en-US" dirty="0"/>
          </a:p>
        </p:txBody>
      </p:sp>
      <p:grpSp>
        <p:nvGrpSpPr>
          <p:cNvPr id="3" name="组合 2"/>
          <p:cNvGrpSpPr/>
          <p:nvPr/>
        </p:nvGrpSpPr>
        <p:grpSpPr>
          <a:xfrm>
            <a:off x="1828800" y="2362200"/>
            <a:ext cx="14662031" cy="2667000"/>
            <a:chOff x="1828800" y="2616795"/>
            <a:chExt cx="14662031" cy="2667000"/>
          </a:xfrm>
        </p:grpSpPr>
        <p:pic>
          <p:nvPicPr>
            <p:cNvPr id="2050" name="Picture 2" descr="http://www.userlogos.org/files/logos/Mafia_Penguin/Google_wordmark_0.png"/>
            <p:cNvPicPr>
              <a:picLocks noChangeAspect="1" noChangeArrowheads="1"/>
            </p:cNvPicPr>
            <p:nvPr/>
          </p:nvPicPr>
          <p:blipFill rotWithShape="1">
            <a:blip r:embed="rId3">
              <a:extLst>
                <a:ext uri="{28A0092B-C50C-407E-A947-70E740481C1C}">
                  <a14:useLocalDpi xmlns:a14="http://schemas.microsoft.com/office/drawing/2010/main" val="0"/>
                </a:ext>
              </a:extLst>
            </a:blip>
            <a:srcRect t="21977" b="26741"/>
            <a:stretch/>
          </p:blipFill>
          <p:spPr bwMode="auto">
            <a:xfrm>
              <a:off x="1828800" y="2616795"/>
              <a:ext cx="69342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si.fullerton.edu/graphics/home/flick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2200" y="2672830"/>
              <a:ext cx="6508631" cy="19753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p:cNvGrpSpPr/>
          <p:nvPr/>
        </p:nvGrpSpPr>
        <p:grpSpPr>
          <a:xfrm>
            <a:off x="4381500" y="5567287"/>
            <a:ext cx="9486900" cy="5786513"/>
            <a:chOff x="3848100" y="5766991"/>
            <a:chExt cx="10591800" cy="6460444"/>
          </a:xfrm>
        </p:grpSpPr>
        <p:pic>
          <p:nvPicPr>
            <p:cNvPr id="2" name="图片 1" descr="yoda - Google Search - Google Chrome"/>
            <p:cNvPicPr>
              <a:picLocks noChangeAspect="1"/>
            </p:cNvPicPr>
            <p:nvPr/>
          </p:nvPicPr>
          <p:blipFill rotWithShape="1">
            <a:blip r:embed="rId5">
              <a:extLst>
                <a:ext uri="{28A0092B-C50C-407E-A947-70E740481C1C}">
                  <a14:useLocalDpi xmlns:a14="http://schemas.microsoft.com/office/drawing/2010/main" val="0"/>
                </a:ext>
              </a:extLst>
            </a:blip>
            <a:srcRect b="7248"/>
            <a:stretch/>
          </p:blipFill>
          <p:spPr>
            <a:xfrm>
              <a:off x="3848100" y="5766991"/>
              <a:ext cx="10591800" cy="5288811"/>
            </a:xfrm>
            <a:prstGeom prst="rect">
              <a:avLst/>
            </a:prstGeom>
          </p:spPr>
        </p:pic>
        <p:sp>
          <p:nvSpPr>
            <p:cNvPr id="7" name="Rectangle 2"/>
            <p:cNvSpPr/>
            <p:nvPr/>
          </p:nvSpPr>
          <p:spPr>
            <a:xfrm>
              <a:off x="8126743" y="11211771"/>
              <a:ext cx="2007857" cy="1015664"/>
            </a:xfrm>
            <a:prstGeom prst="rect">
              <a:avLst/>
            </a:prstGeom>
          </p:spPr>
          <p:txBody>
            <a:bodyPr wrap="none">
              <a:spAutoFit/>
            </a:bodyPr>
            <a:lstStyle/>
            <a:p>
              <a:r>
                <a:rPr lang="en-US" sz="6000" b="1" dirty="0" smtClean="0">
                  <a:cs typeface="Times New Roman" panose="02020603050405020304" pitchFamily="18" charset="0"/>
                </a:rPr>
                <a:t>Yoda</a:t>
              </a:r>
              <a:endParaRPr lang="en-US" sz="4400" b="1" dirty="0">
                <a:cs typeface="Times New Roman" panose="02020603050405020304" pitchFamily="18" charset="0"/>
              </a:endParaRPr>
            </a:p>
          </p:txBody>
        </p:sp>
      </p:grpSp>
      <p:sp>
        <p:nvSpPr>
          <p:cNvPr id="5" name="Rectangle 4"/>
          <p:cNvSpPr/>
          <p:nvPr/>
        </p:nvSpPr>
        <p:spPr>
          <a:xfrm>
            <a:off x="1" y="11734800"/>
            <a:ext cx="18288000" cy="954107"/>
          </a:xfrm>
          <a:prstGeom prst="rect">
            <a:avLst/>
          </a:prstGeom>
        </p:spPr>
        <p:txBody>
          <a:bodyPr wrap="square">
            <a:spAutoFit/>
          </a:bodyPr>
          <a:lstStyle/>
          <a:p>
            <a:r>
              <a:rPr lang="en-US" sz="2800" dirty="0" smtClean="0"/>
              <a:t>[Fergus </a:t>
            </a:r>
            <a:r>
              <a:rPr lang="en-US" sz="2800" dirty="0"/>
              <a:t>et al. </a:t>
            </a:r>
            <a:r>
              <a:rPr lang="en-US" sz="2800" dirty="0" smtClean="0"/>
              <a:t>ECCV’04], [Berg et al. CVPR’06</a:t>
            </a:r>
            <a:r>
              <a:rPr lang="en-US" sz="2800" dirty="0"/>
              <a:t>], [</a:t>
            </a:r>
            <a:r>
              <a:rPr lang="en-US" sz="2800" dirty="0" err="1"/>
              <a:t>Snavely</a:t>
            </a:r>
            <a:r>
              <a:rPr lang="en-US" sz="2800" dirty="0"/>
              <a:t> et al. SIGGRAPH’06</a:t>
            </a:r>
            <a:r>
              <a:rPr lang="en-US" sz="2800" dirty="0" smtClean="0"/>
              <a:t>], [</a:t>
            </a:r>
            <a:r>
              <a:rPr lang="en-US" sz="2800" dirty="0" err="1" smtClean="0"/>
              <a:t>Schroff</a:t>
            </a:r>
            <a:r>
              <a:rPr lang="en-US" sz="2800" dirty="0" smtClean="0"/>
              <a:t> et al. ICCV’07], [Simon et al. ICCV’07</a:t>
            </a:r>
            <a:r>
              <a:rPr lang="en-US" sz="2800" dirty="0"/>
              <a:t>], [Hays et al., CVPR’08], </a:t>
            </a:r>
            <a:r>
              <a:rPr lang="en-US" sz="2800" dirty="0" smtClean="0"/>
              <a:t>[Li </a:t>
            </a:r>
            <a:r>
              <a:rPr lang="en-US" sz="2800" dirty="0"/>
              <a:t>et al. </a:t>
            </a:r>
            <a:r>
              <a:rPr lang="en-US" sz="2800" dirty="0" smtClean="0"/>
              <a:t>ECCV’08</a:t>
            </a:r>
            <a:r>
              <a:rPr lang="en-US" sz="2800" dirty="0"/>
              <a:t>], </a:t>
            </a:r>
            <a:r>
              <a:rPr lang="en-US" sz="2800" dirty="0" smtClean="0"/>
              <a:t>[Shrivastava et al. ToG’11], [Rubenstein et al. CVPR’13] ...</a:t>
            </a:r>
          </a:p>
        </p:txBody>
      </p:sp>
    </p:spTree>
    <p:extLst>
      <p:ext uri="{BB962C8B-B14F-4D97-AF65-F5344CB8AC3E}">
        <p14:creationId xmlns:p14="http://schemas.microsoft.com/office/powerpoint/2010/main" val="134110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0" y="3886200"/>
            <a:ext cx="18288000" cy="4710004"/>
          </a:xfrm>
        </p:spPr>
        <p:txBody>
          <a:bodyPr>
            <a:noAutofit/>
          </a:bodyPr>
          <a:lstStyle/>
          <a:p>
            <a:r>
              <a:rPr lang="en-US" altLang="zh-CN" sz="11500" dirty="0" smtClean="0"/>
              <a:t>How does NEIL work?</a:t>
            </a:r>
            <a:endParaRPr lang="zh-CN" altLang="en-US" sz="11500" dirty="0"/>
          </a:p>
        </p:txBody>
      </p:sp>
    </p:spTree>
    <p:extLst>
      <p:ext uri="{BB962C8B-B14F-4D97-AF65-F5344CB8AC3E}">
        <p14:creationId xmlns:p14="http://schemas.microsoft.com/office/powerpoint/2010/main" val="298794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Group 251"/>
          <p:cNvGrpSpPr/>
          <p:nvPr/>
        </p:nvGrpSpPr>
        <p:grpSpPr>
          <a:xfrm>
            <a:off x="-52585" y="1959114"/>
            <a:ext cx="4091185" cy="10232886"/>
            <a:chOff x="176015" y="2514600"/>
            <a:chExt cx="4091185" cy="10232886"/>
          </a:xfrm>
        </p:grpSpPr>
        <p:sp>
          <p:nvSpPr>
            <p:cNvPr id="4"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5" name="Group 4"/>
            <p:cNvGrpSpPr/>
            <p:nvPr/>
          </p:nvGrpSpPr>
          <p:grpSpPr>
            <a:xfrm>
              <a:off x="592271" y="3249693"/>
              <a:ext cx="3258673" cy="2715993"/>
              <a:chOff x="486454" y="2770407"/>
              <a:chExt cx="3258673" cy="2715993"/>
            </a:xfrm>
          </p:grpSpPr>
          <p:grpSp>
            <p:nvGrpSpPr>
              <p:cNvPr id="41" name="组合 40"/>
              <p:cNvGrpSpPr/>
              <p:nvPr/>
            </p:nvGrpSpPr>
            <p:grpSpPr>
              <a:xfrm>
                <a:off x="486454" y="2770407"/>
                <a:ext cx="3258673" cy="2203584"/>
                <a:chOff x="1591508" y="4635112"/>
                <a:chExt cx="5562600" cy="3761551"/>
              </a:xfrm>
            </p:grpSpPr>
            <p:sp>
              <p:nvSpPr>
                <p:cNvPr id="43"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44" name="图片 4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45" name="图片 4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47" name="图片 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48" name="图片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49" name="图片 4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50" name="图片 49"/>
                <p:cNvPicPr>
                  <a:picLocks noChangeAspect="1"/>
                </p:cNvPicPr>
                <p:nvPr/>
              </p:nvPicPr>
              <p:blipFill>
                <a:blip r:embed="rId9"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51" name="图片 5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52" name="图片 5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53" name="图片 5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54" name="图片 5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55" name="图片 54"/>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56" name="图片 55"/>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42"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8" name="组合 7"/>
            <p:cNvGrpSpPr/>
            <p:nvPr/>
          </p:nvGrpSpPr>
          <p:grpSpPr>
            <a:xfrm>
              <a:off x="592271" y="6060324"/>
              <a:ext cx="3258673" cy="2724761"/>
              <a:chOff x="1981200" y="4724399"/>
              <a:chExt cx="5562600" cy="4651207"/>
            </a:xfrm>
          </p:grpSpPr>
          <p:grpSp>
            <p:nvGrpSpPr>
              <p:cNvPr id="26" name="组合 25"/>
              <p:cNvGrpSpPr/>
              <p:nvPr/>
            </p:nvGrpSpPr>
            <p:grpSpPr>
              <a:xfrm>
                <a:off x="1981200" y="4724399"/>
                <a:ext cx="5562600" cy="3709949"/>
                <a:chOff x="1600200" y="4724399"/>
                <a:chExt cx="5562600" cy="3709949"/>
              </a:xfrm>
            </p:grpSpPr>
            <p:sp>
              <p:nvSpPr>
                <p:cNvPr id="28"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9" name="图片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30" name="图片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31" name="图片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32" name="图片 3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33" name="图片 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34" name="图片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35" name="图片 3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36" name="图片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37" name="图片 36"/>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38" name="图片 37"/>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39" name="图片 3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40" name="图片 3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7"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9" name="组合 8"/>
            <p:cNvGrpSpPr/>
            <p:nvPr/>
          </p:nvGrpSpPr>
          <p:grpSpPr>
            <a:xfrm>
              <a:off x="592271" y="8811637"/>
              <a:ext cx="3258673" cy="2716649"/>
              <a:chOff x="1981200" y="4724399"/>
              <a:chExt cx="5562600" cy="4637358"/>
            </a:xfrm>
          </p:grpSpPr>
          <p:grpSp>
            <p:nvGrpSpPr>
              <p:cNvPr id="11" name="组合 10"/>
              <p:cNvGrpSpPr/>
              <p:nvPr/>
            </p:nvGrpSpPr>
            <p:grpSpPr>
              <a:xfrm>
                <a:off x="1981200" y="4724399"/>
                <a:ext cx="5562600" cy="3709949"/>
                <a:chOff x="1600200" y="4724399"/>
                <a:chExt cx="5562600" cy="3709949"/>
              </a:xfrm>
            </p:grpSpPr>
            <p:sp>
              <p:nvSpPr>
                <p:cNvPr id="13"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4" name="图片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15" name="图片 1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16" name="图片 1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17" name="图片 1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18" name="图片 1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19" name="图片 1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0" name="图片 1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1" name="图片 2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 name="图片 2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3" name="图片 2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4" name="图片 2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5" name="图片 24"/>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12"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10"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sp>
        <p:nvSpPr>
          <p:cNvPr id="2" name="TextBox 1"/>
          <p:cNvSpPr txBox="1"/>
          <p:nvPr/>
        </p:nvSpPr>
        <p:spPr>
          <a:xfrm>
            <a:off x="5181600" y="1981200"/>
            <a:ext cx="12882053" cy="3416320"/>
          </a:xfrm>
          <a:prstGeom prst="rect">
            <a:avLst/>
          </a:prstGeom>
          <a:noFill/>
        </p:spPr>
        <p:txBody>
          <a:bodyPr wrap="none" rtlCol="0">
            <a:spAutoFit/>
          </a:bodyPr>
          <a:lstStyle/>
          <a:p>
            <a:pPr marL="1143000" indent="-1143000">
              <a:buFont typeface="+mj-lt"/>
              <a:buAutoNum type="arabicPeriod"/>
            </a:pPr>
            <a:r>
              <a:rPr lang="en-US" sz="7200" dirty="0" smtClean="0"/>
              <a:t>No Bounding-boxes</a:t>
            </a:r>
            <a:endParaRPr lang="en-US" sz="7200" dirty="0"/>
          </a:p>
          <a:p>
            <a:pPr marL="1143000" indent="-1143000">
              <a:buFont typeface="+mj-lt"/>
              <a:buAutoNum type="arabicPeriod"/>
            </a:pPr>
            <a:r>
              <a:rPr lang="en-US" sz="7200" dirty="0" smtClean="0"/>
              <a:t>Noise</a:t>
            </a:r>
          </a:p>
          <a:p>
            <a:pPr marL="1143000" indent="-1143000">
              <a:buFont typeface="+mj-lt"/>
              <a:buAutoNum type="arabicPeriod"/>
            </a:pPr>
            <a:r>
              <a:rPr lang="en-US" sz="7200" dirty="0" smtClean="0"/>
              <a:t>Multiple Meanings </a:t>
            </a:r>
            <a:r>
              <a:rPr lang="en-US" sz="6000" dirty="0" smtClean="0"/>
              <a:t>(Polysemy)</a:t>
            </a:r>
            <a:endParaRPr lang="en-US" sz="7200" dirty="0"/>
          </a:p>
        </p:txBody>
      </p:sp>
      <p:grpSp>
        <p:nvGrpSpPr>
          <p:cNvPr id="3" name="Group 2"/>
          <p:cNvGrpSpPr/>
          <p:nvPr/>
        </p:nvGrpSpPr>
        <p:grpSpPr>
          <a:xfrm>
            <a:off x="5410200" y="7026715"/>
            <a:ext cx="11800046" cy="3755529"/>
            <a:chOff x="5410200" y="7026715"/>
            <a:chExt cx="11800046" cy="3755529"/>
          </a:xfrm>
        </p:grpSpPr>
        <p:pic>
          <p:nvPicPr>
            <p:cNvPr id="2050" name="Picture 2" descr="gotham-dream-car-sprint_100388037_l.jpg (1024×68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410200" y="7026715"/>
              <a:ext cx="5638800" cy="37555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tty-Dog-in-Garden-puppies-13904484-1920-1200.jpg (1920×1200)"/>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1201400" y="7026715"/>
              <a:ext cx="6008846" cy="3755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p:cNvPicPr>
            <a:picLocks noChangeAspect="1" noChangeArrowheads="1"/>
          </p:cNvPicPr>
          <p:nvPr/>
        </p:nvPicPr>
        <p:blipFill rotWithShape="1">
          <a:blip r:embed="rId42">
            <a:extLst>
              <a:ext uri="{28A0092B-C50C-407E-A947-70E740481C1C}">
                <a14:useLocalDpi xmlns:a14="http://schemas.microsoft.com/office/drawing/2010/main" val="0"/>
              </a:ext>
            </a:extLst>
          </a:blip>
          <a:srcRect l="416" t="6823" r="50730" b="7408"/>
          <a:stretch/>
        </p:blipFill>
        <p:spPr bwMode="auto">
          <a:xfrm>
            <a:off x="6238420" y="6397469"/>
            <a:ext cx="10154560" cy="501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43">
            <a:extLst>
              <a:ext uri="{28A0092B-C50C-407E-A947-70E740481C1C}">
                <a14:useLocalDpi xmlns:a14="http://schemas.microsoft.com/office/drawing/2010/main" val="0"/>
              </a:ext>
            </a:extLst>
          </a:blip>
          <a:srcRect l="364" t="7037" r="50677" b="3148"/>
          <a:stretch/>
        </p:blipFill>
        <p:spPr bwMode="auto">
          <a:xfrm>
            <a:off x="6238420" y="6403652"/>
            <a:ext cx="10154560" cy="500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descr="http://www.userlogos.org/files/logos/Mafia_Penguin/Google_wordmark_0.png"/>
          <p:cNvPicPr>
            <a:picLocks noChangeAspect="1" noChangeArrowheads="1"/>
          </p:cNvPicPr>
          <p:nvPr/>
        </p:nvPicPr>
        <p:blipFill rotWithShape="1">
          <a:blip r:embed="rId44">
            <a:extLst>
              <a:ext uri="{28A0092B-C50C-407E-A947-70E740481C1C}">
                <a14:useLocalDpi xmlns:a14="http://schemas.microsoft.com/office/drawing/2010/main" val="0"/>
              </a:ext>
            </a:extLst>
          </a:blip>
          <a:srcRect t="21977" b="26741"/>
          <a:stretch/>
        </p:blipFill>
        <p:spPr bwMode="auto">
          <a:xfrm>
            <a:off x="143111" y="441207"/>
            <a:ext cx="3957810" cy="152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7990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25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25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up)">
                                      <p:cBhvr>
                                        <p:cTn id="20" dur="250"/>
                                        <p:tgtEl>
                                          <p:spTgt spid="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250"/>
                                        <p:tgtEl>
                                          <p:spTgt spid="2054"/>
                                        </p:tgtEl>
                                      </p:cBhvr>
                                    </p:animEffect>
                                  </p:childTnLst>
                                </p:cTn>
                              </p:par>
                              <p:par>
                                <p:cTn id="24" presetID="10" presetClass="exit" presetSubtype="0" fill="hold" nodeType="withEffect">
                                  <p:stCondLst>
                                    <p:cond delay="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up)">
                                      <p:cBhvr>
                                        <p:cTn id="31" dur="250"/>
                                        <p:tgtEl>
                                          <p:spTgt spid="2">
                                            <p:txEl>
                                              <p:pRg st="2" end="2"/>
                                            </p:txEl>
                                          </p:spTgt>
                                        </p:tgtEl>
                                      </p:cBhvr>
                                    </p:animEffect>
                                  </p:childTnLst>
                                </p:cTn>
                              </p:par>
                              <p:par>
                                <p:cTn id="32" presetID="10" presetClass="exit" presetSubtype="0" fill="hold" nodeType="withEffect">
                                  <p:stCondLst>
                                    <p:cond delay="0"/>
                                  </p:stCondLst>
                                  <p:childTnLst>
                                    <p:animEffect transition="out" filter="fade">
                                      <p:cBhvr>
                                        <p:cTn id="33" dur="250"/>
                                        <p:tgtEl>
                                          <p:spTgt spid="2054"/>
                                        </p:tgtEl>
                                      </p:cBhvr>
                                    </p:animEffect>
                                    <p:set>
                                      <p:cBhvr>
                                        <p:cTn id="34" dur="1" fill="hold">
                                          <p:stCondLst>
                                            <p:cond delay="249"/>
                                          </p:stCondLst>
                                        </p:cTn>
                                        <p:tgtEl>
                                          <p:spTgt spid="205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fade">
                                      <p:cBhvr>
                                        <p:cTn id="37" dur="25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Group 251"/>
          <p:cNvGrpSpPr/>
          <p:nvPr/>
        </p:nvGrpSpPr>
        <p:grpSpPr>
          <a:xfrm>
            <a:off x="-52585" y="1959114"/>
            <a:ext cx="4091185" cy="10232886"/>
            <a:chOff x="176015" y="2514600"/>
            <a:chExt cx="4091185" cy="10232886"/>
          </a:xfrm>
        </p:grpSpPr>
        <p:sp>
          <p:nvSpPr>
            <p:cNvPr id="4"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5" name="Group 4"/>
            <p:cNvGrpSpPr/>
            <p:nvPr/>
          </p:nvGrpSpPr>
          <p:grpSpPr>
            <a:xfrm>
              <a:off x="592271" y="3249693"/>
              <a:ext cx="3258673" cy="2715993"/>
              <a:chOff x="486454" y="2770407"/>
              <a:chExt cx="3258673" cy="2715993"/>
            </a:xfrm>
          </p:grpSpPr>
          <p:grpSp>
            <p:nvGrpSpPr>
              <p:cNvPr id="41" name="组合 40"/>
              <p:cNvGrpSpPr/>
              <p:nvPr/>
            </p:nvGrpSpPr>
            <p:grpSpPr>
              <a:xfrm>
                <a:off x="486454" y="2770407"/>
                <a:ext cx="3258673" cy="2203584"/>
                <a:chOff x="1591508" y="4635112"/>
                <a:chExt cx="5562600" cy="3761551"/>
              </a:xfrm>
            </p:grpSpPr>
            <p:sp>
              <p:nvSpPr>
                <p:cNvPr id="43"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44" name="图片 4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45" name="图片 4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47" name="图片 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48" name="图片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49" name="图片 4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50" name="图片 49"/>
                <p:cNvPicPr>
                  <a:picLocks noChangeAspect="1"/>
                </p:cNvPicPr>
                <p:nvPr/>
              </p:nvPicPr>
              <p:blipFill>
                <a:blip r:embed="rId9"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51" name="图片 5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52" name="图片 5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53" name="图片 5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54" name="图片 5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55" name="图片 54"/>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56" name="图片 55"/>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42"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8" name="组合 7"/>
            <p:cNvGrpSpPr/>
            <p:nvPr/>
          </p:nvGrpSpPr>
          <p:grpSpPr>
            <a:xfrm>
              <a:off x="592271" y="6060324"/>
              <a:ext cx="3258673" cy="2724761"/>
              <a:chOff x="1981200" y="4724399"/>
              <a:chExt cx="5562600" cy="4651207"/>
            </a:xfrm>
          </p:grpSpPr>
          <p:grpSp>
            <p:nvGrpSpPr>
              <p:cNvPr id="26" name="组合 25"/>
              <p:cNvGrpSpPr/>
              <p:nvPr/>
            </p:nvGrpSpPr>
            <p:grpSpPr>
              <a:xfrm>
                <a:off x="1981200" y="4724399"/>
                <a:ext cx="5562600" cy="3709949"/>
                <a:chOff x="1600200" y="4724399"/>
                <a:chExt cx="5562600" cy="3709949"/>
              </a:xfrm>
            </p:grpSpPr>
            <p:sp>
              <p:nvSpPr>
                <p:cNvPr id="28"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9" name="图片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30" name="图片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31" name="图片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32" name="图片 3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33" name="图片 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34" name="图片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35" name="图片 3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36" name="图片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37" name="图片 36"/>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38" name="图片 37"/>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39" name="图片 3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40" name="图片 3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7"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9" name="组合 8"/>
            <p:cNvGrpSpPr/>
            <p:nvPr/>
          </p:nvGrpSpPr>
          <p:grpSpPr>
            <a:xfrm>
              <a:off x="592271" y="8811637"/>
              <a:ext cx="3258673" cy="2716649"/>
              <a:chOff x="1981200" y="4724399"/>
              <a:chExt cx="5562600" cy="4637358"/>
            </a:xfrm>
          </p:grpSpPr>
          <p:grpSp>
            <p:nvGrpSpPr>
              <p:cNvPr id="11" name="组合 10"/>
              <p:cNvGrpSpPr/>
              <p:nvPr/>
            </p:nvGrpSpPr>
            <p:grpSpPr>
              <a:xfrm>
                <a:off x="1981200" y="4724399"/>
                <a:ext cx="5562600" cy="3709949"/>
                <a:chOff x="1600200" y="4724399"/>
                <a:chExt cx="5562600" cy="3709949"/>
              </a:xfrm>
            </p:grpSpPr>
            <p:sp>
              <p:nvSpPr>
                <p:cNvPr id="13"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4" name="图片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15" name="图片 1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16" name="图片 1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17" name="图片 1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18" name="图片 1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19" name="图片 1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0" name="图片 1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1" name="图片 2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 name="图片 2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3" name="图片 2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4" name="图片 2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5" name="图片 24"/>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12"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10"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grpSp>
        <p:nvGrpSpPr>
          <p:cNvPr id="210" name="Group 209"/>
          <p:cNvGrpSpPr/>
          <p:nvPr/>
        </p:nvGrpSpPr>
        <p:grpSpPr>
          <a:xfrm>
            <a:off x="3852792" y="56338"/>
            <a:ext cx="10081956" cy="2153462"/>
            <a:chOff x="3962400" y="56338"/>
            <a:chExt cx="10081956" cy="2153462"/>
          </a:xfrm>
        </p:grpSpPr>
        <p:grpSp>
          <p:nvGrpSpPr>
            <p:cNvPr id="209" name="Group 208"/>
            <p:cNvGrpSpPr/>
            <p:nvPr/>
          </p:nvGrpSpPr>
          <p:grpSpPr>
            <a:xfrm>
              <a:off x="3962400" y="56338"/>
              <a:ext cx="2971800" cy="2153462"/>
              <a:chOff x="4113551" y="214020"/>
              <a:chExt cx="2971800" cy="2153462"/>
            </a:xfrm>
          </p:grpSpPr>
          <p:grpSp>
            <p:nvGrpSpPr>
              <p:cNvPr id="120" name="Group 119"/>
              <p:cNvGrpSpPr/>
              <p:nvPr/>
            </p:nvGrpSpPr>
            <p:grpSpPr>
              <a:xfrm>
                <a:off x="4699595" y="650691"/>
                <a:ext cx="2385756" cy="1716791"/>
                <a:chOff x="4699595" y="650691"/>
                <a:chExt cx="2385756" cy="1716791"/>
              </a:xfrm>
            </p:grpSpPr>
            <p:grpSp>
              <p:nvGrpSpPr>
                <p:cNvPr id="108" name="组合 107"/>
                <p:cNvGrpSpPr/>
                <p:nvPr/>
              </p:nvGrpSpPr>
              <p:grpSpPr>
                <a:xfrm>
                  <a:off x="4699595" y="650691"/>
                  <a:ext cx="1827551" cy="775325"/>
                  <a:chOff x="6858000" y="1600199"/>
                  <a:chExt cx="2514600" cy="1066801"/>
                </a:xfrm>
              </p:grpSpPr>
              <p:sp>
                <p:nvSpPr>
                  <p:cNvPr id="117" name="圆角矩形 11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18" name="图片 11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445517" y="1733550"/>
                    <a:ext cx="857250" cy="762000"/>
                  </a:xfrm>
                  <a:prstGeom prst="rect">
                    <a:avLst/>
                  </a:prstGeom>
                </p:spPr>
              </p:pic>
              <p:pic>
                <p:nvPicPr>
                  <p:cNvPr id="119" name="图片 118"/>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392358" y="1733550"/>
                    <a:ext cx="857250" cy="762000"/>
                  </a:xfrm>
                  <a:prstGeom prst="rect">
                    <a:avLst/>
                  </a:prstGeom>
                </p:spPr>
              </p:pic>
            </p:grpSp>
            <p:grpSp>
              <p:nvGrpSpPr>
                <p:cNvPr id="109" name="组合 108"/>
                <p:cNvGrpSpPr/>
                <p:nvPr/>
              </p:nvGrpSpPr>
              <p:grpSpPr>
                <a:xfrm>
                  <a:off x="4959246" y="1149114"/>
                  <a:ext cx="1827551" cy="775325"/>
                  <a:chOff x="6858000" y="1600199"/>
                  <a:chExt cx="2514600" cy="1066801"/>
                </a:xfrm>
              </p:grpSpPr>
              <p:sp>
                <p:nvSpPr>
                  <p:cNvPr id="114" name="圆角矩形 113"/>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15" name="图片 11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445517" y="1808389"/>
                    <a:ext cx="857250" cy="612321"/>
                  </a:xfrm>
                  <a:prstGeom prst="rect">
                    <a:avLst/>
                  </a:prstGeom>
                </p:spPr>
              </p:pic>
              <p:pic>
                <p:nvPicPr>
                  <p:cNvPr id="116" name="图片 115"/>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392358" y="1808389"/>
                    <a:ext cx="857250" cy="612321"/>
                  </a:xfrm>
                  <a:prstGeom prst="rect">
                    <a:avLst/>
                  </a:prstGeom>
                </p:spPr>
              </p:pic>
            </p:grpSp>
            <p:grpSp>
              <p:nvGrpSpPr>
                <p:cNvPr id="110" name="组合 109"/>
                <p:cNvGrpSpPr/>
                <p:nvPr/>
              </p:nvGrpSpPr>
              <p:grpSpPr>
                <a:xfrm>
                  <a:off x="5257800" y="1592157"/>
                  <a:ext cx="1827551" cy="775325"/>
                  <a:chOff x="6858000" y="1600199"/>
                  <a:chExt cx="2514600" cy="1066801"/>
                </a:xfrm>
              </p:grpSpPr>
              <p:sp>
                <p:nvSpPr>
                  <p:cNvPr id="111" name="圆角矩形 110"/>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112" name="图片 111"/>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456998" y="1808389"/>
                    <a:ext cx="834287" cy="612321"/>
                  </a:xfrm>
                  <a:prstGeom prst="rect">
                    <a:avLst/>
                  </a:prstGeom>
                </p:spPr>
              </p:pic>
              <p:pic>
                <p:nvPicPr>
                  <p:cNvPr id="113" name="图片 112"/>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403839" y="1808389"/>
                    <a:ext cx="834287" cy="612321"/>
                  </a:xfrm>
                  <a:prstGeom prst="rect">
                    <a:avLst/>
                  </a:prstGeom>
                </p:spPr>
              </p:pic>
            </p:grpSp>
          </p:grpSp>
          <p:sp>
            <p:nvSpPr>
              <p:cNvPr id="107" name="TextBox 359"/>
              <p:cNvSpPr txBox="1"/>
              <p:nvPr/>
            </p:nvSpPr>
            <p:spPr>
              <a:xfrm>
                <a:off x="4113551" y="214020"/>
                <a:ext cx="2938625" cy="461665"/>
              </a:xfrm>
              <a:prstGeom prst="rect">
                <a:avLst/>
              </a:prstGeom>
              <a:noFill/>
            </p:spPr>
            <p:txBody>
              <a:bodyPr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8" name="Group 207"/>
            <p:cNvGrpSpPr/>
            <p:nvPr/>
          </p:nvGrpSpPr>
          <p:grpSpPr>
            <a:xfrm>
              <a:off x="6918496" y="56338"/>
              <a:ext cx="2385756" cy="2153462"/>
              <a:chOff x="7080949" y="214020"/>
              <a:chExt cx="2385756" cy="2153462"/>
            </a:xfrm>
          </p:grpSpPr>
          <p:grpSp>
            <p:nvGrpSpPr>
              <p:cNvPr id="121" name="Group 120"/>
              <p:cNvGrpSpPr/>
              <p:nvPr/>
            </p:nvGrpSpPr>
            <p:grpSpPr>
              <a:xfrm>
                <a:off x="7080949" y="650691"/>
                <a:ext cx="2385756" cy="1716791"/>
                <a:chOff x="7080949" y="650691"/>
                <a:chExt cx="2385756" cy="1716791"/>
              </a:xfrm>
            </p:grpSpPr>
            <p:grpSp>
              <p:nvGrpSpPr>
                <p:cNvPr id="94" name="组合 93"/>
                <p:cNvGrpSpPr/>
                <p:nvPr/>
              </p:nvGrpSpPr>
              <p:grpSpPr>
                <a:xfrm>
                  <a:off x="7080949" y="650691"/>
                  <a:ext cx="1827551" cy="775325"/>
                  <a:chOff x="6858000" y="1600199"/>
                  <a:chExt cx="2514600" cy="1066801"/>
                </a:xfrm>
              </p:grpSpPr>
              <p:sp>
                <p:nvSpPr>
                  <p:cNvPr id="103" name="圆角矩形 10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04" name="图片 103"/>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469329" y="1733550"/>
                    <a:ext cx="809625" cy="762000"/>
                  </a:xfrm>
                  <a:prstGeom prst="rect">
                    <a:avLst/>
                  </a:prstGeom>
                </p:spPr>
              </p:pic>
              <p:pic>
                <p:nvPicPr>
                  <p:cNvPr id="105" name="图片 104"/>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416170" y="1733550"/>
                    <a:ext cx="809625" cy="762000"/>
                  </a:xfrm>
                  <a:prstGeom prst="rect">
                    <a:avLst/>
                  </a:prstGeom>
                </p:spPr>
              </p:pic>
            </p:grpSp>
            <p:grpSp>
              <p:nvGrpSpPr>
                <p:cNvPr id="95" name="组合 94"/>
                <p:cNvGrpSpPr/>
                <p:nvPr/>
              </p:nvGrpSpPr>
              <p:grpSpPr>
                <a:xfrm>
                  <a:off x="7340600" y="1149114"/>
                  <a:ext cx="1827551" cy="775325"/>
                  <a:chOff x="6858000" y="1600199"/>
                  <a:chExt cx="2514600" cy="1066801"/>
                </a:xfrm>
              </p:grpSpPr>
              <p:sp>
                <p:nvSpPr>
                  <p:cNvPr id="100" name="圆角矩形 99"/>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01" name="图片 100"/>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598598" y="1808389"/>
                    <a:ext cx="551088" cy="612321"/>
                  </a:xfrm>
                  <a:prstGeom prst="rect">
                    <a:avLst/>
                  </a:prstGeom>
                </p:spPr>
              </p:pic>
              <p:pic>
                <p:nvPicPr>
                  <p:cNvPr id="102" name="图片 101"/>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545439" y="1808389"/>
                    <a:ext cx="551088" cy="612321"/>
                  </a:xfrm>
                  <a:prstGeom prst="rect">
                    <a:avLst/>
                  </a:prstGeom>
                </p:spPr>
              </p:pic>
            </p:grpSp>
            <p:grpSp>
              <p:nvGrpSpPr>
                <p:cNvPr id="96" name="组合 95"/>
                <p:cNvGrpSpPr/>
                <p:nvPr/>
              </p:nvGrpSpPr>
              <p:grpSpPr>
                <a:xfrm>
                  <a:off x="7639154" y="1592157"/>
                  <a:ext cx="1827551" cy="775325"/>
                  <a:chOff x="6858000" y="1600199"/>
                  <a:chExt cx="2514600" cy="1066801"/>
                </a:xfrm>
              </p:grpSpPr>
              <p:sp>
                <p:nvSpPr>
                  <p:cNvPr id="97" name="圆角矩形 9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98" name="图片 97"/>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590943" y="1808389"/>
                    <a:ext cx="566396" cy="612321"/>
                  </a:xfrm>
                  <a:prstGeom prst="rect">
                    <a:avLst/>
                  </a:prstGeom>
                </p:spPr>
              </p:pic>
              <p:pic>
                <p:nvPicPr>
                  <p:cNvPr id="99" name="图片 98"/>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537784" y="1808389"/>
                    <a:ext cx="566396" cy="612321"/>
                  </a:xfrm>
                  <a:prstGeom prst="rect">
                    <a:avLst/>
                  </a:prstGeom>
                </p:spPr>
              </p:pic>
            </p:grpSp>
          </p:grpSp>
          <p:sp>
            <p:nvSpPr>
              <p:cNvPr id="93" name="TextBox 374"/>
              <p:cNvSpPr txBox="1"/>
              <p:nvPr/>
            </p:nvSpPr>
            <p:spPr>
              <a:xfrm>
                <a:off x="7325253" y="214020"/>
                <a:ext cx="1311578" cy="461665"/>
              </a:xfrm>
              <a:prstGeom prst="rect">
                <a:avLst/>
              </a:prstGeom>
              <a:noFill/>
            </p:spPr>
            <p:txBody>
              <a:bodyPr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7" name="Group 206"/>
            <p:cNvGrpSpPr/>
            <p:nvPr/>
          </p:nvGrpSpPr>
          <p:grpSpPr>
            <a:xfrm>
              <a:off x="9288548" y="56338"/>
              <a:ext cx="2385756" cy="2153462"/>
              <a:chOff x="9517683" y="214020"/>
              <a:chExt cx="2385756" cy="2153462"/>
            </a:xfrm>
          </p:grpSpPr>
          <p:grpSp>
            <p:nvGrpSpPr>
              <p:cNvPr id="135" name="Group 134"/>
              <p:cNvGrpSpPr/>
              <p:nvPr/>
            </p:nvGrpSpPr>
            <p:grpSpPr>
              <a:xfrm>
                <a:off x="9517683" y="650691"/>
                <a:ext cx="2385756" cy="1716791"/>
                <a:chOff x="9517683" y="650691"/>
                <a:chExt cx="2385756" cy="1716791"/>
              </a:xfrm>
            </p:grpSpPr>
            <p:grpSp>
              <p:nvGrpSpPr>
                <p:cNvPr id="80" name="组合 79"/>
                <p:cNvGrpSpPr/>
                <p:nvPr/>
              </p:nvGrpSpPr>
              <p:grpSpPr>
                <a:xfrm>
                  <a:off x="9517683" y="650691"/>
                  <a:ext cx="1827551" cy="775325"/>
                  <a:chOff x="6858000" y="1600199"/>
                  <a:chExt cx="2514600" cy="1066801"/>
                </a:xfrm>
              </p:grpSpPr>
              <p:sp>
                <p:nvSpPr>
                  <p:cNvPr id="89" name="圆角矩形 8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90" name="图片 89"/>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469329" y="1857526"/>
                    <a:ext cx="809625" cy="514047"/>
                  </a:xfrm>
                  <a:prstGeom prst="rect">
                    <a:avLst/>
                  </a:prstGeom>
                  <a:ln>
                    <a:noFill/>
                    <a:prstDash val="dash"/>
                  </a:ln>
                </p:spPr>
              </p:pic>
              <p:pic>
                <p:nvPicPr>
                  <p:cNvPr id="91" name="图片 90"/>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8416170" y="1857526"/>
                    <a:ext cx="809625" cy="514047"/>
                  </a:xfrm>
                  <a:prstGeom prst="rect">
                    <a:avLst/>
                  </a:prstGeom>
                  <a:ln>
                    <a:noFill/>
                    <a:prstDash val="dash"/>
                  </a:ln>
                </p:spPr>
              </p:pic>
            </p:grpSp>
            <p:grpSp>
              <p:nvGrpSpPr>
                <p:cNvPr id="81" name="组合 80"/>
                <p:cNvGrpSpPr/>
                <p:nvPr/>
              </p:nvGrpSpPr>
              <p:grpSpPr>
                <a:xfrm>
                  <a:off x="9777334" y="1149114"/>
                  <a:ext cx="1827551" cy="775325"/>
                  <a:chOff x="6858000" y="1600199"/>
                  <a:chExt cx="2514600" cy="1066801"/>
                </a:xfrm>
              </p:grpSpPr>
              <p:sp>
                <p:nvSpPr>
                  <p:cNvPr id="86" name="圆角矩形 85"/>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87" name="图片 86"/>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598598" y="1906592"/>
                    <a:ext cx="551088" cy="415915"/>
                  </a:xfrm>
                  <a:prstGeom prst="rect">
                    <a:avLst/>
                  </a:prstGeom>
                  <a:ln>
                    <a:noFill/>
                    <a:prstDash val="dash"/>
                  </a:ln>
                </p:spPr>
              </p:pic>
              <p:pic>
                <p:nvPicPr>
                  <p:cNvPr id="88" name="图片 87"/>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8545439" y="1906592"/>
                    <a:ext cx="551088" cy="415915"/>
                  </a:xfrm>
                  <a:prstGeom prst="rect">
                    <a:avLst/>
                  </a:prstGeom>
                  <a:ln>
                    <a:noFill/>
                    <a:prstDash val="dash"/>
                  </a:ln>
                </p:spPr>
              </p:pic>
            </p:grpSp>
            <p:grpSp>
              <p:nvGrpSpPr>
                <p:cNvPr id="82" name="组合 81"/>
                <p:cNvGrpSpPr/>
                <p:nvPr/>
              </p:nvGrpSpPr>
              <p:grpSpPr>
                <a:xfrm>
                  <a:off x="10075888" y="1592157"/>
                  <a:ext cx="1827551" cy="775325"/>
                  <a:chOff x="6858000" y="1600199"/>
                  <a:chExt cx="2514600" cy="1066801"/>
                </a:xfrm>
              </p:grpSpPr>
              <p:sp>
                <p:nvSpPr>
                  <p:cNvPr id="83" name="圆角矩形 8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84" name="图片 83"/>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7590943" y="1966471"/>
                    <a:ext cx="770278" cy="402759"/>
                  </a:xfrm>
                  <a:prstGeom prst="rect">
                    <a:avLst/>
                  </a:prstGeom>
                  <a:ln>
                    <a:noFill/>
                    <a:prstDash val="dash"/>
                  </a:ln>
                </p:spPr>
              </p:pic>
              <p:pic>
                <p:nvPicPr>
                  <p:cNvPr id="85" name="图片 84"/>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8537784" y="1966472"/>
                    <a:ext cx="735266" cy="384452"/>
                  </a:xfrm>
                  <a:prstGeom prst="rect">
                    <a:avLst/>
                  </a:prstGeom>
                  <a:ln>
                    <a:noFill/>
                    <a:prstDash val="dash"/>
                  </a:ln>
                </p:spPr>
              </p:pic>
            </p:grpSp>
          </p:grpSp>
          <p:sp>
            <p:nvSpPr>
              <p:cNvPr id="79" name="TextBox 389"/>
              <p:cNvSpPr txBox="1"/>
              <p:nvPr/>
            </p:nvSpPr>
            <p:spPr>
              <a:xfrm>
                <a:off x="9673208" y="214020"/>
                <a:ext cx="1604927" cy="461665"/>
              </a:xfrm>
              <a:prstGeom prst="rect">
                <a:avLst/>
              </a:prstGeom>
              <a:noFill/>
              <a:ln>
                <a:noFill/>
                <a:prstDash val="dash"/>
              </a:ln>
            </p:spPr>
            <p:txBody>
              <a:bodyPr wrap="none" rtlCol="0">
                <a:spAutoFit/>
              </a:bodyPr>
              <a:lstStyle/>
              <a:p>
                <a:r>
                  <a:rPr lang="en-US" altLang="zh-CN" sz="2400" b="1" dirty="0" smtClean="0">
                    <a:cs typeface="Times New Roman"/>
                  </a:rPr>
                  <a:t>Keyboard</a:t>
                </a:r>
                <a:endParaRPr lang="zh-CN" altLang="en-US" sz="2400" b="1" dirty="0">
                  <a:cs typeface="Times New Roman"/>
                </a:endParaRPr>
              </a:p>
            </p:txBody>
          </p:sp>
        </p:grpSp>
        <p:grpSp>
          <p:nvGrpSpPr>
            <p:cNvPr id="206" name="Group 205"/>
            <p:cNvGrpSpPr/>
            <p:nvPr/>
          </p:nvGrpSpPr>
          <p:grpSpPr>
            <a:xfrm>
              <a:off x="11658600" y="56338"/>
              <a:ext cx="2385756" cy="2153462"/>
              <a:chOff x="12009798" y="214020"/>
              <a:chExt cx="2385756" cy="2153462"/>
            </a:xfrm>
          </p:grpSpPr>
          <p:grpSp>
            <p:nvGrpSpPr>
              <p:cNvPr id="142" name="Group 141"/>
              <p:cNvGrpSpPr/>
              <p:nvPr/>
            </p:nvGrpSpPr>
            <p:grpSpPr>
              <a:xfrm>
                <a:off x="12009798" y="650691"/>
                <a:ext cx="2385756" cy="1716791"/>
                <a:chOff x="12009798" y="650691"/>
                <a:chExt cx="2385756" cy="1716791"/>
              </a:xfrm>
            </p:grpSpPr>
            <p:grpSp>
              <p:nvGrpSpPr>
                <p:cNvPr id="66" name="组合 65"/>
                <p:cNvGrpSpPr/>
                <p:nvPr/>
              </p:nvGrpSpPr>
              <p:grpSpPr>
                <a:xfrm>
                  <a:off x="12009798" y="650691"/>
                  <a:ext cx="1827551" cy="775325"/>
                  <a:chOff x="6858000" y="1600199"/>
                  <a:chExt cx="2514600" cy="1066801"/>
                </a:xfrm>
              </p:grpSpPr>
              <p:sp>
                <p:nvSpPr>
                  <p:cNvPr id="75" name="圆角矩形 74"/>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76" name="图片 75"/>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7498245" y="1857526"/>
                    <a:ext cx="751793" cy="514047"/>
                  </a:xfrm>
                  <a:prstGeom prst="rect">
                    <a:avLst/>
                  </a:prstGeom>
                  <a:ln>
                    <a:noFill/>
                    <a:prstDash val="dash"/>
                  </a:ln>
                </p:spPr>
              </p:pic>
              <p:pic>
                <p:nvPicPr>
                  <p:cNvPr id="77" name="图片 76"/>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8480426" y="1857526"/>
                    <a:ext cx="681112" cy="514047"/>
                  </a:xfrm>
                  <a:prstGeom prst="rect">
                    <a:avLst/>
                  </a:prstGeom>
                  <a:ln>
                    <a:noFill/>
                    <a:prstDash val="dash"/>
                  </a:ln>
                </p:spPr>
              </p:pic>
            </p:grpSp>
            <p:grpSp>
              <p:nvGrpSpPr>
                <p:cNvPr id="67" name="组合 66"/>
                <p:cNvGrpSpPr/>
                <p:nvPr/>
              </p:nvGrpSpPr>
              <p:grpSpPr>
                <a:xfrm>
                  <a:off x="12269449" y="1149114"/>
                  <a:ext cx="1827551" cy="775325"/>
                  <a:chOff x="6858000" y="1600199"/>
                  <a:chExt cx="2514600" cy="1066801"/>
                </a:xfrm>
              </p:grpSpPr>
              <p:sp>
                <p:nvSpPr>
                  <p:cNvPr id="72" name="圆角矩形 71"/>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73" name="图片 72"/>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7598598" y="1912315"/>
                    <a:ext cx="551088" cy="404468"/>
                  </a:xfrm>
                  <a:prstGeom prst="rect">
                    <a:avLst/>
                  </a:prstGeom>
                  <a:ln>
                    <a:noFill/>
                    <a:prstDash val="dash"/>
                  </a:ln>
                </p:spPr>
              </p:pic>
              <p:pic>
                <p:nvPicPr>
                  <p:cNvPr id="74" name="图片 73"/>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545439" y="1912315"/>
                    <a:ext cx="551088" cy="404468"/>
                  </a:xfrm>
                  <a:prstGeom prst="rect">
                    <a:avLst/>
                  </a:prstGeom>
                  <a:ln>
                    <a:noFill/>
                    <a:prstDash val="dash"/>
                  </a:ln>
                </p:spPr>
              </p:pic>
            </p:grpSp>
            <p:grpSp>
              <p:nvGrpSpPr>
                <p:cNvPr id="68" name="组合 67"/>
                <p:cNvGrpSpPr/>
                <p:nvPr/>
              </p:nvGrpSpPr>
              <p:grpSpPr>
                <a:xfrm>
                  <a:off x="12568003" y="1592157"/>
                  <a:ext cx="1827551" cy="775325"/>
                  <a:chOff x="6858000" y="1600199"/>
                  <a:chExt cx="2514600" cy="1066801"/>
                </a:xfrm>
              </p:grpSpPr>
              <p:sp>
                <p:nvSpPr>
                  <p:cNvPr id="69" name="圆角矩形 6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70" name="图片 69"/>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653147" y="1828800"/>
                    <a:ext cx="652653" cy="522123"/>
                  </a:xfrm>
                  <a:prstGeom prst="rect">
                    <a:avLst/>
                  </a:prstGeom>
                  <a:ln>
                    <a:noFill/>
                    <a:prstDash val="dash"/>
                  </a:ln>
                </p:spPr>
              </p:pic>
              <p:pic>
                <p:nvPicPr>
                  <p:cNvPr id="71" name="图片 70"/>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8431710" y="1843892"/>
                    <a:ext cx="633788" cy="507031"/>
                  </a:xfrm>
                  <a:prstGeom prst="rect">
                    <a:avLst/>
                  </a:prstGeom>
                  <a:ln>
                    <a:noFill/>
                    <a:prstDash val="dash"/>
                  </a:ln>
                </p:spPr>
              </p:pic>
            </p:grpSp>
          </p:grpSp>
          <p:sp>
            <p:nvSpPr>
              <p:cNvPr id="65" name="TextBox 514"/>
              <p:cNvSpPr txBox="1"/>
              <p:nvPr/>
            </p:nvSpPr>
            <p:spPr>
              <a:xfrm>
                <a:off x="12085998" y="214020"/>
                <a:ext cx="1665456" cy="461665"/>
              </a:xfrm>
              <a:prstGeom prst="rect">
                <a:avLst/>
              </a:prstGeom>
              <a:noFill/>
              <a:ln>
                <a:noFill/>
                <a:prstDash val="dash"/>
              </a:ln>
            </p:spPr>
            <p:txBody>
              <a:bodyPr wrap="none" rtlCol="0">
                <a:spAutoFit/>
              </a:bodyPr>
              <a:lstStyle/>
              <a:p>
                <a:r>
                  <a:rPr lang="en-US" altLang="zh-CN" sz="2400" b="1" dirty="0" smtClean="0">
                    <a:cs typeface="Times New Roman"/>
                  </a:rPr>
                  <a:t>Television</a:t>
                </a:r>
                <a:endParaRPr lang="zh-CN" altLang="en-US" sz="2400" b="1" dirty="0">
                  <a:cs typeface="Times New Roman"/>
                </a:endParaRPr>
              </a:p>
            </p:txBody>
          </p:sp>
        </p:grpSp>
      </p:grpSp>
      <p:sp>
        <p:nvSpPr>
          <p:cNvPr id="190" name="TextBox 433"/>
          <p:cNvSpPr txBox="1"/>
          <p:nvPr/>
        </p:nvSpPr>
        <p:spPr>
          <a:xfrm>
            <a:off x="5605392" y="2187714"/>
            <a:ext cx="7545074" cy="707886"/>
          </a:xfrm>
          <a:prstGeom prst="rect">
            <a:avLst/>
          </a:prstGeom>
          <a:noFill/>
        </p:spPr>
        <p:txBody>
          <a:bodyPr wrap="square" rtlCol="0">
            <a:spAutoFit/>
          </a:bodyPr>
          <a:lstStyle/>
          <a:p>
            <a:pPr algn="ctr"/>
            <a:r>
              <a:rPr lang="en-US" altLang="zh-CN" sz="4000" b="1" dirty="0" smtClean="0">
                <a:solidFill>
                  <a:srgbClr val="E7E200"/>
                </a:solidFill>
                <a:latin typeface="+mj-lt"/>
                <a:cs typeface="Times New Roman"/>
              </a:rPr>
              <a:t>(1) Subcategory  Discovery</a:t>
            </a:r>
          </a:p>
        </p:txBody>
      </p:sp>
    </p:spTree>
    <p:extLst>
      <p:ext uri="{BB962C8B-B14F-4D97-AF65-F5344CB8AC3E}">
        <p14:creationId xmlns:p14="http://schemas.microsoft.com/office/powerpoint/2010/main" val="771813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p:cNvSpPr txBox="1">
            <a:spLocks/>
          </p:cNvSpPr>
          <p:nvPr/>
        </p:nvSpPr>
        <p:spPr>
          <a:xfrm>
            <a:off x="914400" y="0"/>
            <a:ext cx="16459200" cy="1828800"/>
          </a:xfrm>
          <a:prstGeom prst="rect">
            <a:avLst/>
          </a:prstGeom>
        </p:spPr>
        <p:txBody>
          <a:bodyPr anchor="ctr" anchorCtr="0">
            <a:normAutofit/>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altLang="zh-CN" dirty="0" smtClean="0"/>
              <a:t>Exemplar Detectors</a:t>
            </a:r>
            <a:endParaRPr lang="zh-CN" altLang="en-US" dirty="0"/>
          </a:p>
        </p:txBody>
      </p:sp>
      <p:pic>
        <p:nvPicPr>
          <p:cNvPr id="1026" name="Picture 2" descr="4161: -1"/>
          <p:cNvPicPr>
            <a:picLocks noChangeAspect="1" noChangeArrowheads="1"/>
          </p:cNvPicPr>
          <p:nvPr/>
        </p:nvPicPr>
        <p:blipFill rotWithShape="1">
          <a:blip r:embed="rId3">
            <a:extLst>
              <a:ext uri="{28A0092B-C50C-407E-A947-70E740481C1C}">
                <a14:useLocalDpi xmlns:a14="http://schemas.microsoft.com/office/drawing/2010/main" val="0"/>
              </a:ext>
            </a:extLst>
          </a:blip>
          <a:srcRect l="4607" t="4564" r="3068" b="2579"/>
          <a:stretch/>
        </p:blipFill>
        <p:spPr bwMode="auto">
          <a:xfrm>
            <a:off x="1813167" y="10075907"/>
            <a:ext cx="3045128" cy="23831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1539: -1"/>
          <p:cNvPicPr>
            <a:picLocks noChangeAspect="1" noChangeArrowheads="1"/>
          </p:cNvPicPr>
          <p:nvPr/>
        </p:nvPicPr>
        <p:blipFill rotWithShape="1">
          <a:blip r:embed="rId4">
            <a:extLst>
              <a:ext uri="{28A0092B-C50C-407E-A947-70E740481C1C}">
                <a14:useLocalDpi xmlns:a14="http://schemas.microsoft.com/office/drawing/2010/main" val="0"/>
              </a:ext>
            </a:extLst>
          </a:blip>
          <a:srcRect l="4607" t="4683" r="4072" b="6337"/>
          <a:stretch/>
        </p:blipFill>
        <p:spPr bwMode="auto">
          <a:xfrm>
            <a:off x="1846266" y="2535329"/>
            <a:ext cx="3012029" cy="220109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531249" y="2379775"/>
            <a:ext cx="10751505" cy="2356652"/>
            <a:chOff x="4500202" y="2133600"/>
            <a:chExt cx="12990601" cy="2847446"/>
          </a:xfrm>
        </p:grpSpPr>
        <p:pic>
          <p:nvPicPr>
            <p:cNvPr id="1044" name="Picture 20" descr="0854: 2.00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202" y="2133600"/>
              <a:ext cx="3796593" cy="284744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1671: 1.87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3127" y="2133600"/>
              <a:ext cx="3780774" cy="283558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0162: 1.85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0232" y="2136479"/>
              <a:ext cx="4980571" cy="283270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3550: -1"/>
          <p:cNvPicPr>
            <a:picLocks noChangeAspect="1" noChangeArrowheads="1"/>
          </p:cNvPicPr>
          <p:nvPr/>
        </p:nvPicPr>
        <p:blipFill rotWithShape="1">
          <a:blip r:embed="rId8">
            <a:extLst>
              <a:ext uri="{28A0092B-C50C-407E-A947-70E740481C1C}">
                <a14:useLocalDpi xmlns:a14="http://schemas.microsoft.com/office/drawing/2010/main" val="0"/>
              </a:ext>
            </a:extLst>
          </a:blip>
          <a:srcRect l="4607" t="3678" r="2314" b="3997"/>
          <a:stretch/>
        </p:blipFill>
        <p:spPr bwMode="auto">
          <a:xfrm>
            <a:off x="1788343" y="7532406"/>
            <a:ext cx="3069952" cy="22838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3319: 0.754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249" y="7528178"/>
            <a:ext cx="3045126" cy="228384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p:cNvSpPr/>
          <p:nvPr/>
        </p:nvSpPr>
        <p:spPr>
          <a:xfrm>
            <a:off x="2516020" y="1438870"/>
            <a:ext cx="1338828" cy="923330"/>
          </a:xfrm>
          <a:prstGeom prst="rect">
            <a:avLst/>
          </a:prstGeom>
        </p:spPr>
        <p:txBody>
          <a:bodyPr wrap="none">
            <a:spAutoFit/>
          </a:bodyPr>
          <a:lstStyle/>
          <a:p>
            <a:r>
              <a:rPr lang="en-US" sz="5400" b="1" dirty="0" smtClean="0">
                <a:cs typeface="Times New Roman" panose="02020603050405020304" pitchFamily="18" charset="0"/>
              </a:rPr>
              <a:t>Car</a:t>
            </a:r>
            <a:endParaRPr lang="en-US" sz="5400" b="1" dirty="0">
              <a:cs typeface="Times New Roman" panose="02020603050405020304" pitchFamily="18" charset="0"/>
            </a:endParaRPr>
          </a:p>
        </p:txBody>
      </p:sp>
      <p:cxnSp>
        <p:nvCxnSpPr>
          <p:cNvPr id="32" name="直接连接符 27"/>
          <p:cNvCxnSpPr/>
          <p:nvPr/>
        </p:nvCxnSpPr>
        <p:spPr>
          <a:xfrm>
            <a:off x="5185966" y="2362200"/>
            <a:ext cx="0" cy="10210800"/>
          </a:xfrm>
          <a:prstGeom prst="line">
            <a:avLst/>
          </a:prstGeom>
          <a:ln w="76200">
            <a:solidFill>
              <a:srgbClr val="00B0F0"/>
            </a:solidFill>
            <a:prstDash val="sysDot"/>
          </a:ln>
        </p:spPr>
        <p:style>
          <a:lnRef idx="3">
            <a:schemeClr val="accent1"/>
          </a:lnRef>
          <a:fillRef idx="0">
            <a:schemeClr val="accent1"/>
          </a:fillRef>
          <a:effectRef idx="2">
            <a:schemeClr val="accent1"/>
          </a:effectRef>
          <a:fontRef idx="minor">
            <a:schemeClr val="tx1"/>
          </a:fontRef>
        </p:style>
      </p:cxnSp>
      <p:pic>
        <p:nvPicPr>
          <p:cNvPr id="24" name="Picture 26" descr="3623: -1"/>
          <p:cNvPicPr>
            <a:picLocks noChangeAspect="1" noChangeArrowheads="1"/>
          </p:cNvPicPr>
          <p:nvPr/>
        </p:nvPicPr>
        <p:blipFill rotWithShape="1">
          <a:blip r:embed="rId10">
            <a:extLst>
              <a:ext uri="{28A0092B-C50C-407E-A947-70E740481C1C}">
                <a14:useLocalDpi xmlns:a14="http://schemas.microsoft.com/office/drawing/2010/main" val="0"/>
              </a:ext>
            </a:extLst>
          </a:blip>
          <a:srcRect l="6148" t="3908" r="2482" b="8925"/>
          <a:stretch/>
        </p:blipFill>
        <p:spPr bwMode="auto">
          <a:xfrm>
            <a:off x="1676400" y="4996083"/>
            <a:ext cx="3181895" cy="227666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531249" y="4958437"/>
            <a:ext cx="8457651" cy="2356763"/>
            <a:chOff x="4115349" y="5029200"/>
            <a:chExt cx="8361128" cy="2329867"/>
          </a:xfrm>
        </p:grpSpPr>
        <p:pic>
          <p:nvPicPr>
            <p:cNvPr id="25" name="Picture 28" descr="3824: 1.878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5349" y="5029200"/>
              <a:ext cx="3106487" cy="23298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3804: 1.869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2214" y="5029200"/>
              <a:ext cx="1747399" cy="23298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2" descr="3159: 1.689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9990" y="5029200"/>
              <a:ext cx="3106487" cy="23298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0459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250"/>
                                        <p:tgtEl>
                                          <p:spTgt spid="104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50"/>
                                        <p:tgtEl>
                                          <p:spTgt spid="1026"/>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par>
                          <p:cTn id="25" fill="hold">
                            <p:stCondLst>
                              <p:cond delay="250"/>
                            </p:stCondLst>
                            <p:childTnLst>
                              <p:par>
                                <p:cTn id="26" presetID="2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25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25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2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5"/>
                                        </p:tgtEl>
                                      </p:cBhvr>
                                    </p:animEffect>
                                    <p:set>
                                      <p:cBhvr>
                                        <p:cTn id="39" dur="1" fill="hold">
                                          <p:stCondLst>
                                            <p:cond delay="249"/>
                                          </p:stCondLst>
                                        </p:cTn>
                                        <p:tgtEl>
                                          <p:spTgt spid="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50"/>
                                        <p:tgtEl>
                                          <p:spTgt spid="1026"/>
                                        </p:tgtEl>
                                      </p:cBhvr>
                                    </p:animEffect>
                                    <p:set>
                                      <p:cBhvr>
                                        <p:cTn id="42" dur="1" fill="hold">
                                          <p:stCondLst>
                                            <p:cond delay="249"/>
                                          </p:stCondLst>
                                        </p:cTn>
                                        <p:tgtEl>
                                          <p:spTgt spid="102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50"/>
                                        <p:tgtEl>
                                          <p:spTgt spid="8"/>
                                        </p:tgtEl>
                                      </p:cBhvr>
                                    </p:animEffect>
                                    <p:set>
                                      <p:cBhvr>
                                        <p:cTn id="4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直接连接符 133"/>
          <p:cNvCxnSpPr>
            <a:stCxn id="2172" idx="2"/>
            <a:endCxn id="2135" idx="0"/>
          </p:cNvCxnSpPr>
          <p:nvPr/>
        </p:nvCxnSpPr>
        <p:spPr>
          <a:xfrm>
            <a:off x="6748998" y="6483798"/>
            <a:ext cx="1756" cy="95046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7" name="直接连接符 136"/>
          <p:cNvCxnSpPr>
            <a:stCxn id="2141" idx="3"/>
            <a:endCxn id="2135" idx="1"/>
          </p:cNvCxnSpPr>
          <p:nvPr/>
        </p:nvCxnSpPr>
        <p:spPr>
          <a:xfrm flipV="1">
            <a:off x="4833353" y="7891466"/>
            <a:ext cx="1272749" cy="54943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1" name="直接连接符 140"/>
          <p:cNvCxnSpPr>
            <a:stCxn id="2138" idx="0"/>
            <a:endCxn id="2135" idx="2"/>
          </p:cNvCxnSpPr>
          <p:nvPr/>
        </p:nvCxnSpPr>
        <p:spPr>
          <a:xfrm flipV="1">
            <a:off x="5616429" y="8348666"/>
            <a:ext cx="1134325" cy="99497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6" name="直接连接符 145"/>
          <p:cNvCxnSpPr>
            <a:stCxn id="2164" idx="3"/>
            <a:endCxn id="2156" idx="1"/>
          </p:cNvCxnSpPr>
          <p:nvPr/>
        </p:nvCxnSpPr>
        <p:spPr>
          <a:xfrm>
            <a:off x="8516563" y="9768072"/>
            <a:ext cx="664371" cy="32767"/>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9" name="直接连接符 148"/>
          <p:cNvCxnSpPr>
            <a:stCxn id="2164" idx="0"/>
            <a:endCxn id="2157" idx="1"/>
          </p:cNvCxnSpPr>
          <p:nvPr/>
        </p:nvCxnSpPr>
        <p:spPr>
          <a:xfrm flipV="1">
            <a:off x="7693603" y="8440007"/>
            <a:ext cx="1666165" cy="87086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52" name="直接连接符 151"/>
          <p:cNvCxnSpPr>
            <a:stCxn id="2182" idx="2"/>
            <a:endCxn id="2170" idx="0"/>
          </p:cNvCxnSpPr>
          <p:nvPr/>
        </p:nvCxnSpPr>
        <p:spPr>
          <a:xfrm>
            <a:off x="7654687" y="5434753"/>
            <a:ext cx="1038997" cy="81495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01" name="Straight Connector 2100"/>
          <p:cNvCxnSpPr>
            <a:stCxn id="2177" idx="2"/>
            <a:endCxn id="2176" idx="0"/>
          </p:cNvCxnSpPr>
          <p:nvPr/>
        </p:nvCxnSpPr>
        <p:spPr>
          <a:xfrm>
            <a:off x="2263041" y="3611267"/>
            <a:ext cx="756361" cy="224298"/>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p:cNvCxnSpPr>
            <a:stCxn id="2179" idx="2"/>
            <a:endCxn id="2183" idx="0"/>
          </p:cNvCxnSpPr>
          <p:nvPr/>
        </p:nvCxnSpPr>
        <p:spPr>
          <a:xfrm>
            <a:off x="1988144" y="5569398"/>
            <a:ext cx="8316" cy="24770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p:cNvCxnSpPr>
            <a:stCxn id="2183" idx="2"/>
          </p:cNvCxnSpPr>
          <p:nvPr/>
        </p:nvCxnSpPr>
        <p:spPr>
          <a:xfrm>
            <a:off x="1996460" y="6731502"/>
            <a:ext cx="1022942" cy="19235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2185" idx="2"/>
            <a:endCxn id="2174" idx="0"/>
          </p:cNvCxnSpPr>
          <p:nvPr/>
        </p:nvCxnSpPr>
        <p:spPr>
          <a:xfrm flipH="1">
            <a:off x="3556917" y="6117240"/>
            <a:ext cx="6120" cy="225024"/>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2174" idx="3"/>
          </p:cNvCxnSpPr>
          <p:nvPr/>
        </p:nvCxnSpPr>
        <p:spPr>
          <a:xfrm flipH="1" flipV="1">
            <a:off x="4215285" y="6799464"/>
            <a:ext cx="251811" cy="12726"/>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51"/>
          <p:cNvCxnSpPr>
            <a:endCxn id="2184" idx="2"/>
          </p:cNvCxnSpPr>
          <p:nvPr/>
        </p:nvCxnSpPr>
        <p:spPr>
          <a:xfrm flipV="1">
            <a:off x="5098032" y="6146358"/>
            <a:ext cx="86868" cy="20863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2" name="直接连接符 151"/>
          <p:cNvCxnSpPr>
            <a:stCxn id="2175" idx="2"/>
            <a:endCxn id="2172" idx="0"/>
          </p:cNvCxnSpPr>
          <p:nvPr/>
        </p:nvCxnSpPr>
        <p:spPr>
          <a:xfrm>
            <a:off x="6054339" y="5093899"/>
            <a:ext cx="694659" cy="47549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3" name="直接连接符 151"/>
          <p:cNvCxnSpPr>
            <a:stCxn id="2181" idx="1"/>
            <a:endCxn id="2178" idx="3"/>
          </p:cNvCxnSpPr>
          <p:nvPr/>
        </p:nvCxnSpPr>
        <p:spPr>
          <a:xfrm flipH="1" flipV="1">
            <a:off x="6302120" y="3525567"/>
            <a:ext cx="250079" cy="1962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5" name="直接连接符 151"/>
          <p:cNvCxnSpPr>
            <a:stCxn id="2182" idx="0"/>
            <a:endCxn id="2181" idx="2"/>
          </p:cNvCxnSpPr>
          <p:nvPr/>
        </p:nvCxnSpPr>
        <p:spPr>
          <a:xfrm flipH="1" flipV="1">
            <a:off x="7210567" y="4002387"/>
            <a:ext cx="444120" cy="51796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6" name="直接连接符 151"/>
          <p:cNvCxnSpPr>
            <a:stCxn id="2180" idx="3"/>
            <a:endCxn id="2181" idx="0"/>
          </p:cNvCxnSpPr>
          <p:nvPr/>
        </p:nvCxnSpPr>
        <p:spPr>
          <a:xfrm>
            <a:off x="6263457" y="2428659"/>
            <a:ext cx="947110" cy="65932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8" name="直接连接符 151"/>
          <p:cNvCxnSpPr>
            <a:stCxn id="2171" idx="3"/>
            <a:endCxn id="2178" idx="1"/>
          </p:cNvCxnSpPr>
          <p:nvPr/>
        </p:nvCxnSpPr>
        <p:spPr>
          <a:xfrm>
            <a:off x="4528641" y="3054734"/>
            <a:ext cx="392735" cy="47083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9" name="直接连接符 151"/>
          <p:cNvCxnSpPr>
            <a:stCxn id="2178" idx="2"/>
            <a:endCxn id="2175" idx="0"/>
          </p:cNvCxnSpPr>
          <p:nvPr/>
        </p:nvCxnSpPr>
        <p:spPr>
          <a:xfrm>
            <a:off x="5611748" y="3982767"/>
            <a:ext cx="442591" cy="19673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0" name="直接连接符 151"/>
          <p:cNvCxnSpPr>
            <a:stCxn id="2171" idx="3"/>
            <a:endCxn id="2180" idx="1"/>
          </p:cNvCxnSpPr>
          <p:nvPr/>
        </p:nvCxnSpPr>
        <p:spPr>
          <a:xfrm flipV="1">
            <a:off x="4528641" y="2428659"/>
            <a:ext cx="244344" cy="62607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2" name="直接连接符 151"/>
          <p:cNvCxnSpPr>
            <a:stCxn id="2173" idx="0"/>
            <a:endCxn id="2171" idx="2"/>
          </p:cNvCxnSpPr>
          <p:nvPr/>
        </p:nvCxnSpPr>
        <p:spPr>
          <a:xfrm flipH="1" flipV="1">
            <a:off x="3879417" y="3511934"/>
            <a:ext cx="655114" cy="68586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3" name="直接连接符 151"/>
          <p:cNvCxnSpPr>
            <a:stCxn id="2176" idx="0"/>
            <a:endCxn id="2171" idx="1"/>
          </p:cNvCxnSpPr>
          <p:nvPr/>
        </p:nvCxnSpPr>
        <p:spPr>
          <a:xfrm flipV="1">
            <a:off x="3019402" y="3054734"/>
            <a:ext cx="210791" cy="780831"/>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65" name="直接连接符 151"/>
          <p:cNvCxnSpPr>
            <a:stCxn id="2176" idx="1"/>
            <a:endCxn id="2179" idx="0"/>
          </p:cNvCxnSpPr>
          <p:nvPr/>
        </p:nvCxnSpPr>
        <p:spPr>
          <a:xfrm flipH="1">
            <a:off x="1988144" y="4292765"/>
            <a:ext cx="395750" cy="36223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68" name="直接连接符 151"/>
          <p:cNvCxnSpPr>
            <a:stCxn id="2136" idx="3"/>
          </p:cNvCxnSpPr>
          <p:nvPr/>
        </p:nvCxnSpPr>
        <p:spPr>
          <a:xfrm>
            <a:off x="5970502" y="6691583"/>
            <a:ext cx="672700" cy="74268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71" name="直接连接符 151"/>
          <p:cNvCxnSpPr>
            <a:stCxn id="2172" idx="2"/>
            <a:endCxn id="2170" idx="1"/>
          </p:cNvCxnSpPr>
          <p:nvPr/>
        </p:nvCxnSpPr>
        <p:spPr>
          <a:xfrm>
            <a:off x="6748998" y="6483798"/>
            <a:ext cx="1286318" cy="22310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75" name="直接连接符 151"/>
          <p:cNvCxnSpPr>
            <a:stCxn id="2184" idx="0"/>
            <a:endCxn id="2175" idx="1"/>
          </p:cNvCxnSpPr>
          <p:nvPr/>
        </p:nvCxnSpPr>
        <p:spPr>
          <a:xfrm flipV="1">
            <a:off x="5184900" y="4636699"/>
            <a:ext cx="215643" cy="59525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2" name="直接连接符 151"/>
          <p:cNvCxnSpPr>
            <a:stCxn id="2138" idx="1"/>
            <a:endCxn id="2139" idx="3"/>
          </p:cNvCxnSpPr>
          <p:nvPr/>
        </p:nvCxnSpPr>
        <p:spPr>
          <a:xfrm flipH="1" flipV="1">
            <a:off x="4605302" y="9526543"/>
            <a:ext cx="389335" cy="27429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3" name="直接连接符 151"/>
          <p:cNvCxnSpPr>
            <a:stCxn id="2142" idx="0"/>
            <a:endCxn id="2140" idx="2"/>
          </p:cNvCxnSpPr>
          <p:nvPr/>
        </p:nvCxnSpPr>
        <p:spPr>
          <a:xfrm flipH="1" flipV="1">
            <a:off x="3823455" y="11089905"/>
            <a:ext cx="71477" cy="26127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4" name="直接连接符 151"/>
          <p:cNvCxnSpPr>
            <a:stCxn id="2142" idx="3"/>
            <a:endCxn id="2137" idx="2"/>
          </p:cNvCxnSpPr>
          <p:nvPr/>
        </p:nvCxnSpPr>
        <p:spPr>
          <a:xfrm flipV="1">
            <a:off x="4512152" y="11433530"/>
            <a:ext cx="719514" cy="37485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5" name="直接连接符 151"/>
          <p:cNvCxnSpPr>
            <a:endCxn id="2142" idx="1"/>
          </p:cNvCxnSpPr>
          <p:nvPr/>
        </p:nvCxnSpPr>
        <p:spPr>
          <a:xfrm>
            <a:off x="3118272" y="11433530"/>
            <a:ext cx="159440" cy="37485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6" name="直接连接符 151"/>
          <p:cNvCxnSpPr>
            <a:stCxn id="2145" idx="3"/>
            <a:endCxn id="2140" idx="1"/>
          </p:cNvCxnSpPr>
          <p:nvPr/>
        </p:nvCxnSpPr>
        <p:spPr>
          <a:xfrm>
            <a:off x="2766442" y="10196719"/>
            <a:ext cx="430649" cy="43598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7" name="直接连接符 151"/>
          <p:cNvCxnSpPr>
            <a:stCxn id="2143" idx="0"/>
            <a:endCxn id="2145" idx="2"/>
          </p:cNvCxnSpPr>
          <p:nvPr/>
        </p:nvCxnSpPr>
        <p:spPr>
          <a:xfrm flipH="1" flipV="1">
            <a:off x="2153794" y="10653919"/>
            <a:ext cx="298336" cy="17380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8" name="直接连接符 151"/>
          <p:cNvCxnSpPr>
            <a:stCxn id="2145" idx="0"/>
            <a:endCxn id="2144" idx="2"/>
          </p:cNvCxnSpPr>
          <p:nvPr/>
        </p:nvCxnSpPr>
        <p:spPr>
          <a:xfrm flipV="1">
            <a:off x="2153794" y="9488641"/>
            <a:ext cx="511270" cy="25087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9" name="直接连接符 151"/>
          <p:cNvCxnSpPr>
            <a:stCxn id="2141" idx="1"/>
            <a:endCxn id="2144" idx="0"/>
          </p:cNvCxnSpPr>
          <p:nvPr/>
        </p:nvCxnSpPr>
        <p:spPr>
          <a:xfrm flipH="1">
            <a:off x="2665064" y="8440898"/>
            <a:ext cx="906417" cy="13334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07" name="直接连接符 151"/>
          <p:cNvCxnSpPr>
            <a:stCxn id="2161" idx="3"/>
            <a:endCxn id="2167" idx="1"/>
          </p:cNvCxnSpPr>
          <p:nvPr/>
        </p:nvCxnSpPr>
        <p:spPr>
          <a:xfrm>
            <a:off x="12070438" y="11645204"/>
            <a:ext cx="303275" cy="49203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08" name="直接连接符 151"/>
          <p:cNvCxnSpPr>
            <a:stCxn id="2163" idx="2"/>
            <a:endCxn id="2167" idx="0"/>
          </p:cNvCxnSpPr>
          <p:nvPr/>
        </p:nvCxnSpPr>
        <p:spPr>
          <a:xfrm flipH="1">
            <a:off x="13141809" y="11547105"/>
            <a:ext cx="177604" cy="132937"/>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09" name="直接连接符 151"/>
          <p:cNvCxnSpPr>
            <a:stCxn id="2158" idx="3"/>
          </p:cNvCxnSpPr>
          <p:nvPr/>
        </p:nvCxnSpPr>
        <p:spPr>
          <a:xfrm>
            <a:off x="12672351" y="8886439"/>
            <a:ext cx="813148" cy="77725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0" name="直接连接符 151"/>
          <p:cNvCxnSpPr>
            <a:stCxn id="2168" idx="0"/>
            <a:endCxn id="2158" idx="2"/>
          </p:cNvCxnSpPr>
          <p:nvPr/>
        </p:nvCxnSpPr>
        <p:spPr>
          <a:xfrm flipV="1">
            <a:off x="11634016" y="9343639"/>
            <a:ext cx="343391" cy="482781"/>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1" name="直接连接符 151"/>
          <p:cNvCxnSpPr>
            <a:stCxn id="2168" idx="0"/>
            <a:endCxn id="2157" idx="2"/>
          </p:cNvCxnSpPr>
          <p:nvPr/>
        </p:nvCxnSpPr>
        <p:spPr>
          <a:xfrm flipH="1" flipV="1">
            <a:off x="10091288" y="8897207"/>
            <a:ext cx="1542728" cy="92921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2" name="直接连接符 151"/>
          <p:cNvCxnSpPr>
            <a:stCxn id="2156" idx="2"/>
            <a:endCxn id="2166" idx="0"/>
          </p:cNvCxnSpPr>
          <p:nvPr/>
        </p:nvCxnSpPr>
        <p:spPr>
          <a:xfrm flipH="1">
            <a:off x="9773494" y="10258039"/>
            <a:ext cx="180108" cy="261091"/>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3" name="直接连接符 151"/>
          <p:cNvCxnSpPr>
            <a:stCxn id="2168" idx="2"/>
            <a:endCxn id="2161" idx="0"/>
          </p:cNvCxnSpPr>
          <p:nvPr/>
        </p:nvCxnSpPr>
        <p:spPr>
          <a:xfrm flipH="1">
            <a:off x="11338918" y="10740820"/>
            <a:ext cx="295098" cy="44718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4" name="直接连接符 151"/>
          <p:cNvCxnSpPr>
            <a:endCxn id="2161" idx="2"/>
          </p:cNvCxnSpPr>
          <p:nvPr/>
        </p:nvCxnSpPr>
        <p:spPr>
          <a:xfrm flipV="1">
            <a:off x="10366266" y="12102404"/>
            <a:ext cx="972652" cy="16317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5" name="直接连接符 151"/>
          <p:cNvCxnSpPr>
            <a:stCxn id="2165" idx="2"/>
            <a:endCxn id="2160" idx="1"/>
          </p:cNvCxnSpPr>
          <p:nvPr/>
        </p:nvCxnSpPr>
        <p:spPr>
          <a:xfrm>
            <a:off x="8103341" y="12022715"/>
            <a:ext cx="790741" cy="91417"/>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6" name="直接连接符 151"/>
          <p:cNvCxnSpPr>
            <a:stCxn id="2140" idx="0"/>
            <a:endCxn id="2139" idx="2"/>
          </p:cNvCxnSpPr>
          <p:nvPr/>
        </p:nvCxnSpPr>
        <p:spPr>
          <a:xfrm flipV="1">
            <a:off x="3823455" y="9983743"/>
            <a:ext cx="169199" cy="19176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3" name="直接连接符 151"/>
          <p:cNvCxnSpPr>
            <a:stCxn id="2106" idx="3"/>
            <a:endCxn id="2104" idx="1"/>
          </p:cNvCxnSpPr>
          <p:nvPr/>
        </p:nvCxnSpPr>
        <p:spPr>
          <a:xfrm flipV="1">
            <a:off x="15044019" y="5904487"/>
            <a:ext cx="451329" cy="2637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4" name="直接连接符 151"/>
          <p:cNvCxnSpPr>
            <a:stCxn id="2106" idx="2"/>
            <a:endCxn id="2112" idx="0"/>
          </p:cNvCxnSpPr>
          <p:nvPr/>
        </p:nvCxnSpPr>
        <p:spPr>
          <a:xfrm flipH="1">
            <a:off x="13678083" y="6296617"/>
            <a:ext cx="534663" cy="246167"/>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5" name="直接连接符 151"/>
          <p:cNvCxnSpPr>
            <a:stCxn id="2111" idx="2"/>
            <a:endCxn id="2113" idx="0"/>
          </p:cNvCxnSpPr>
          <p:nvPr/>
        </p:nvCxnSpPr>
        <p:spPr>
          <a:xfrm flipH="1">
            <a:off x="14960238" y="7169009"/>
            <a:ext cx="555892" cy="25132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6" name="直接连接符 151"/>
          <p:cNvCxnSpPr>
            <a:stCxn id="2107" idx="2"/>
            <a:endCxn id="2108" idx="0"/>
          </p:cNvCxnSpPr>
          <p:nvPr/>
        </p:nvCxnSpPr>
        <p:spPr>
          <a:xfrm flipH="1">
            <a:off x="17157894" y="7148606"/>
            <a:ext cx="146265" cy="16419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7" name="直接连接符 151"/>
          <p:cNvCxnSpPr>
            <a:stCxn id="2109" idx="0"/>
            <a:endCxn id="2108" idx="2"/>
          </p:cNvCxnSpPr>
          <p:nvPr/>
        </p:nvCxnSpPr>
        <p:spPr>
          <a:xfrm flipV="1">
            <a:off x="16326621" y="8044316"/>
            <a:ext cx="831273" cy="24387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8" name="直接连接符 151"/>
          <p:cNvCxnSpPr>
            <a:stCxn id="2113" idx="3"/>
            <a:endCxn id="2108" idx="1"/>
          </p:cNvCxnSpPr>
          <p:nvPr/>
        </p:nvCxnSpPr>
        <p:spPr>
          <a:xfrm flipV="1">
            <a:off x="15791511" y="7678556"/>
            <a:ext cx="535110" cy="107541"/>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9" name="直接连接符 151"/>
          <p:cNvCxnSpPr>
            <a:stCxn id="2113" idx="2"/>
            <a:endCxn id="2110" idx="0"/>
          </p:cNvCxnSpPr>
          <p:nvPr/>
        </p:nvCxnSpPr>
        <p:spPr>
          <a:xfrm flipH="1">
            <a:off x="14316772" y="8151857"/>
            <a:ext cx="643466" cy="13554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50" name="直接连接符 151"/>
          <p:cNvCxnSpPr>
            <a:stCxn id="2110" idx="3"/>
            <a:endCxn id="2109" idx="1"/>
          </p:cNvCxnSpPr>
          <p:nvPr/>
        </p:nvCxnSpPr>
        <p:spPr>
          <a:xfrm>
            <a:off x="15148045" y="8653159"/>
            <a:ext cx="347303" cy="79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51" name="直接连接符 151"/>
          <p:cNvCxnSpPr>
            <a:stCxn id="2159" idx="2"/>
            <a:endCxn id="2163" idx="0"/>
          </p:cNvCxnSpPr>
          <p:nvPr/>
        </p:nvCxnSpPr>
        <p:spPr>
          <a:xfrm flipH="1">
            <a:off x="13319413" y="10451566"/>
            <a:ext cx="62060" cy="18113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52" name="直接连接符 151"/>
          <p:cNvCxnSpPr>
            <a:stCxn id="2165" idx="0"/>
            <a:endCxn id="2156" idx="1"/>
          </p:cNvCxnSpPr>
          <p:nvPr/>
        </p:nvCxnSpPr>
        <p:spPr>
          <a:xfrm flipV="1">
            <a:off x="8103341" y="9800839"/>
            <a:ext cx="1077593" cy="130747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64" name="直接连接符 151"/>
          <p:cNvCxnSpPr>
            <a:stCxn id="2112" idx="2"/>
            <a:endCxn id="2113" idx="1"/>
          </p:cNvCxnSpPr>
          <p:nvPr/>
        </p:nvCxnSpPr>
        <p:spPr>
          <a:xfrm>
            <a:off x="13678083" y="7274304"/>
            <a:ext cx="450882" cy="51179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2" name="直接连接符 151"/>
          <p:cNvCxnSpPr>
            <a:stCxn id="2150" idx="2"/>
            <a:endCxn id="2162" idx="0"/>
          </p:cNvCxnSpPr>
          <p:nvPr/>
        </p:nvCxnSpPr>
        <p:spPr>
          <a:xfrm flipH="1">
            <a:off x="10897924" y="5569758"/>
            <a:ext cx="1006331" cy="82863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3" name="直接连接符 151"/>
          <p:cNvCxnSpPr>
            <a:stCxn id="2149" idx="0"/>
            <a:endCxn id="2154" idx="2"/>
          </p:cNvCxnSpPr>
          <p:nvPr/>
        </p:nvCxnSpPr>
        <p:spPr>
          <a:xfrm flipH="1" flipV="1">
            <a:off x="13060480" y="3075818"/>
            <a:ext cx="256295" cy="29646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4" name="直接连接符 151"/>
          <p:cNvCxnSpPr>
            <a:stCxn id="2152" idx="1"/>
            <a:endCxn id="2154" idx="3"/>
          </p:cNvCxnSpPr>
          <p:nvPr/>
        </p:nvCxnSpPr>
        <p:spPr>
          <a:xfrm flipH="1" flipV="1">
            <a:off x="13650268" y="2618618"/>
            <a:ext cx="212709" cy="11204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5" name="直接连接符 151"/>
          <p:cNvCxnSpPr>
            <a:stCxn id="2149" idx="3"/>
            <a:endCxn id="2152" idx="2"/>
          </p:cNvCxnSpPr>
          <p:nvPr/>
        </p:nvCxnSpPr>
        <p:spPr>
          <a:xfrm flipV="1">
            <a:off x="13943139" y="3187863"/>
            <a:ext cx="546202" cy="64161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6" name="直接连接符 151"/>
          <p:cNvCxnSpPr>
            <a:stCxn id="2162" idx="3"/>
            <a:endCxn id="2106" idx="1"/>
          </p:cNvCxnSpPr>
          <p:nvPr/>
        </p:nvCxnSpPr>
        <p:spPr>
          <a:xfrm flipV="1">
            <a:off x="11634016" y="5930857"/>
            <a:ext cx="1747457" cy="92473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7" name="直接连接符 151"/>
          <p:cNvCxnSpPr>
            <a:stCxn id="2162" idx="3"/>
            <a:endCxn id="2112" idx="1"/>
          </p:cNvCxnSpPr>
          <p:nvPr/>
        </p:nvCxnSpPr>
        <p:spPr>
          <a:xfrm>
            <a:off x="11634016" y="6855596"/>
            <a:ext cx="1212794" cy="52948"/>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89" name="直接连接符 151"/>
          <p:cNvCxnSpPr>
            <a:stCxn id="2105" idx="2"/>
            <a:endCxn id="2106" idx="0"/>
          </p:cNvCxnSpPr>
          <p:nvPr/>
        </p:nvCxnSpPr>
        <p:spPr>
          <a:xfrm flipH="1">
            <a:off x="14212746" y="5277317"/>
            <a:ext cx="1180748" cy="28778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90" name="直接连接符 151"/>
          <p:cNvCxnSpPr>
            <a:stCxn id="2105" idx="2"/>
            <a:endCxn id="2104" idx="0"/>
          </p:cNvCxnSpPr>
          <p:nvPr/>
        </p:nvCxnSpPr>
        <p:spPr>
          <a:xfrm>
            <a:off x="15393494" y="5277317"/>
            <a:ext cx="933127" cy="26141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91" name="直接连接符 151"/>
          <p:cNvCxnSpPr>
            <a:stCxn id="2104" idx="3"/>
            <a:endCxn id="2107" idx="0"/>
          </p:cNvCxnSpPr>
          <p:nvPr/>
        </p:nvCxnSpPr>
        <p:spPr>
          <a:xfrm>
            <a:off x="17157894" y="5904487"/>
            <a:ext cx="146265" cy="512599"/>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0" name="直接连接符 151"/>
          <p:cNvCxnSpPr>
            <a:stCxn id="2147" idx="2"/>
            <a:endCxn id="2151" idx="0"/>
          </p:cNvCxnSpPr>
          <p:nvPr/>
        </p:nvCxnSpPr>
        <p:spPr>
          <a:xfrm>
            <a:off x="10076716" y="3533018"/>
            <a:ext cx="333394" cy="29646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1" name="直接连接符 151"/>
          <p:cNvCxnSpPr>
            <a:stCxn id="2147" idx="3"/>
            <a:endCxn id="2153" idx="1"/>
          </p:cNvCxnSpPr>
          <p:nvPr/>
        </p:nvCxnSpPr>
        <p:spPr>
          <a:xfrm flipV="1">
            <a:off x="10730512" y="2831122"/>
            <a:ext cx="223075" cy="24469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2" name="直接连接符 151"/>
          <p:cNvCxnSpPr>
            <a:stCxn id="2153" idx="3"/>
            <a:endCxn id="2154" idx="1"/>
          </p:cNvCxnSpPr>
          <p:nvPr/>
        </p:nvCxnSpPr>
        <p:spPr>
          <a:xfrm flipV="1">
            <a:off x="12178883" y="2618618"/>
            <a:ext cx="291809" cy="21250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3" name="直接连接符 151"/>
          <p:cNvCxnSpPr>
            <a:stCxn id="2153" idx="2"/>
          </p:cNvCxnSpPr>
          <p:nvPr/>
        </p:nvCxnSpPr>
        <p:spPr>
          <a:xfrm>
            <a:off x="11566235" y="3288322"/>
            <a:ext cx="338020" cy="34740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4" name="直接连接符 151"/>
          <p:cNvCxnSpPr>
            <a:stCxn id="2148" idx="2"/>
            <a:endCxn id="2150" idx="0"/>
          </p:cNvCxnSpPr>
          <p:nvPr/>
        </p:nvCxnSpPr>
        <p:spPr>
          <a:xfrm>
            <a:off x="11820802" y="4457877"/>
            <a:ext cx="83453" cy="197481"/>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5" name="直接连接符 151"/>
          <p:cNvCxnSpPr>
            <a:stCxn id="2151" idx="3"/>
            <a:endCxn id="2148" idx="1"/>
          </p:cNvCxnSpPr>
          <p:nvPr/>
        </p:nvCxnSpPr>
        <p:spPr>
          <a:xfrm flipV="1">
            <a:off x="11031902" y="4000677"/>
            <a:ext cx="171680" cy="28600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6" name="直接连接符 151"/>
          <p:cNvCxnSpPr>
            <a:stCxn id="2151" idx="2"/>
            <a:endCxn id="2150" idx="1"/>
          </p:cNvCxnSpPr>
          <p:nvPr/>
        </p:nvCxnSpPr>
        <p:spPr>
          <a:xfrm>
            <a:off x="10410110" y="4743882"/>
            <a:ext cx="872353" cy="36867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7" name="直接连接符 151"/>
          <p:cNvCxnSpPr>
            <a:stCxn id="2150" idx="3"/>
            <a:endCxn id="2149" idx="2"/>
          </p:cNvCxnSpPr>
          <p:nvPr/>
        </p:nvCxnSpPr>
        <p:spPr>
          <a:xfrm flipV="1">
            <a:off x="12526047" y="4286682"/>
            <a:ext cx="790728" cy="825876"/>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18" name="直接连接符 151"/>
          <p:cNvCxnSpPr>
            <a:stCxn id="2149" idx="1"/>
            <a:endCxn id="2148" idx="3"/>
          </p:cNvCxnSpPr>
          <p:nvPr/>
        </p:nvCxnSpPr>
        <p:spPr>
          <a:xfrm flipH="1">
            <a:off x="12438022" y="3829482"/>
            <a:ext cx="252389" cy="17119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41" name="直接连接符 151"/>
          <p:cNvCxnSpPr>
            <a:stCxn id="2151" idx="2"/>
            <a:endCxn id="2162" idx="0"/>
          </p:cNvCxnSpPr>
          <p:nvPr/>
        </p:nvCxnSpPr>
        <p:spPr>
          <a:xfrm>
            <a:off x="10410110" y="4743882"/>
            <a:ext cx="487814" cy="165451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49" name="直接连接符 151"/>
          <p:cNvCxnSpPr>
            <a:endCxn id="2157" idx="3"/>
          </p:cNvCxnSpPr>
          <p:nvPr/>
        </p:nvCxnSpPr>
        <p:spPr>
          <a:xfrm flipH="1" flipV="1">
            <a:off x="10822808" y="8440007"/>
            <a:ext cx="516110" cy="578912"/>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52" name="直接连接符 151"/>
          <p:cNvCxnSpPr>
            <a:stCxn id="2170" idx="2"/>
            <a:endCxn id="2135" idx="3"/>
          </p:cNvCxnSpPr>
          <p:nvPr/>
        </p:nvCxnSpPr>
        <p:spPr>
          <a:xfrm flipH="1">
            <a:off x="7395406" y="7164103"/>
            <a:ext cx="1298278" cy="72736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362" name="直接连接符 151"/>
          <p:cNvCxnSpPr>
            <a:stCxn id="2170" idx="3"/>
            <a:endCxn id="2162" idx="1"/>
          </p:cNvCxnSpPr>
          <p:nvPr/>
        </p:nvCxnSpPr>
        <p:spPr>
          <a:xfrm>
            <a:off x="9352052" y="6706903"/>
            <a:ext cx="809780" cy="14869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30" name="直接连接符 129"/>
          <p:cNvCxnSpPr>
            <a:stCxn id="2162" idx="2"/>
            <a:endCxn id="2158" idx="0"/>
          </p:cNvCxnSpPr>
          <p:nvPr/>
        </p:nvCxnSpPr>
        <p:spPr>
          <a:xfrm>
            <a:off x="10897924" y="7312796"/>
            <a:ext cx="1079483" cy="1116443"/>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2" name="标题 1"/>
          <p:cNvSpPr>
            <a:spLocks noGrp="1"/>
          </p:cNvSpPr>
          <p:nvPr>
            <p:ph type="title"/>
          </p:nvPr>
        </p:nvSpPr>
        <p:spPr>
          <a:xfrm>
            <a:off x="304800" y="0"/>
            <a:ext cx="17678400" cy="1752600"/>
          </a:xfrm>
        </p:spPr>
        <p:txBody>
          <a:bodyPr/>
          <a:lstStyle/>
          <a:p>
            <a:r>
              <a:rPr lang="en-US" altLang="zh-CN" dirty="0" smtClean="0"/>
              <a:t>Affinity Graph</a:t>
            </a:r>
            <a:endParaRPr lang="zh-CN" altLang="en-US" dirty="0"/>
          </a:p>
        </p:txBody>
      </p:sp>
      <p:pic>
        <p:nvPicPr>
          <p:cNvPr id="2136" name="Picture 88" descr="Sorry, No Display!">
            <a:hlinkClick r:id="rId3" tooltip="0089: 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630" y="6234383"/>
            <a:ext cx="126187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37" name="Picture 89" descr="Sorry, No Display!">
            <a:hlinkClick r:id="rId5" tooltip="0116: 0"/>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5302" y="10519130"/>
            <a:ext cx="12527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38" name="Picture 90" descr="Sorry, No Display!">
            <a:hlinkClick r:id="rId7" tooltip="0126: 0"/>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4637" y="9343639"/>
            <a:ext cx="12435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39" name="Picture 91" descr="Sorry, No Display!">
            <a:hlinkClick r:id="rId9" tooltip="0149: 0"/>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0006" y="9069343"/>
            <a:ext cx="12252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0" name="Picture 92" descr="Sorry, No Display!">
            <a:hlinkClick r:id="rId11" tooltip="0202: 0"/>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7091" y="10175505"/>
            <a:ext cx="12527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1" name="Picture 93" descr="Sorry, No Display!">
            <a:hlinkClick r:id="rId13" tooltip="0272: 0"/>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1481" y="7983698"/>
            <a:ext cx="126187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2" name="Picture 94" descr="Sorry, No Display!">
            <a:hlinkClick r:id="rId15" tooltip="0314: 0"/>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77712" y="11351183"/>
            <a:ext cx="12344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3" name="Picture 95" descr="Sorry, No Display!">
            <a:hlinkClick r:id="rId17" tooltip="0341: 0"/>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5766" y="10827722"/>
            <a:ext cx="12527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4" name="Picture 96" descr="Sorry, No Display!">
            <a:hlinkClick r:id="rId19" tooltip="0341: 0"/>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2416" y="8574241"/>
            <a:ext cx="12252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5" name="Picture 97" descr="Sorry, No Display!">
            <a:hlinkClick r:id="rId21" tooltip="0353: 0"/>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41146" y="9739519"/>
            <a:ext cx="12252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35" name="Picture 87" descr="Sorry, No Display!">
            <a:hlinkClick r:id="rId23" tooltip="0048: 0"/>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06102" y="7434266"/>
            <a:ext cx="128930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8" name="Picture 100" descr="Sorry, No Display!">
            <a:hlinkClick r:id="rId25" tooltip="0073: 0"/>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203582" y="3543477"/>
            <a:ext cx="12344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9" name="Picture 101" descr="Sorry, No Display!">
            <a:hlinkClick r:id="rId27" tooltip="0171: 0"/>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690411" y="3372282"/>
            <a:ext cx="12527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0" name="Picture 102" descr="Sorry, No Display!">
            <a:hlinkClick r:id="rId29" tooltip="0211: 0"/>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282463" y="4655358"/>
            <a:ext cx="12435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1" name="Picture 103" descr="Sorry, No Display!">
            <a:hlinkClick r:id="rId31" tooltip="0233: 0"/>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88318" y="3829482"/>
            <a:ext cx="12435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2" name="Picture 104" descr="Sorry, No Display!">
            <a:hlinkClick r:id="rId33" tooltip="0279: 0"/>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3862977" y="2273463"/>
            <a:ext cx="12527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3" name="Picture 105" descr="Sorry, No Display!">
            <a:hlinkClick r:id="rId35" tooltip="0283: 0"/>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953587" y="2373922"/>
            <a:ext cx="12252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4" name="Picture 106" descr="Sorry, No Display!">
            <a:hlinkClick r:id="rId37" tooltip="0304: 0"/>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2470692" y="2161418"/>
            <a:ext cx="117957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47" name="Picture 99" descr="Sorry, No Display!">
            <a:hlinkClick r:id="rId39" tooltip="0037: 0"/>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422920" y="2618618"/>
            <a:ext cx="130759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7" name="Picture 109" descr="Sorry, No Display!">
            <a:hlinkClick r:id="rId41" tooltip="0093: 0"/>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359768" y="7982807"/>
            <a:ext cx="1463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8" name="Picture 110" descr="Sorry, No Display!">
            <a:hlinkClick r:id="rId43" tooltip="0094: 0"/>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1282463" y="8429239"/>
            <a:ext cx="138988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9" name="Picture 111" descr="Sorry, No Display!">
            <a:hlinkClick r:id="rId45" tooltip="0115: 0"/>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2499077" y="9537166"/>
            <a:ext cx="176479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0" name="Picture 112" descr="Sorry, No Display!">
            <a:hlinkClick r:id="rId47" tooltip="0118: 0"/>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894082" y="11656932"/>
            <a:ext cx="14721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1" name="Picture 113" descr="Sorry, No Display!">
            <a:hlinkClick r:id="rId49" tooltip="0125: 0"/>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0607398" y="11188004"/>
            <a:ext cx="146304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2" name="Picture 114" descr="Sorry, No Display!">
            <a:hlinkClick r:id="rId51" tooltip="0136: 0"/>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0161832" y="6398396"/>
            <a:ext cx="14721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3" name="Picture 115" descr="Sorry, No Display!">
            <a:hlinkClick r:id="rId53" tooltip="0154: 0"/>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2537601" y="10632705"/>
            <a:ext cx="156362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4" name="Picture 116" descr="Sorry, No Display!">
            <a:hlinkClick r:id="rId55" tooltip="0155: 0"/>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870643" y="9310872"/>
            <a:ext cx="16459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5" name="Picture 117" descr="Sorry, No Display!">
            <a:hlinkClick r:id="rId57" tooltip="0203: 0"/>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7316957" y="11108315"/>
            <a:ext cx="157276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6" name="Picture 118" descr="Sorry, No Display!">
            <a:hlinkClick r:id="rId59" tooltip="0259: 0"/>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9019114" y="10519130"/>
            <a:ext cx="150876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7" name="Picture 119" descr="Sorry, No Display!">
            <a:hlinkClick r:id="rId61" tooltip="0307: 0"/>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2373713" y="11680042"/>
            <a:ext cx="153619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68" name="Picture 120" descr="Sorry, No Display!">
            <a:hlinkClick r:id="rId63" tooltip="0313: 0"/>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0797340" y="9826420"/>
            <a:ext cx="16733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6" name="Picture 108" descr="Sorry, No Display!">
            <a:hlinkClick r:id="rId65" tooltip="0077: 0"/>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9180934" y="9343639"/>
            <a:ext cx="15453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1" name="Picture 123" descr="Sorry, No Display!">
            <a:hlinkClick r:id="rId67" tooltip="0091: 0"/>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230193" y="2597534"/>
            <a:ext cx="12984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2" name="Picture 124" descr="Sorry, No Display!">
            <a:hlinkClick r:id="rId69" tooltip="0097: 0"/>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6076914" y="5569398"/>
            <a:ext cx="134416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3" name="Picture 125" descr="Sorry, No Display!">
            <a:hlinkClick r:id="rId71" tooltip="0108: 0"/>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3835015" y="4197798"/>
            <a:ext cx="139903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4" name="Picture 126" descr="Sorry, No Display!">
            <a:hlinkClick r:id="rId73" tooltip="0196: 0"/>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898549" y="6342264"/>
            <a:ext cx="13167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5" name="Picture 127" descr="Sorry, No Display!">
            <a:hlinkClick r:id="rId75" tooltip="0197: 0"/>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5400543" y="4179499"/>
            <a:ext cx="130759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6" name="Picture 128" descr="Sorry, No Display!">
            <a:hlinkClick r:id="rId77" tooltip="0221: 0"/>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2383894" y="3835565"/>
            <a:ext cx="12710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7" name="Picture 129" descr="Sorry, No Display!">
            <a:hlinkClick r:id="rId79" tooltip="0221: 0"/>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563525" y="2696867"/>
            <a:ext cx="139903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8" name="Picture 130" descr="Sorry, No Display!">
            <a:hlinkClick r:id="rId81" tooltip="0244: 0"/>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4921376" y="3068367"/>
            <a:ext cx="138074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9" name="Picture 131" descr="Sorry, No Display!">
            <a:hlinkClick r:id="rId83" tooltip="0266: 0"/>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1311488" y="4654998"/>
            <a:ext cx="13533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80" name="Picture 132" descr="Sorry, No Display!">
            <a:hlinkClick r:id="rId85" tooltip="0274: 0"/>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4772985" y="1971459"/>
            <a:ext cx="149047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81" name="Picture 133" descr="Sorry, No Display!">
            <a:hlinkClick r:id="rId87" tooltip="0293: 0"/>
          </p:cNvPr>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6552199" y="3087987"/>
            <a:ext cx="13167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82" name="Picture 134" descr="Sorry, No Display!">
            <a:hlinkClick r:id="rId89" tooltip="0295: 0"/>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000891" y="4520353"/>
            <a:ext cx="1307592"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83" name="Picture 135" descr="Sorry, No Display!">
            <a:hlinkClick r:id="rId91" tooltip="0302: 0"/>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338092" y="5817102"/>
            <a:ext cx="13167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84" name="Picture 136" descr="Sorry, No Display!">
            <a:hlinkClick r:id="rId93" tooltip="0302: 0"/>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4467096" y="5231958"/>
            <a:ext cx="1435608"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85" name="Picture 137" descr="Sorry, No Display!">
            <a:hlinkClick r:id="rId95" tooltip="0366: 0"/>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2849805" y="5202840"/>
            <a:ext cx="142646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70" name="Picture 122" descr="Sorry, No Display!">
            <a:hlinkClick r:id="rId97" tooltip="0030: 0"/>
          </p:cNvPr>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8035316" y="6249703"/>
            <a:ext cx="131673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Sorry, No Display!"/>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15495348" y="5538727"/>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05" name="Picture 57" descr="Sorry, No Display!"/>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14562221" y="4545797"/>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Sorry, No Display!"/>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13381473" y="5565097"/>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59" descr="Sorry, No Display!"/>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16472886" y="6417086"/>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60" descr="Sorry, No Display!"/>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16326621" y="7312796"/>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09" name="Picture 61" descr="Sorry, No Display!"/>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15495348" y="8288191"/>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62" descr="Sorry, No Display!"/>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13485499" y="8287399"/>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11" name="Picture 63" descr="Sorry, No Display!"/>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14684857" y="6437489"/>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64" descr="Sorry, No Display!"/>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12846810" y="6542784"/>
            <a:ext cx="1662546"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13" name="Picture 65" descr="Sorry, No Display!"/>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14128965" y="7420337"/>
            <a:ext cx="1662546"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162" name="直接连接符 151"/>
          <p:cNvCxnSpPr>
            <a:stCxn id="2176" idx="2"/>
            <a:endCxn id="2185" idx="0"/>
          </p:cNvCxnSpPr>
          <p:nvPr/>
        </p:nvCxnSpPr>
        <p:spPr>
          <a:xfrm>
            <a:off x="3019402" y="4749965"/>
            <a:ext cx="543635" cy="452875"/>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250947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25458" y="1549040"/>
            <a:ext cx="16757742" cy="3856083"/>
            <a:chOff x="590550" y="829842"/>
            <a:chExt cx="3451315" cy="850900"/>
          </a:xfrm>
        </p:grpSpPr>
        <p:pic>
          <p:nvPicPr>
            <p:cNvPr id="3074" name="Picture 2" descr="amazon-mturk-logo.jpg (240×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829842"/>
              <a:ext cx="15240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labelme.csail.mit.edu/Release3.0/browserTools/icons/LabelMe_log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962670"/>
              <a:ext cx="1832065" cy="58524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logo.png (433×98)"/>
          <p:cNvPicPr>
            <a:picLocks noChangeAspect="1" noChangeArrowheads="1"/>
          </p:cNvPicPr>
          <p:nvPr/>
        </p:nvPicPr>
        <p:blipFill rotWithShape="1">
          <a:blip r:embed="rId5">
            <a:extLst>
              <a:ext uri="{28A0092B-C50C-407E-A947-70E740481C1C}">
                <a14:useLocalDpi xmlns:a14="http://schemas.microsoft.com/office/drawing/2010/main" val="0"/>
              </a:ext>
            </a:extLst>
          </a:blip>
          <a:srcRect r="47806"/>
          <a:stretch/>
        </p:blipFill>
        <p:spPr bwMode="auto">
          <a:xfrm>
            <a:off x="4076703" y="7823199"/>
            <a:ext cx="10134602" cy="4101673"/>
          </a:xfrm>
          <a:prstGeom prst="rect">
            <a:avLst/>
          </a:prstGeom>
          <a:solidFill>
            <a:schemeClr val="tx1"/>
          </a:solidFill>
        </p:spPr>
      </p:pic>
      <p:sp>
        <p:nvSpPr>
          <p:cNvPr id="8" name="Rectangle 7"/>
          <p:cNvSpPr/>
          <p:nvPr/>
        </p:nvSpPr>
        <p:spPr>
          <a:xfrm>
            <a:off x="0" y="142240"/>
            <a:ext cx="9144000" cy="1010382"/>
          </a:xfrm>
          <a:prstGeom prst="rect">
            <a:avLst/>
          </a:prstGeom>
        </p:spPr>
        <p:txBody>
          <a:bodyPr wrap="square" lIns="177650" tIns="88825" rIns="177650" bIns="88825">
            <a:spAutoFit/>
          </a:bodyPr>
          <a:lstStyle/>
          <a:p>
            <a:r>
              <a:rPr lang="en-US" sz="5400" dirty="0">
                <a:solidFill>
                  <a:srgbClr val="FFFF00"/>
                </a:solidFill>
              </a:rPr>
              <a:t>Labeled Data:</a:t>
            </a:r>
          </a:p>
        </p:txBody>
      </p:sp>
      <p:sp>
        <p:nvSpPr>
          <p:cNvPr id="9" name="Rectangle 8"/>
          <p:cNvSpPr/>
          <p:nvPr/>
        </p:nvSpPr>
        <p:spPr>
          <a:xfrm>
            <a:off x="0" y="6609618"/>
            <a:ext cx="13716000" cy="1010382"/>
          </a:xfrm>
          <a:prstGeom prst="rect">
            <a:avLst/>
          </a:prstGeom>
        </p:spPr>
        <p:txBody>
          <a:bodyPr wrap="square" lIns="177650" tIns="88825" rIns="177650" bIns="88825">
            <a:spAutoFit/>
          </a:bodyPr>
          <a:lstStyle/>
          <a:p>
            <a:r>
              <a:rPr lang="en-US" sz="5400" dirty="0">
                <a:solidFill>
                  <a:srgbClr val="FFFF00"/>
                </a:solidFill>
              </a:rPr>
              <a:t>Common Sense Relationships:</a:t>
            </a:r>
          </a:p>
        </p:txBody>
      </p:sp>
    </p:spTree>
    <p:extLst>
      <p:ext uri="{BB962C8B-B14F-4D97-AF65-F5344CB8AC3E}">
        <p14:creationId xmlns:p14="http://schemas.microsoft.com/office/powerpoint/2010/main" val="2599093859"/>
      </p:ext>
    </p:extLst>
  </p:cSld>
  <p:clrMapOvr>
    <a:masterClrMapping/>
  </p:clrMapOvr>
  <mc:AlternateContent xmlns:mc="http://schemas.openxmlformats.org/markup-compatibility/2006" xmlns:p14="http://schemas.microsoft.com/office/powerpoint/2010/main">
    <mc:Choice Requires="p14">
      <p:transition p14:dur="22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914400" y="0"/>
            <a:ext cx="16459200" cy="1828800"/>
          </a:xfrm>
          <a:prstGeom prst="rect">
            <a:avLst/>
          </a:prstGeom>
        </p:spPr>
        <p:txBody>
          <a:bodyPr anchor="ctr" anchorCtr="0">
            <a:normAutofit/>
          </a:bodyPr>
          <a:lstStyle>
            <a:lvl1pPr algn="ctr" defTabSz="1776496" rtl="0" eaLnBrk="1" latinLnBrk="0" hangingPunct="1">
              <a:spcBef>
                <a:spcPct val="0"/>
              </a:spcBef>
              <a:buNone/>
              <a:defRPr sz="8500" b="1" kern="1200" cap="small" baseline="0">
                <a:solidFill>
                  <a:srgbClr val="E7E200"/>
                </a:solidFill>
                <a:latin typeface="Myriad Pro" pitchFamily="34" charset="0"/>
                <a:ea typeface="+mj-ea"/>
                <a:cs typeface="+mj-cs"/>
              </a:defRPr>
            </a:lvl1pPr>
          </a:lstStyle>
          <a:p>
            <a:r>
              <a:rPr lang="en-US" altLang="zh-CN" dirty="0" smtClean="0"/>
              <a:t>Polysemy</a:t>
            </a:r>
            <a:endParaRPr lang="zh-CN" altLang="en-US" dirty="0"/>
          </a:p>
        </p:txBody>
      </p:sp>
      <p:sp>
        <p:nvSpPr>
          <p:cNvPr id="32" name="Rectangle 2"/>
          <p:cNvSpPr/>
          <p:nvPr/>
        </p:nvSpPr>
        <p:spPr>
          <a:xfrm>
            <a:off x="7772400" y="1828800"/>
            <a:ext cx="2662908" cy="1015663"/>
          </a:xfrm>
          <a:prstGeom prst="rect">
            <a:avLst/>
          </a:prstGeom>
        </p:spPr>
        <p:txBody>
          <a:bodyPr wrap="none">
            <a:spAutoFit/>
          </a:bodyPr>
          <a:lstStyle/>
          <a:p>
            <a:r>
              <a:rPr lang="en-US" sz="6000" b="1" dirty="0" smtClean="0">
                <a:cs typeface="Times New Roman" panose="02020603050405020304" pitchFamily="18" charset="0"/>
              </a:rPr>
              <a:t>Falcon</a:t>
            </a:r>
            <a:endParaRPr lang="en-US" sz="6000" b="1" dirty="0">
              <a:cs typeface="Times New Roman" panose="02020603050405020304" pitchFamily="18" charset="0"/>
            </a:endParaRPr>
          </a:p>
        </p:txBody>
      </p:sp>
      <p:grpSp>
        <p:nvGrpSpPr>
          <p:cNvPr id="10" name="Group 9"/>
          <p:cNvGrpSpPr/>
          <p:nvPr/>
        </p:nvGrpSpPr>
        <p:grpSpPr>
          <a:xfrm>
            <a:off x="110726" y="6157440"/>
            <a:ext cx="18082024" cy="2813608"/>
            <a:chOff x="110726" y="6169672"/>
            <a:chExt cx="18082024" cy="2813608"/>
          </a:xfrm>
        </p:grpSpPr>
        <p:pic>
          <p:nvPicPr>
            <p:cNvPr id="24" name="图片 23"/>
            <p:cNvPicPr>
              <a:picLocks noChangeAspect="1"/>
            </p:cNvPicPr>
            <p:nvPr/>
          </p:nvPicPr>
          <p:blipFill>
            <a:blip r:embed="rId3"/>
            <a:stretch>
              <a:fillRect/>
            </a:stretch>
          </p:blipFill>
          <p:spPr>
            <a:xfrm>
              <a:off x="14238514" y="6169672"/>
              <a:ext cx="3954236" cy="2813608"/>
            </a:xfrm>
            <a:prstGeom prst="rect">
              <a:avLst/>
            </a:prstGeom>
          </p:spPr>
        </p:pic>
        <p:pic>
          <p:nvPicPr>
            <p:cNvPr id="25" name="图片 24"/>
            <p:cNvPicPr>
              <a:picLocks noChangeAspect="1"/>
            </p:cNvPicPr>
            <p:nvPr/>
          </p:nvPicPr>
          <p:blipFill>
            <a:blip r:embed="rId4"/>
            <a:stretch>
              <a:fillRect/>
            </a:stretch>
          </p:blipFill>
          <p:spPr>
            <a:xfrm>
              <a:off x="9675271" y="6169672"/>
              <a:ext cx="4464861" cy="2813608"/>
            </a:xfrm>
            <a:prstGeom prst="rect">
              <a:avLst/>
            </a:prstGeom>
          </p:spPr>
        </p:pic>
        <p:pic>
          <p:nvPicPr>
            <p:cNvPr id="26" name="图片 25"/>
            <p:cNvPicPr>
              <a:picLocks noChangeAspect="1"/>
            </p:cNvPicPr>
            <p:nvPr/>
          </p:nvPicPr>
          <p:blipFill>
            <a:blip r:embed="rId5"/>
            <a:stretch>
              <a:fillRect/>
            </a:stretch>
          </p:blipFill>
          <p:spPr>
            <a:xfrm>
              <a:off x="5134925" y="6169672"/>
              <a:ext cx="4441963" cy="2813608"/>
            </a:xfrm>
            <a:prstGeom prst="rect">
              <a:avLst/>
            </a:prstGeom>
          </p:spPr>
        </p:pic>
        <p:pic>
          <p:nvPicPr>
            <p:cNvPr id="3076" name="Picture 4" descr="http://ladoga.graphics.cs.cmu.edu/xinleic/NEILWeb/Objects/falcon/cluster_1/_avg_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726" y="6169672"/>
              <a:ext cx="4837383" cy="28123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95250" y="2996420"/>
            <a:ext cx="18097500" cy="2813373"/>
            <a:chOff x="95250" y="2996420"/>
            <a:chExt cx="18097500" cy="2813373"/>
          </a:xfrm>
        </p:grpSpPr>
        <p:pic>
          <p:nvPicPr>
            <p:cNvPr id="20" name="图片 19"/>
            <p:cNvPicPr>
              <a:picLocks noChangeAspect="1"/>
            </p:cNvPicPr>
            <p:nvPr/>
          </p:nvPicPr>
          <p:blipFill>
            <a:blip r:embed="rId7"/>
            <a:stretch>
              <a:fillRect/>
            </a:stretch>
          </p:blipFill>
          <p:spPr>
            <a:xfrm>
              <a:off x="9628598" y="2996420"/>
              <a:ext cx="4211158" cy="2813373"/>
            </a:xfrm>
            <a:prstGeom prst="rect">
              <a:avLst/>
            </a:prstGeom>
          </p:spPr>
        </p:pic>
        <p:pic>
          <p:nvPicPr>
            <p:cNvPr id="21" name="图片 20"/>
            <p:cNvPicPr>
              <a:picLocks noChangeAspect="1"/>
            </p:cNvPicPr>
            <p:nvPr/>
          </p:nvPicPr>
          <p:blipFill>
            <a:blip r:embed="rId8"/>
            <a:stretch>
              <a:fillRect/>
            </a:stretch>
          </p:blipFill>
          <p:spPr>
            <a:xfrm>
              <a:off x="13943354" y="2996420"/>
              <a:ext cx="4249396" cy="2813373"/>
            </a:xfrm>
            <a:prstGeom prst="rect">
              <a:avLst/>
            </a:prstGeom>
          </p:spPr>
        </p:pic>
        <p:pic>
          <p:nvPicPr>
            <p:cNvPr id="22" name="图片 21"/>
            <p:cNvPicPr>
              <a:picLocks noChangeAspect="1"/>
            </p:cNvPicPr>
            <p:nvPr/>
          </p:nvPicPr>
          <p:blipFill>
            <a:blip r:embed="rId9"/>
            <a:stretch>
              <a:fillRect/>
            </a:stretch>
          </p:blipFill>
          <p:spPr>
            <a:xfrm>
              <a:off x="5134925" y="2996420"/>
              <a:ext cx="4390075" cy="2813373"/>
            </a:xfrm>
            <a:prstGeom prst="rect">
              <a:avLst/>
            </a:prstGeom>
          </p:spPr>
        </p:pic>
        <p:pic>
          <p:nvPicPr>
            <p:cNvPr id="3084" name="Picture 12" descr="http://ladoga.graphics.cs.cmu.edu/xinleic/NEILWeb/Objects/falcon/cluster_5/_avg_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50" y="2996420"/>
              <a:ext cx="4861897" cy="28123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110726" y="9318696"/>
            <a:ext cx="18082024" cy="2813608"/>
            <a:chOff x="110726" y="9318696"/>
            <a:chExt cx="18082024" cy="2813608"/>
          </a:xfrm>
        </p:grpSpPr>
        <p:pic>
          <p:nvPicPr>
            <p:cNvPr id="3078" name="Picture 6" descr="http://ladoga.graphics.cs.cmu.edu/xinleic/NEILWeb/Objects/falcon/cluster_2/_avg_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726" y="9318696"/>
              <a:ext cx="4837383" cy="2812371"/>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p:cNvPicPr>
              <a:picLocks noChangeAspect="1"/>
            </p:cNvPicPr>
            <p:nvPr/>
          </p:nvPicPr>
          <p:blipFill>
            <a:blip r:embed="rId12"/>
            <a:stretch>
              <a:fillRect/>
            </a:stretch>
          </p:blipFill>
          <p:spPr>
            <a:xfrm>
              <a:off x="5134925" y="9318696"/>
              <a:ext cx="4287402" cy="2813608"/>
            </a:xfrm>
            <a:prstGeom prst="rect">
              <a:avLst/>
            </a:prstGeom>
          </p:spPr>
        </p:pic>
        <p:pic>
          <p:nvPicPr>
            <p:cNvPr id="30" name="图片 29"/>
            <p:cNvPicPr>
              <a:picLocks noChangeAspect="1"/>
            </p:cNvPicPr>
            <p:nvPr/>
          </p:nvPicPr>
          <p:blipFill>
            <a:blip r:embed="rId13"/>
            <a:stretch>
              <a:fillRect/>
            </a:stretch>
          </p:blipFill>
          <p:spPr>
            <a:xfrm>
              <a:off x="9563778" y="9318696"/>
              <a:ext cx="4666673" cy="2813608"/>
            </a:xfrm>
            <a:prstGeom prst="rect">
              <a:avLst/>
            </a:prstGeom>
          </p:spPr>
        </p:pic>
        <p:pic>
          <p:nvPicPr>
            <p:cNvPr id="2051" name="Picture 3" descr="http://www.neil-kb.com/Objects/falcon/cluster_2/wholeimages/w_follower01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371902" y="9318696"/>
              <a:ext cx="3820848" cy="28049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7707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Group 251"/>
          <p:cNvGrpSpPr/>
          <p:nvPr/>
        </p:nvGrpSpPr>
        <p:grpSpPr>
          <a:xfrm>
            <a:off x="-52585" y="1959114"/>
            <a:ext cx="4091185" cy="10232886"/>
            <a:chOff x="176015" y="2514600"/>
            <a:chExt cx="4091185" cy="10232886"/>
          </a:xfrm>
        </p:grpSpPr>
        <p:sp>
          <p:nvSpPr>
            <p:cNvPr id="4"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5" name="Group 4"/>
            <p:cNvGrpSpPr/>
            <p:nvPr/>
          </p:nvGrpSpPr>
          <p:grpSpPr>
            <a:xfrm>
              <a:off x="592271" y="3249693"/>
              <a:ext cx="3258673" cy="2715993"/>
              <a:chOff x="486454" y="2770407"/>
              <a:chExt cx="3258673" cy="2715993"/>
            </a:xfrm>
          </p:grpSpPr>
          <p:grpSp>
            <p:nvGrpSpPr>
              <p:cNvPr id="41" name="组合 40"/>
              <p:cNvGrpSpPr/>
              <p:nvPr/>
            </p:nvGrpSpPr>
            <p:grpSpPr>
              <a:xfrm>
                <a:off x="486454" y="2770407"/>
                <a:ext cx="3258673" cy="2203584"/>
                <a:chOff x="1591508" y="4635112"/>
                <a:chExt cx="5562600" cy="3761551"/>
              </a:xfrm>
            </p:grpSpPr>
            <p:sp>
              <p:nvSpPr>
                <p:cNvPr id="43"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44" name="图片 4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45" name="图片 4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46" name="图片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47" name="图片 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48" name="图片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49" name="图片 4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50" name="图片 49"/>
                <p:cNvPicPr>
                  <a:picLocks noChangeAspect="1"/>
                </p:cNvPicPr>
                <p:nvPr/>
              </p:nvPicPr>
              <p:blipFill>
                <a:blip r:embed="rId9"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51" name="图片 5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52" name="图片 5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53" name="图片 5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54" name="图片 5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55" name="图片 54"/>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56" name="图片 55"/>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42"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8" name="组合 7"/>
            <p:cNvGrpSpPr/>
            <p:nvPr/>
          </p:nvGrpSpPr>
          <p:grpSpPr>
            <a:xfrm>
              <a:off x="592271" y="6060324"/>
              <a:ext cx="3258673" cy="2724761"/>
              <a:chOff x="1981200" y="4724399"/>
              <a:chExt cx="5562600" cy="4651207"/>
            </a:xfrm>
          </p:grpSpPr>
          <p:grpSp>
            <p:nvGrpSpPr>
              <p:cNvPr id="26" name="组合 25"/>
              <p:cNvGrpSpPr/>
              <p:nvPr/>
            </p:nvGrpSpPr>
            <p:grpSpPr>
              <a:xfrm>
                <a:off x="1981200" y="4724399"/>
                <a:ext cx="5562600" cy="3709949"/>
                <a:chOff x="1600200" y="4724399"/>
                <a:chExt cx="5562600" cy="3709949"/>
              </a:xfrm>
            </p:grpSpPr>
            <p:sp>
              <p:nvSpPr>
                <p:cNvPr id="28"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9" name="图片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30" name="图片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31" name="图片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32" name="图片 3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33" name="图片 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34" name="图片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35" name="图片 3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36" name="图片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37" name="图片 36"/>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38" name="图片 37"/>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39" name="图片 3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40" name="图片 3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7"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9" name="组合 8"/>
            <p:cNvGrpSpPr/>
            <p:nvPr/>
          </p:nvGrpSpPr>
          <p:grpSpPr>
            <a:xfrm>
              <a:off x="592271" y="8811637"/>
              <a:ext cx="3258673" cy="2716649"/>
              <a:chOff x="1981200" y="4724399"/>
              <a:chExt cx="5562600" cy="4637358"/>
            </a:xfrm>
          </p:grpSpPr>
          <p:grpSp>
            <p:nvGrpSpPr>
              <p:cNvPr id="11" name="组合 10"/>
              <p:cNvGrpSpPr/>
              <p:nvPr/>
            </p:nvGrpSpPr>
            <p:grpSpPr>
              <a:xfrm>
                <a:off x="1981200" y="4724399"/>
                <a:ext cx="5562600" cy="3709949"/>
                <a:chOff x="1600200" y="4724399"/>
                <a:chExt cx="5562600" cy="3709949"/>
              </a:xfrm>
            </p:grpSpPr>
            <p:sp>
              <p:nvSpPr>
                <p:cNvPr id="13"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4" name="图片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15" name="图片 1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16" name="图片 1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17" name="图片 1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18" name="图片 1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19" name="图片 1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0" name="图片 1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1" name="图片 2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 name="图片 2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3" name="图片 2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4" name="图片 2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5" name="图片 24"/>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12"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10"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grpSp>
        <p:nvGrpSpPr>
          <p:cNvPr id="210" name="Group 209"/>
          <p:cNvGrpSpPr/>
          <p:nvPr/>
        </p:nvGrpSpPr>
        <p:grpSpPr>
          <a:xfrm>
            <a:off x="3852792" y="56338"/>
            <a:ext cx="10081956" cy="2153462"/>
            <a:chOff x="3962400" y="56338"/>
            <a:chExt cx="10081956" cy="2153462"/>
          </a:xfrm>
        </p:grpSpPr>
        <p:grpSp>
          <p:nvGrpSpPr>
            <p:cNvPr id="209" name="Group 208"/>
            <p:cNvGrpSpPr/>
            <p:nvPr/>
          </p:nvGrpSpPr>
          <p:grpSpPr>
            <a:xfrm>
              <a:off x="3962400" y="56338"/>
              <a:ext cx="2971800" cy="2153462"/>
              <a:chOff x="4113551" y="214020"/>
              <a:chExt cx="2971800" cy="2153462"/>
            </a:xfrm>
          </p:grpSpPr>
          <p:grpSp>
            <p:nvGrpSpPr>
              <p:cNvPr id="120" name="Group 119"/>
              <p:cNvGrpSpPr/>
              <p:nvPr/>
            </p:nvGrpSpPr>
            <p:grpSpPr>
              <a:xfrm>
                <a:off x="4699595" y="650691"/>
                <a:ext cx="2385756" cy="1716791"/>
                <a:chOff x="4699595" y="650691"/>
                <a:chExt cx="2385756" cy="1716791"/>
              </a:xfrm>
            </p:grpSpPr>
            <p:grpSp>
              <p:nvGrpSpPr>
                <p:cNvPr id="108" name="组合 107"/>
                <p:cNvGrpSpPr/>
                <p:nvPr/>
              </p:nvGrpSpPr>
              <p:grpSpPr>
                <a:xfrm>
                  <a:off x="4699595" y="650691"/>
                  <a:ext cx="1827551" cy="775325"/>
                  <a:chOff x="6858000" y="1600199"/>
                  <a:chExt cx="2514600" cy="1066801"/>
                </a:xfrm>
              </p:grpSpPr>
              <p:sp>
                <p:nvSpPr>
                  <p:cNvPr id="117" name="圆角矩形 11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18" name="图片 11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445517" y="1733550"/>
                    <a:ext cx="857250" cy="762000"/>
                  </a:xfrm>
                  <a:prstGeom prst="rect">
                    <a:avLst/>
                  </a:prstGeom>
                </p:spPr>
              </p:pic>
              <p:pic>
                <p:nvPicPr>
                  <p:cNvPr id="119" name="图片 118"/>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392358" y="1733550"/>
                    <a:ext cx="857250" cy="762000"/>
                  </a:xfrm>
                  <a:prstGeom prst="rect">
                    <a:avLst/>
                  </a:prstGeom>
                </p:spPr>
              </p:pic>
            </p:grpSp>
            <p:grpSp>
              <p:nvGrpSpPr>
                <p:cNvPr id="109" name="组合 108"/>
                <p:cNvGrpSpPr/>
                <p:nvPr/>
              </p:nvGrpSpPr>
              <p:grpSpPr>
                <a:xfrm>
                  <a:off x="4959246" y="1149114"/>
                  <a:ext cx="1827551" cy="775325"/>
                  <a:chOff x="6858000" y="1600199"/>
                  <a:chExt cx="2514600" cy="1066801"/>
                </a:xfrm>
              </p:grpSpPr>
              <p:sp>
                <p:nvSpPr>
                  <p:cNvPr id="114" name="圆角矩形 113"/>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15" name="图片 11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445517" y="1808389"/>
                    <a:ext cx="857250" cy="612321"/>
                  </a:xfrm>
                  <a:prstGeom prst="rect">
                    <a:avLst/>
                  </a:prstGeom>
                </p:spPr>
              </p:pic>
              <p:pic>
                <p:nvPicPr>
                  <p:cNvPr id="116" name="图片 115"/>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392358" y="1808389"/>
                    <a:ext cx="857250" cy="612321"/>
                  </a:xfrm>
                  <a:prstGeom prst="rect">
                    <a:avLst/>
                  </a:prstGeom>
                </p:spPr>
              </p:pic>
            </p:grpSp>
            <p:grpSp>
              <p:nvGrpSpPr>
                <p:cNvPr id="110" name="组合 109"/>
                <p:cNvGrpSpPr/>
                <p:nvPr/>
              </p:nvGrpSpPr>
              <p:grpSpPr>
                <a:xfrm>
                  <a:off x="5257800" y="1592157"/>
                  <a:ext cx="1827551" cy="775325"/>
                  <a:chOff x="6858000" y="1600199"/>
                  <a:chExt cx="2514600" cy="1066801"/>
                </a:xfrm>
              </p:grpSpPr>
              <p:sp>
                <p:nvSpPr>
                  <p:cNvPr id="111" name="圆角矩形 110"/>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112" name="图片 111"/>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456998" y="1808389"/>
                    <a:ext cx="834287" cy="612321"/>
                  </a:xfrm>
                  <a:prstGeom prst="rect">
                    <a:avLst/>
                  </a:prstGeom>
                </p:spPr>
              </p:pic>
              <p:pic>
                <p:nvPicPr>
                  <p:cNvPr id="113" name="图片 112"/>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403839" y="1808389"/>
                    <a:ext cx="834287" cy="612321"/>
                  </a:xfrm>
                  <a:prstGeom prst="rect">
                    <a:avLst/>
                  </a:prstGeom>
                </p:spPr>
              </p:pic>
            </p:grpSp>
          </p:grpSp>
          <p:sp>
            <p:nvSpPr>
              <p:cNvPr id="107" name="TextBox 359"/>
              <p:cNvSpPr txBox="1"/>
              <p:nvPr/>
            </p:nvSpPr>
            <p:spPr>
              <a:xfrm>
                <a:off x="4113551" y="214020"/>
                <a:ext cx="2938625" cy="461665"/>
              </a:xfrm>
              <a:prstGeom prst="rect">
                <a:avLst/>
              </a:prstGeom>
              <a:noFill/>
            </p:spPr>
            <p:txBody>
              <a:bodyPr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8" name="Group 207"/>
            <p:cNvGrpSpPr/>
            <p:nvPr/>
          </p:nvGrpSpPr>
          <p:grpSpPr>
            <a:xfrm>
              <a:off x="6918496" y="56338"/>
              <a:ext cx="2385756" cy="2153462"/>
              <a:chOff x="7080949" y="214020"/>
              <a:chExt cx="2385756" cy="2153462"/>
            </a:xfrm>
          </p:grpSpPr>
          <p:grpSp>
            <p:nvGrpSpPr>
              <p:cNvPr id="121" name="Group 120"/>
              <p:cNvGrpSpPr/>
              <p:nvPr/>
            </p:nvGrpSpPr>
            <p:grpSpPr>
              <a:xfrm>
                <a:off x="7080949" y="650691"/>
                <a:ext cx="2385756" cy="1716791"/>
                <a:chOff x="7080949" y="650691"/>
                <a:chExt cx="2385756" cy="1716791"/>
              </a:xfrm>
            </p:grpSpPr>
            <p:grpSp>
              <p:nvGrpSpPr>
                <p:cNvPr id="94" name="组合 93"/>
                <p:cNvGrpSpPr/>
                <p:nvPr/>
              </p:nvGrpSpPr>
              <p:grpSpPr>
                <a:xfrm>
                  <a:off x="7080949" y="650691"/>
                  <a:ext cx="1827551" cy="775325"/>
                  <a:chOff x="6858000" y="1600199"/>
                  <a:chExt cx="2514600" cy="1066801"/>
                </a:xfrm>
              </p:grpSpPr>
              <p:sp>
                <p:nvSpPr>
                  <p:cNvPr id="103" name="圆角矩形 10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04" name="图片 103"/>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469329" y="1733550"/>
                    <a:ext cx="809625" cy="762000"/>
                  </a:xfrm>
                  <a:prstGeom prst="rect">
                    <a:avLst/>
                  </a:prstGeom>
                </p:spPr>
              </p:pic>
              <p:pic>
                <p:nvPicPr>
                  <p:cNvPr id="105" name="图片 104"/>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416170" y="1733550"/>
                    <a:ext cx="809625" cy="762000"/>
                  </a:xfrm>
                  <a:prstGeom prst="rect">
                    <a:avLst/>
                  </a:prstGeom>
                </p:spPr>
              </p:pic>
            </p:grpSp>
            <p:grpSp>
              <p:nvGrpSpPr>
                <p:cNvPr id="95" name="组合 94"/>
                <p:cNvGrpSpPr/>
                <p:nvPr/>
              </p:nvGrpSpPr>
              <p:grpSpPr>
                <a:xfrm>
                  <a:off x="7340600" y="1149114"/>
                  <a:ext cx="1827551" cy="775325"/>
                  <a:chOff x="6858000" y="1600199"/>
                  <a:chExt cx="2514600" cy="1066801"/>
                </a:xfrm>
              </p:grpSpPr>
              <p:sp>
                <p:nvSpPr>
                  <p:cNvPr id="100" name="圆角矩形 99"/>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01" name="图片 100"/>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598598" y="1808389"/>
                    <a:ext cx="551088" cy="612321"/>
                  </a:xfrm>
                  <a:prstGeom prst="rect">
                    <a:avLst/>
                  </a:prstGeom>
                </p:spPr>
              </p:pic>
              <p:pic>
                <p:nvPicPr>
                  <p:cNvPr id="102" name="图片 101"/>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545439" y="1808389"/>
                    <a:ext cx="551088" cy="612321"/>
                  </a:xfrm>
                  <a:prstGeom prst="rect">
                    <a:avLst/>
                  </a:prstGeom>
                </p:spPr>
              </p:pic>
            </p:grpSp>
            <p:grpSp>
              <p:nvGrpSpPr>
                <p:cNvPr id="96" name="组合 95"/>
                <p:cNvGrpSpPr/>
                <p:nvPr/>
              </p:nvGrpSpPr>
              <p:grpSpPr>
                <a:xfrm>
                  <a:off x="7639154" y="1592157"/>
                  <a:ext cx="1827551" cy="775325"/>
                  <a:chOff x="6858000" y="1600199"/>
                  <a:chExt cx="2514600" cy="1066801"/>
                </a:xfrm>
              </p:grpSpPr>
              <p:sp>
                <p:nvSpPr>
                  <p:cNvPr id="97" name="圆角矩形 9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98" name="图片 97"/>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590943" y="1808389"/>
                    <a:ext cx="566396" cy="612321"/>
                  </a:xfrm>
                  <a:prstGeom prst="rect">
                    <a:avLst/>
                  </a:prstGeom>
                </p:spPr>
              </p:pic>
              <p:pic>
                <p:nvPicPr>
                  <p:cNvPr id="99" name="图片 98"/>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537784" y="1808389"/>
                    <a:ext cx="566396" cy="612321"/>
                  </a:xfrm>
                  <a:prstGeom prst="rect">
                    <a:avLst/>
                  </a:prstGeom>
                </p:spPr>
              </p:pic>
            </p:grpSp>
          </p:grpSp>
          <p:sp>
            <p:nvSpPr>
              <p:cNvPr id="93" name="TextBox 374"/>
              <p:cNvSpPr txBox="1"/>
              <p:nvPr/>
            </p:nvSpPr>
            <p:spPr>
              <a:xfrm>
                <a:off x="7325253" y="214020"/>
                <a:ext cx="1311578" cy="461665"/>
              </a:xfrm>
              <a:prstGeom prst="rect">
                <a:avLst/>
              </a:prstGeom>
              <a:noFill/>
            </p:spPr>
            <p:txBody>
              <a:bodyPr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7" name="Group 206"/>
            <p:cNvGrpSpPr/>
            <p:nvPr/>
          </p:nvGrpSpPr>
          <p:grpSpPr>
            <a:xfrm>
              <a:off x="9288548" y="56338"/>
              <a:ext cx="2385756" cy="2153462"/>
              <a:chOff x="9517683" y="214020"/>
              <a:chExt cx="2385756" cy="2153462"/>
            </a:xfrm>
          </p:grpSpPr>
          <p:grpSp>
            <p:nvGrpSpPr>
              <p:cNvPr id="135" name="Group 134"/>
              <p:cNvGrpSpPr/>
              <p:nvPr/>
            </p:nvGrpSpPr>
            <p:grpSpPr>
              <a:xfrm>
                <a:off x="9517683" y="650691"/>
                <a:ext cx="2385756" cy="1716791"/>
                <a:chOff x="9517683" y="650691"/>
                <a:chExt cx="2385756" cy="1716791"/>
              </a:xfrm>
            </p:grpSpPr>
            <p:grpSp>
              <p:nvGrpSpPr>
                <p:cNvPr id="80" name="组合 79"/>
                <p:cNvGrpSpPr/>
                <p:nvPr/>
              </p:nvGrpSpPr>
              <p:grpSpPr>
                <a:xfrm>
                  <a:off x="9517683" y="650691"/>
                  <a:ext cx="1827551" cy="775325"/>
                  <a:chOff x="6858000" y="1600199"/>
                  <a:chExt cx="2514600" cy="1066801"/>
                </a:xfrm>
              </p:grpSpPr>
              <p:sp>
                <p:nvSpPr>
                  <p:cNvPr id="89" name="圆角矩形 8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90" name="图片 89"/>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469329" y="1857526"/>
                    <a:ext cx="809625" cy="514047"/>
                  </a:xfrm>
                  <a:prstGeom prst="rect">
                    <a:avLst/>
                  </a:prstGeom>
                  <a:ln>
                    <a:noFill/>
                    <a:prstDash val="dash"/>
                  </a:ln>
                </p:spPr>
              </p:pic>
              <p:pic>
                <p:nvPicPr>
                  <p:cNvPr id="91" name="图片 90"/>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8416170" y="1857526"/>
                    <a:ext cx="809625" cy="514047"/>
                  </a:xfrm>
                  <a:prstGeom prst="rect">
                    <a:avLst/>
                  </a:prstGeom>
                  <a:ln>
                    <a:noFill/>
                    <a:prstDash val="dash"/>
                  </a:ln>
                </p:spPr>
              </p:pic>
            </p:grpSp>
            <p:grpSp>
              <p:nvGrpSpPr>
                <p:cNvPr id="81" name="组合 80"/>
                <p:cNvGrpSpPr/>
                <p:nvPr/>
              </p:nvGrpSpPr>
              <p:grpSpPr>
                <a:xfrm>
                  <a:off x="9777334" y="1149114"/>
                  <a:ext cx="1827551" cy="775325"/>
                  <a:chOff x="6858000" y="1600199"/>
                  <a:chExt cx="2514600" cy="1066801"/>
                </a:xfrm>
              </p:grpSpPr>
              <p:sp>
                <p:nvSpPr>
                  <p:cNvPr id="86" name="圆角矩形 85"/>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87" name="图片 86"/>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598598" y="1906592"/>
                    <a:ext cx="551088" cy="415915"/>
                  </a:xfrm>
                  <a:prstGeom prst="rect">
                    <a:avLst/>
                  </a:prstGeom>
                  <a:ln>
                    <a:noFill/>
                    <a:prstDash val="dash"/>
                  </a:ln>
                </p:spPr>
              </p:pic>
              <p:pic>
                <p:nvPicPr>
                  <p:cNvPr id="88" name="图片 87"/>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8545439" y="1906592"/>
                    <a:ext cx="551088" cy="415915"/>
                  </a:xfrm>
                  <a:prstGeom prst="rect">
                    <a:avLst/>
                  </a:prstGeom>
                  <a:ln>
                    <a:noFill/>
                    <a:prstDash val="dash"/>
                  </a:ln>
                </p:spPr>
              </p:pic>
            </p:grpSp>
            <p:grpSp>
              <p:nvGrpSpPr>
                <p:cNvPr id="82" name="组合 81"/>
                <p:cNvGrpSpPr/>
                <p:nvPr/>
              </p:nvGrpSpPr>
              <p:grpSpPr>
                <a:xfrm>
                  <a:off x="10075888" y="1592157"/>
                  <a:ext cx="1827551" cy="775325"/>
                  <a:chOff x="6858000" y="1600199"/>
                  <a:chExt cx="2514600" cy="1066801"/>
                </a:xfrm>
              </p:grpSpPr>
              <p:sp>
                <p:nvSpPr>
                  <p:cNvPr id="83" name="圆角矩形 8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84" name="图片 83"/>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7590943" y="1966471"/>
                    <a:ext cx="770278" cy="402759"/>
                  </a:xfrm>
                  <a:prstGeom prst="rect">
                    <a:avLst/>
                  </a:prstGeom>
                  <a:ln>
                    <a:noFill/>
                    <a:prstDash val="dash"/>
                  </a:ln>
                </p:spPr>
              </p:pic>
              <p:pic>
                <p:nvPicPr>
                  <p:cNvPr id="85" name="图片 84"/>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8537784" y="1966472"/>
                    <a:ext cx="735266" cy="384452"/>
                  </a:xfrm>
                  <a:prstGeom prst="rect">
                    <a:avLst/>
                  </a:prstGeom>
                  <a:ln>
                    <a:noFill/>
                    <a:prstDash val="dash"/>
                  </a:ln>
                </p:spPr>
              </p:pic>
            </p:grpSp>
          </p:grpSp>
          <p:sp>
            <p:nvSpPr>
              <p:cNvPr id="79" name="TextBox 389"/>
              <p:cNvSpPr txBox="1"/>
              <p:nvPr/>
            </p:nvSpPr>
            <p:spPr>
              <a:xfrm>
                <a:off x="9673208" y="214020"/>
                <a:ext cx="1604927" cy="461665"/>
              </a:xfrm>
              <a:prstGeom prst="rect">
                <a:avLst/>
              </a:prstGeom>
              <a:noFill/>
              <a:ln>
                <a:noFill/>
                <a:prstDash val="dash"/>
              </a:ln>
            </p:spPr>
            <p:txBody>
              <a:bodyPr wrap="none" rtlCol="0">
                <a:spAutoFit/>
              </a:bodyPr>
              <a:lstStyle/>
              <a:p>
                <a:r>
                  <a:rPr lang="en-US" altLang="zh-CN" sz="2400" b="1" dirty="0" smtClean="0">
                    <a:cs typeface="Times New Roman"/>
                  </a:rPr>
                  <a:t>Keyboard</a:t>
                </a:r>
                <a:endParaRPr lang="zh-CN" altLang="en-US" sz="2400" b="1" dirty="0">
                  <a:cs typeface="Times New Roman"/>
                </a:endParaRPr>
              </a:p>
            </p:txBody>
          </p:sp>
        </p:grpSp>
        <p:grpSp>
          <p:nvGrpSpPr>
            <p:cNvPr id="206" name="Group 205"/>
            <p:cNvGrpSpPr/>
            <p:nvPr/>
          </p:nvGrpSpPr>
          <p:grpSpPr>
            <a:xfrm>
              <a:off x="11658600" y="56338"/>
              <a:ext cx="2385756" cy="2153462"/>
              <a:chOff x="12009798" y="214020"/>
              <a:chExt cx="2385756" cy="2153462"/>
            </a:xfrm>
          </p:grpSpPr>
          <p:grpSp>
            <p:nvGrpSpPr>
              <p:cNvPr id="142" name="Group 141"/>
              <p:cNvGrpSpPr/>
              <p:nvPr/>
            </p:nvGrpSpPr>
            <p:grpSpPr>
              <a:xfrm>
                <a:off x="12009798" y="650691"/>
                <a:ext cx="2385756" cy="1716791"/>
                <a:chOff x="12009798" y="650691"/>
                <a:chExt cx="2385756" cy="1716791"/>
              </a:xfrm>
            </p:grpSpPr>
            <p:grpSp>
              <p:nvGrpSpPr>
                <p:cNvPr id="66" name="组合 65"/>
                <p:cNvGrpSpPr/>
                <p:nvPr/>
              </p:nvGrpSpPr>
              <p:grpSpPr>
                <a:xfrm>
                  <a:off x="12009798" y="650691"/>
                  <a:ext cx="1827551" cy="775325"/>
                  <a:chOff x="6858000" y="1600199"/>
                  <a:chExt cx="2514600" cy="1066801"/>
                </a:xfrm>
              </p:grpSpPr>
              <p:sp>
                <p:nvSpPr>
                  <p:cNvPr id="75" name="圆角矩形 74"/>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76" name="图片 75"/>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7498245" y="1857526"/>
                    <a:ext cx="751793" cy="514047"/>
                  </a:xfrm>
                  <a:prstGeom prst="rect">
                    <a:avLst/>
                  </a:prstGeom>
                  <a:ln>
                    <a:noFill/>
                    <a:prstDash val="dash"/>
                  </a:ln>
                </p:spPr>
              </p:pic>
              <p:pic>
                <p:nvPicPr>
                  <p:cNvPr id="77" name="图片 76"/>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8480426" y="1857526"/>
                    <a:ext cx="681112" cy="514047"/>
                  </a:xfrm>
                  <a:prstGeom prst="rect">
                    <a:avLst/>
                  </a:prstGeom>
                  <a:ln>
                    <a:noFill/>
                    <a:prstDash val="dash"/>
                  </a:ln>
                </p:spPr>
              </p:pic>
            </p:grpSp>
            <p:grpSp>
              <p:nvGrpSpPr>
                <p:cNvPr id="67" name="组合 66"/>
                <p:cNvGrpSpPr/>
                <p:nvPr/>
              </p:nvGrpSpPr>
              <p:grpSpPr>
                <a:xfrm>
                  <a:off x="12269449" y="1149114"/>
                  <a:ext cx="1827551" cy="775325"/>
                  <a:chOff x="6858000" y="1600199"/>
                  <a:chExt cx="2514600" cy="1066801"/>
                </a:xfrm>
              </p:grpSpPr>
              <p:sp>
                <p:nvSpPr>
                  <p:cNvPr id="72" name="圆角矩形 71"/>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73" name="图片 72"/>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7598598" y="1912315"/>
                    <a:ext cx="551088" cy="404468"/>
                  </a:xfrm>
                  <a:prstGeom prst="rect">
                    <a:avLst/>
                  </a:prstGeom>
                  <a:ln>
                    <a:noFill/>
                    <a:prstDash val="dash"/>
                  </a:ln>
                </p:spPr>
              </p:pic>
              <p:pic>
                <p:nvPicPr>
                  <p:cNvPr id="74" name="图片 73"/>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545439" y="1912315"/>
                    <a:ext cx="551088" cy="404468"/>
                  </a:xfrm>
                  <a:prstGeom prst="rect">
                    <a:avLst/>
                  </a:prstGeom>
                  <a:ln>
                    <a:noFill/>
                    <a:prstDash val="dash"/>
                  </a:ln>
                </p:spPr>
              </p:pic>
            </p:grpSp>
            <p:grpSp>
              <p:nvGrpSpPr>
                <p:cNvPr id="68" name="组合 67"/>
                <p:cNvGrpSpPr/>
                <p:nvPr/>
              </p:nvGrpSpPr>
              <p:grpSpPr>
                <a:xfrm>
                  <a:off x="12568003" y="1592157"/>
                  <a:ext cx="1827551" cy="775325"/>
                  <a:chOff x="6858000" y="1600199"/>
                  <a:chExt cx="2514600" cy="1066801"/>
                </a:xfrm>
              </p:grpSpPr>
              <p:sp>
                <p:nvSpPr>
                  <p:cNvPr id="69" name="圆角矩形 6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70" name="图片 69"/>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653147" y="1828800"/>
                    <a:ext cx="652653" cy="522123"/>
                  </a:xfrm>
                  <a:prstGeom prst="rect">
                    <a:avLst/>
                  </a:prstGeom>
                  <a:ln>
                    <a:noFill/>
                    <a:prstDash val="dash"/>
                  </a:ln>
                </p:spPr>
              </p:pic>
              <p:pic>
                <p:nvPicPr>
                  <p:cNvPr id="71" name="图片 70"/>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8431710" y="1843892"/>
                    <a:ext cx="633788" cy="507031"/>
                  </a:xfrm>
                  <a:prstGeom prst="rect">
                    <a:avLst/>
                  </a:prstGeom>
                  <a:ln>
                    <a:noFill/>
                    <a:prstDash val="dash"/>
                  </a:ln>
                </p:spPr>
              </p:pic>
            </p:grpSp>
          </p:grpSp>
          <p:sp>
            <p:nvSpPr>
              <p:cNvPr id="65" name="TextBox 514"/>
              <p:cNvSpPr txBox="1"/>
              <p:nvPr/>
            </p:nvSpPr>
            <p:spPr>
              <a:xfrm>
                <a:off x="12085998" y="214020"/>
                <a:ext cx="1665456" cy="461665"/>
              </a:xfrm>
              <a:prstGeom prst="rect">
                <a:avLst/>
              </a:prstGeom>
              <a:noFill/>
              <a:ln>
                <a:noFill/>
                <a:prstDash val="dash"/>
              </a:ln>
            </p:spPr>
            <p:txBody>
              <a:bodyPr wrap="none" rtlCol="0">
                <a:spAutoFit/>
              </a:bodyPr>
              <a:lstStyle/>
              <a:p>
                <a:r>
                  <a:rPr lang="en-US" altLang="zh-CN" sz="2400" b="1" dirty="0" smtClean="0">
                    <a:cs typeface="Times New Roman"/>
                  </a:rPr>
                  <a:t>Television</a:t>
                </a:r>
                <a:endParaRPr lang="zh-CN" altLang="en-US" sz="2400" b="1" dirty="0">
                  <a:cs typeface="Times New Roman"/>
                </a:endParaRPr>
              </a:p>
            </p:txBody>
          </p:sp>
        </p:grpSp>
      </p:grpSp>
      <p:grpSp>
        <p:nvGrpSpPr>
          <p:cNvPr id="212" name="Group 211"/>
          <p:cNvGrpSpPr/>
          <p:nvPr/>
        </p:nvGrpSpPr>
        <p:grpSpPr>
          <a:xfrm>
            <a:off x="13627418" y="3351074"/>
            <a:ext cx="4519034" cy="1754326"/>
            <a:chOff x="13102054" y="2970074"/>
            <a:chExt cx="4519034" cy="1754326"/>
          </a:xfrm>
        </p:grpSpPr>
        <p:grpSp>
          <p:nvGrpSpPr>
            <p:cNvPr id="211" name="Group 210"/>
            <p:cNvGrpSpPr/>
            <p:nvPr/>
          </p:nvGrpSpPr>
          <p:grpSpPr>
            <a:xfrm>
              <a:off x="13102054" y="3164633"/>
              <a:ext cx="1972401" cy="1365209"/>
              <a:chOff x="13102054" y="3263100"/>
              <a:chExt cx="1972401" cy="1365209"/>
            </a:xfrm>
          </p:grpSpPr>
          <p:pic>
            <p:nvPicPr>
              <p:cNvPr id="125" name="图片 124"/>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205876" y="3579681"/>
                <a:ext cx="898838" cy="619450"/>
              </a:xfrm>
              <a:prstGeom prst="rect">
                <a:avLst/>
              </a:prstGeom>
              <a:ln w="19050">
                <a:solidFill>
                  <a:schemeClr val="tx1"/>
                </a:solidFill>
              </a:ln>
              <a:effectLst>
                <a:softEdge rad="12700"/>
              </a:effectLst>
            </p:spPr>
          </p:pic>
          <p:pic>
            <p:nvPicPr>
              <p:cNvPr id="126" name="图片 125"/>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335459" y="3471395"/>
                <a:ext cx="898838" cy="619450"/>
              </a:xfrm>
              <a:prstGeom prst="rect">
                <a:avLst/>
              </a:prstGeom>
              <a:ln w="19050">
                <a:solidFill>
                  <a:schemeClr val="tx1"/>
                </a:solidFill>
              </a:ln>
              <a:effectLst>
                <a:softEdge rad="12700"/>
              </a:effectLst>
            </p:spPr>
          </p:pic>
          <p:pic>
            <p:nvPicPr>
              <p:cNvPr id="127" name="图片 126"/>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524207" y="3689385"/>
                <a:ext cx="898838" cy="619450"/>
              </a:xfrm>
              <a:prstGeom prst="rect">
                <a:avLst/>
              </a:prstGeom>
              <a:ln>
                <a:noFill/>
              </a:ln>
              <a:effectLst>
                <a:softEdge rad="12700"/>
              </a:effectLst>
            </p:spPr>
          </p:pic>
          <p:pic>
            <p:nvPicPr>
              <p:cNvPr id="128" name="图片 127"/>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545159" y="3263100"/>
                <a:ext cx="898838" cy="619450"/>
              </a:xfrm>
              <a:prstGeom prst="rect">
                <a:avLst/>
              </a:prstGeom>
              <a:ln w="19050">
                <a:solidFill>
                  <a:schemeClr val="tx1"/>
                </a:solidFill>
              </a:ln>
              <a:effectLst>
                <a:softEdge rad="12700"/>
              </a:effectLst>
            </p:spPr>
          </p:pic>
          <p:pic>
            <p:nvPicPr>
              <p:cNvPr id="129" name="图片 128"/>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936819" y="3356420"/>
                <a:ext cx="898838" cy="619450"/>
              </a:xfrm>
              <a:prstGeom prst="rect">
                <a:avLst/>
              </a:prstGeom>
              <a:ln w="19050">
                <a:solidFill>
                  <a:schemeClr val="tx1"/>
                </a:solidFill>
              </a:ln>
              <a:effectLst>
                <a:softEdge rad="12700"/>
              </a:effectLst>
            </p:spPr>
          </p:pic>
          <p:pic>
            <p:nvPicPr>
              <p:cNvPr id="130" name="图片 129"/>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4175617" y="3531277"/>
                <a:ext cx="898838" cy="619450"/>
              </a:xfrm>
              <a:prstGeom prst="rect">
                <a:avLst/>
              </a:prstGeom>
              <a:ln w="19050">
                <a:solidFill>
                  <a:schemeClr val="tx1"/>
                </a:solidFill>
              </a:ln>
              <a:effectLst>
                <a:softEdge rad="12700"/>
              </a:effectLst>
            </p:spPr>
          </p:pic>
          <p:pic>
            <p:nvPicPr>
              <p:cNvPr id="131" name="图片 130"/>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4034568" y="3786738"/>
                <a:ext cx="898838" cy="619450"/>
              </a:xfrm>
              <a:prstGeom prst="rect">
                <a:avLst/>
              </a:prstGeom>
              <a:ln w="19050">
                <a:solidFill>
                  <a:schemeClr val="tx1"/>
                </a:solidFill>
              </a:ln>
              <a:effectLst>
                <a:softEdge rad="12700"/>
              </a:effectLst>
            </p:spPr>
          </p:pic>
          <p:pic>
            <p:nvPicPr>
              <p:cNvPr id="132" name="图片 131"/>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102054" y="3803356"/>
                <a:ext cx="898838" cy="619450"/>
              </a:xfrm>
              <a:prstGeom prst="rect">
                <a:avLst/>
              </a:prstGeom>
              <a:ln w="19050">
                <a:solidFill>
                  <a:schemeClr val="tx1"/>
                </a:solidFill>
              </a:ln>
              <a:effectLst>
                <a:softEdge rad="12700"/>
              </a:effectLst>
            </p:spPr>
          </p:pic>
          <p:pic>
            <p:nvPicPr>
              <p:cNvPr id="133" name="图片 132"/>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487400" y="4008859"/>
                <a:ext cx="898838" cy="619450"/>
              </a:xfrm>
              <a:prstGeom prst="rect">
                <a:avLst/>
              </a:prstGeom>
              <a:ln w="19050">
                <a:solidFill>
                  <a:schemeClr val="tx1"/>
                </a:solidFill>
              </a:ln>
              <a:effectLst>
                <a:softEdge rad="12700"/>
              </a:effectLst>
            </p:spPr>
          </p:pic>
        </p:grpSp>
        <p:sp>
          <p:nvSpPr>
            <p:cNvPr id="134" name="TextBox 548"/>
            <p:cNvSpPr txBox="1"/>
            <p:nvPr/>
          </p:nvSpPr>
          <p:spPr>
            <a:xfrm flipH="1">
              <a:off x="15163800" y="2970074"/>
              <a:ext cx="2457288" cy="1754326"/>
            </a:xfrm>
            <a:prstGeom prst="rect">
              <a:avLst/>
            </a:prstGeom>
            <a:noFill/>
          </p:spPr>
          <p:txBody>
            <a:bodyPr wrap="square" rtlCol="0">
              <a:spAutoFit/>
            </a:bodyPr>
            <a:lstStyle/>
            <a:p>
              <a:r>
                <a:rPr lang="en-US" altLang="zh-CN" sz="1800" dirty="0" smtClean="0">
                  <a:cs typeface="Times New Roman"/>
                </a:rPr>
                <a:t>Desktop Computer (1)</a:t>
              </a:r>
            </a:p>
            <a:p>
              <a:r>
                <a:rPr lang="en-US" altLang="zh-CN" sz="1800" dirty="0" smtClean="0">
                  <a:cs typeface="Times New Roman"/>
                </a:rPr>
                <a:t>Desktop Computer (2)</a:t>
              </a:r>
            </a:p>
            <a:p>
              <a:r>
                <a:rPr lang="en-US" altLang="zh-CN" sz="1800" dirty="0" smtClean="0">
                  <a:cs typeface="Times New Roman"/>
                </a:rPr>
                <a:t>Desktop Computer (3)</a:t>
              </a:r>
            </a:p>
            <a:p>
              <a:r>
                <a:rPr lang="en-US" altLang="zh-CN" sz="1800" dirty="0" smtClean="0">
                  <a:cs typeface="Times New Roman"/>
                </a:rPr>
                <a:t>…</a:t>
              </a:r>
            </a:p>
            <a:p>
              <a:r>
                <a:rPr lang="en-US" altLang="zh-CN" sz="1800" dirty="0" smtClean="0">
                  <a:cs typeface="Times New Roman"/>
                </a:rPr>
                <a:t>Monitor (1)</a:t>
              </a:r>
            </a:p>
            <a:p>
              <a:r>
                <a:rPr lang="en-US" altLang="zh-CN" sz="1800" dirty="0" smtClean="0">
                  <a:cs typeface="Times New Roman"/>
                </a:rPr>
                <a:t>…</a:t>
              </a:r>
            </a:p>
          </p:txBody>
        </p:sp>
      </p:grpSp>
      <p:sp>
        <p:nvSpPr>
          <p:cNvPr id="190" name="TextBox 433"/>
          <p:cNvSpPr txBox="1"/>
          <p:nvPr/>
        </p:nvSpPr>
        <p:spPr>
          <a:xfrm>
            <a:off x="5605392" y="2187714"/>
            <a:ext cx="7545074" cy="707886"/>
          </a:xfrm>
          <a:prstGeom prst="rect">
            <a:avLst/>
          </a:prstGeom>
          <a:noFill/>
        </p:spPr>
        <p:txBody>
          <a:bodyPr wrap="square" rtlCol="0">
            <a:spAutoFit/>
          </a:bodyPr>
          <a:lstStyle/>
          <a:p>
            <a:pPr algn="ctr"/>
            <a:r>
              <a:rPr lang="en-US" altLang="zh-CN" sz="4000" b="1" dirty="0" smtClean="0">
                <a:solidFill>
                  <a:srgbClr val="E7E200"/>
                </a:solidFill>
                <a:latin typeface="+mj-lt"/>
                <a:cs typeface="Times New Roman"/>
              </a:rPr>
              <a:t>(1) Subcategory  Discovery</a:t>
            </a:r>
          </a:p>
        </p:txBody>
      </p:sp>
      <p:sp>
        <p:nvSpPr>
          <p:cNvPr id="191" name="TextBox 433"/>
          <p:cNvSpPr txBox="1"/>
          <p:nvPr/>
        </p:nvSpPr>
        <p:spPr>
          <a:xfrm>
            <a:off x="13530689" y="2719388"/>
            <a:ext cx="4382358" cy="707886"/>
          </a:xfrm>
          <a:prstGeom prst="rect">
            <a:avLst/>
          </a:prstGeom>
          <a:noFill/>
        </p:spPr>
        <p:txBody>
          <a:bodyPr wrap="square" rtlCol="0">
            <a:spAutoFit/>
          </a:bodyPr>
          <a:lstStyle/>
          <a:p>
            <a:pPr algn="ctr"/>
            <a:r>
              <a:rPr lang="en-US" altLang="zh-CN" sz="4000" b="1" dirty="0" smtClean="0">
                <a:solidFill>
                  <a:srgbClr val="E7E200"/>
                </a:solidFill>
                <a:cs typeface="Times New Roman"/>
              </a:rPr>
              <a:t>(2) Train Models</a:t>
            </a:r>
          </a:p>
        </p:txBody>
      </p:sp>
    </p:spTree>
    <p:extLst>
      <p:ext uri="{BB962C8B-B14F-4D97-AF65-F5344CB8AC3E}">
        <p14:creationId xmlns:p14="http://schemas.microsoft.com/office/powerpoint/2010/main" val="18597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250"/>
                                        <p:tgtEl>
                                          <p:spTgt spid="191"/>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25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 Models</a:t>
            </a:r>
            <a:endParaRPr lang="en-US" dirty="0"/>
          </a:p>
        </p:txBody>
      </p:sp>
      <p:sp>
        <p:nvSpPr>
          <p:cNvPr id="3" name="Content Placeholder 2"/>
          <p:cNvSpPr>
            <a:spLocks noGrp="1"/>
          </p:cNvSpPr>
          <p:nvPr>
            <p:ph idx="1"/>
          </p:nvPr>
        </p:nvSpPr>
        <p:spPr/>
        <p:txBody>
          <a:bodyPr/>
          <a:lstStyle/>
          <a:p>
            <a:r>
              <a:rPr lang="en-US" altLang="zh-CN" dirty="0" smtClean="0"/>
              <a:t>Latent SVM</a:t>
            </a:r>
          </a:p>
          <a:p>
            <a:pPr lvl="1"/>
            <a:r>
              <a:rPr lang="en-US" altLang="zh-CN" dirty="0"/>
              <a:t>Objects, Attributes</a:t>
            </a:r>
          </a:p>
          <a:p>
            <a:pPr lvl="1"/>
            <a:r>
              <a:rPr lang="en-US" altLang="zh-CN" dirty="0" smtClean="0"/>
              <a:t>CHOG</a:t>
            </a:r>
          </a:p>
          <a:p>
            <a:pPr marL="888248" lvl="1" indent="0">
              <a:buNone/>
            </a:pPr>
            <a:endParaRPr lang="en-US" altLang="zh-CN" dirty="0" smtClean="0"/>
          </a:p>
          <a:p>
            <a:r>
              <a:rPr lang="en-US" altLang="zh-CN" dirty="0" smtClean="0"/>
              <a:t>Linear SVM</a:t>
            </a:r>
          </a:p>
          <a:p>
            <a:pPr lvl="1"/>
            <a:r>
              <a:rPr lang="en-US" altLang="zh-CN" dirty="0"/>
              <a:t>Scenes, Attributes</a:t>
            </a:r>
          </a:p>
          <a:p>
            <a:pPr lvl="1"/>
            <a:r>
              <a:rPr lang="en-US" altLang="zh-CN" dirty="0"/>
              <a:t>Color, </a:t>
            </a:r>
            <a:r>
              <a:rPr lang="en-US" altLang="zh-CN" dirty="0" err="1"/>
              <a:t>Texton</a:t>
            </a:r>
            <a:r>
              <a:rPr lang="en-US" altLang="zh-CN" dirty="0"/>
              <a:t>, HOG, SIFT, </a:t>
            </a:r>
            <a:r>
              <a:rPr lang="en-US" altLang="zh-CN" dirty="0" smtClean="0"/>
              <a:t>GIST</a:t>
            </a:r>
          </a:p>
          <a:p>
            <a:pPr marL="888248" lvl="1" indent="0">
              <a:buNone/>
            </a:pPr>
            <a:endParaRPr lang="en-US" altLang="zh-CN" dirty="0" smtClean="0"/>
          </a:p>
          <a:p>
            <a:r>
              <a:rPr lang="en-US" altLang="zh-CN" dirty="0" smtClean="0"/>
              <a:t>… Your model?</a:t>
            </a:r>
            <a:endParaRPr lang="zh-CN" altLang="en-US" dirty="0"/>
          </a:p>
        </p:txBody>
      </p:sp>
      <p:pic>
        <p:nvPicPr>
          <p:cNvPr id="2050" name="Picture 2" descr="http://www.cs.cmu.edu/afs/cs/academic/class/15418-s12/www/competition/www.andrew.cmu.edu/user/pinjieh/proposal.files/image006.jpg"/>
          <p:cNvPicPr>
            <a:picLocks noChangeAspect="1" noChangeArrowheads="1"/>
          </p:cNvPicPr>
          <p:nvPr/>
        </p:nvPicPr>
        <p:blipFill rotWithShape="1">
          <a:blip r:embed="rId3">
            <a:extLst>
              <a:ext uri="{28A0092B-C50C-407E-A947-70E740481C1C}">
                <a14:useLocalDpi xmlns:a14="http://schemas.microsoft.com/office/drawing/2010/main" val="0"/>
              </a:ext>
            </a:extLst>
          </a:blip>
          <a:srcRect r="634" b="1139"/>
          <a:stretch/>
        </p:blipFill>
        <p:spPr bwMode="auto">
          <a:xfrm>
            <a:off x="9802404" y="2310130"/>
            <a:ext cx="7647396" cy="5157470"/>
          </a:xfrm>
          <a:prstGeom prst="rect">
            <a:avLst/>
          </a:prstGeom>
          <a:ln w="762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2554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组合 195"/>
          <p:cNvGrpSpPr/>
          <p:nvPr/>
        </p:nvGrpSpPr>
        <p:grpSpPr>
          <a:xfrm>
            <a:off x="9265050" y="4784505"/>
            <a:ext cx="5254892" cy="4719563"/>
            <a:chOff x="9374658" y="4784505"/>
            <a:chExt cx="5254892" cy="4719563"/>
          </a:xfrm>
        </p:grpSpPr>
        <p:cxnSp>
          <p:nvCxnSpPr>
            <p:cNvPr id="198" name="直接连接符 197"/>
            <p:cNvCxnSpPr>
              <a:stCxn id="199" idx="4"/>
            </p:cNvCxnSpPr>
            <p:nvPr/>
          </p:nvCxnSpPr>
          <p:spPr>
            <a:xfrm>
              <a:off x="9374658" y="8533315"/>
              <a:ext cx="5233940" cy="970753"/>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97" name="直接连接符 196"/>
            <p:cNvCxnSpPr>
              <a:stCxn id="199" idx="7"/>
            </p:cNvCxnSpPr>
            <p:nvPr/>
          </p:nvCxnSpPr>
          <p:spPr>
            <a:xfrm>
              <a:off x="11792992" y="4784505"/>
              <a:ext cx="2836558" cy="2336600"/>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grpSp>
      <p:pic>
        <p:nvPicPr>
          <p:cNvPr id="199" name="Content Placeholder 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45009" y="4141311"/>
            <a:ext cx="6840082" cy="4392004"/>
          </a:xfrm>
          <a:prstGeom prst="ellipse">
            <a:avLst/>
          </a:prstGeom>
          <a:solidFill>
            <a:schemeClr val="accent1">
              <a:lumMod val="7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0" name="Group 209"/>
          <p:cNvGrpSpPr/>
          <p:nvPr/>
        </p:nvGrpSpPr>
        <p:grpSpPr>
          <a:xfrm>
            <a:off x="3852792" y="56338"/>
            <a:ext cx="10081956" cy="2153462"/>
            <a:chOff x="3962400" y="56338"/>
            <a:chExt cx="10081956" cy="2153462"/>
          </a:xfrm>
        </p:grpSpPr>
        <p:grpSp>
          <p:nvGrpSpPr>
            <p:cNvPr id="209" name="Group 208"/>
            <p:cNvGrpSpPr/>
            <p:nvPr/>
          </p:nvGrpSpPr>
          <p:grpSpPr>
            <a:xfrm>
              <a:off x="3962400" y="56338"/>
              <a:ext cx="2971800" cy="2153462"/>
              <a:chOff x="4113551" y="214020"/>
              <a:chExt cx="2971800" cy="2153462"/>
            </a:xfrm>
          </p:grpSpPr>
          <p:grpSp>
            <p:nvGrpSpPr>
              <p:cNvPr id="120" name="Group 119"/>
              <p:cNvGrpSpPr/>
              <p:nvPr/>
            </p:nvGrpSpPr>
            <p:grpSpPr>
              <a:xfrm>
                <a:off x="4699595" y="650691"/>
                <a:ext cx="2385756" cy="1716791"/>
                <a:chOff x="4699595" y="650691"/>
                <a:chExt cx="2385756" cy="1716791"/>
              </a:xfrm>
            </p:grpSpPr>
            <p:grpSp>
              <p:nvGrpSpPr>
                <p:cNvPr id="108" name="组合 107"/>
                <p:cNvGrpSpPr/>
                <p:nvPr/>
              </p:nvGrpSpPr>
              <p:grpSpPr>
                <a:xfrm>
                  <a:off x="4699595" y="650691"/>
                  <a:ext cx="1827551" cy="775325"/>
                  <a:chOff x="6858000" y="1600199"/>
                  <a:chExt cx="2514600" cy="1066801"/>
                </a:xfrm>
              </p:grpSpPr>
              <p:sp>
                <p:nvSpPr>
                  <p:cNvPr id="117" name="圆角矩形 11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18" name="图片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17" y="1733550"/>
                    <a:ext cx="857250" cy="762000"/>
                  </a:xfrm>
                  <a:prstGeom prst="rect">
                    <a:avLst/>
                  </a:prstGeom>
                </p:spPr>
              </p:pic>
              <p:pic>
                <p:nvPicPr>
                  <p:cNvPr id="119" name="图片 1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2358" y="1733550"/>
                    <a:ext cx="857250" cy="762000"/>
                  </a:xfrm>
                  <a:prstGeom prst="rect">
                    <a:avLst/>
                  </a:prstGeom>
                </p:spPr>
              </p:pic>
            </p:grpSp>
            <p:grpSp>
              <p:nvGrpSpPr>
                <p:cNvPr id="109" name="组合 108"/>
                <p:cNvGrpSpPr/>
                <p:nvPr/>
              </p:nvGrpSpPr>
              <p:grpSpPr>
                <a:xfrm>
                  <a:off x="4959246" y="1149114"/>
                  <a:ext cx="1827551" cy="775325"/>
                  <a:chOff x="6858000" y="1600199"/>
                  <a:chExt cx="2514600" cy="1066801"/>
                </a:xfrm>
              </p:grpSpPr>
              <p:sp>
                <p:nvSpPr>
                  <p:cNvPr id="114" name="圆角矩形 113"/>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15" name="图片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517" y="1808389"/>
                    <a:ext cx="857250" cy="612321"/>
                  </a:xfrm>
                  <a:prstGeom prst="rect">
                    <a:avLst/>
                  </a:prstGeom>
                </p:spPr>
              </p:pic>
              <p:pic>
                <p:nvPicPr>
                  <p:cNvPr id="116" name="图片 1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2358" y="1808389"/>
                    <a:ext cx="857250" cy="612321"/>
                  </a:xfrm>
                  <a:prstGeom prst="rect">
                    <a:avLst/>
                  </a:prstGeom>
                </p:spPr>
              </p:pic>
            </p:grpSp>
            <p:grpSp>
              <p:nvGrpSpPr>
                <p:cNvPr id="110" name="组合 109"/>
                <p:cNvGrpSpPr/>
                <p:nvPr/>
              </p:nvGrpSpPr>
              <p:grpSpPr>
                <a:xfrm>
                  <a:off x="5257800" y="1592157"/>
                  <a:ext cx="1827551" cy="775325"/>
                  <a:chOff x="6858000" y="1600199"/>
                  <a:chExt cx="2514600" cy="1066801"/>
                </a:xfrm>
              </p:grpSpPr>
              <p:sp>
                <p:nvSpPr>
                  <p:cNvPr id="111" name="圆角矩形 110"/>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112" name="图片 1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6998" y="1808389"/>
                    <a:ext cx="834287" cy="612321"/>
                  </a:xfrm>
                  <a:prstGeom prst="rect">
                    <a:avLst/>
                  </a:prstGeom>
                </p:spPr>
              </p:pic>
              <p:pic>
                <p:nvPicPr>
                  <p:cNvPr id="113" name="图片 1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3839" y="1808389"/>
                    <a:ext cx="834287" cy="612321"/>
                  </a:xfrm>
                  <a:prstGeom prst="rect">
                    <a:avLst/>
                  </a:prstGeom>
                </p:spPr>
              </p:pic>
            </p:grpSp>
          </p:grpSp>
          <p:sp>
            <p:nvSpPr>
              <p:cNvPr id="107" name="TextBox 359"/>
              <p:cNvSpPr txBox="1"/>
              <p:nvPr/>
            </p:nvSpPr>
            <p:spPr>
              <a:xfrm>
                <a:off x="4113551" y="214020"/>
                <a:ext cx="2938625" cy="461665"/>
              </a:xfrm>
              <a:prstGeom prst="rect">
                <a:avLst/>
              </a:prstGeom>
              <a:noFill/>
            </p:spPr>
            <p:txBody>
              <a:bodyPr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8" name="Group 207"/>
            <p:cNvGrpSpPr/>
            <p:nvPr/>
          </p:nvGrpSpPr>
          <p:grpSpPr>
            <a:xfrm>
              <a:off x="6918496" y="56338"/>
              <a:ext cx="2385756" cy="2153462"/>
              <a:chOff x="7080949" y="214020"/>
              <a:chExt cx="2385756" cy="2153462"/>
            </a:xfrm>
          </p:grpSpPr>
          <p:grpSp>
            <p:nvGrpSpPr>
              <p:cNvPr id="121" name="Group 120"/>
              <p:cNvGrpSpPr/>
              <p:nvPr/>
            </p:nvGrpSpPr>
            <p:grpSpPr>
              <a:xfrm>
                <a:off x="7080949" y="650691"/>
                <a:ext cx="2385756" cy="1716791"/>
                <a:chOff x="7080949" y="650691"/>
                <a:chExt cx="2385756" cy="1716791"/>
              </a:xfrm>
            </p:grpSpPr>
            <p:grpSp>
              <p:nvGrpSpPr>
                <p:cNvPr id="94" name="组合 93"/>
                <p:cNvGrpSpPr/>
                <p:nvPr/>
              </p:nvGrpSpPr>
              <p:grpSpPr>
                <a:xfrm>
                  <a:off x="7080949" y="650691"/>
                  <a:ext cx="1827551" cy="775325"/>
                  <a:chOff x="6858000" y="1600199"/>
                  <a:chExt cx="2514600" cy="1066801"/>
                </a:xfrm>
              </p:grpSpPr>
              <p:sp>
                <p:nvSpPr>
                  <p:cNvPr id="103" name="圆角矩形 10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04" name="图片 10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9329" y="1733550"/>
                    <a:ext cx="809625" cy="762000"/>
                  </a:xfrm>
                  <a:prstGeom prst="rect">
                    <a:avLst/>
                  </a:prstGeom>
                </p:spPr>
              </p:pic>
              <p:pic>
                <p:nvPicPr>
                  <p:cNvPr id="105" name="图片 10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6170" y="1733550"/>
                    <a:ext cx="809625" cy="762000"/>
                  </a:xfrm>
                  <a:prstGeom prst="rect">
                    <a:avLst/>
                  </a:prstGeom>
                </p:spPr>
              </p:pic>
            </p:grpSp>
            <p:grpSp>
              <p:nvGrpSpPr>
                <p:cNvPr id="95" name="组合 94"/>
                <p:cNvGrpSpPr/>
                <p:nvPr/>
              </p:nvGrpSpPr>
              <p:grpSpPr>
                <a:xfrm>
                  <a:off x="7340600" y="1149114"/>
                  <a:ext cx="1827551" cy="775325"/>
                  <a:chOff x="6858000" y="1600199"/>
                  <a:chExt cx="2514600" cy="1066801"/>
                </a:xfrm>
              </p:grpSpPr>
              <p:sp>
                <p:nvSpPr>
                  <p:cNvPr id="100" name="圆角矩形 99"/>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01" name="图片 10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8598" y="1808389"/>
                    <a:ext cx="551088" cy="612321"/>
                  </a:xfrm>
                  <a:prstGeom prst="rect">
                    <a:avLst/>
                  </a:prstGeom>
                </p:spPr>
              </p:pic>
              <p:pic>
                <p:nvPicPr>
                  <p:cNvPr id="102" name="图片 10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5439" y="1808389"/>
                    <a:ext cx="551088" cy="612321"/>
                  </a:xfrm>
                  <a:prstGeom prst="rect">
                    <a:avLst/>
                  </a:prstGeom>
                </p:spPr>
              </p:pic>
            </p:grpSp>
            <p:grpSp>
              <p:nvGrpSpPr>
                <p:cNvPr id="96" name="组合 95"/>
                <p:cNvGrpSpPr/>
                <p:nvPr/>
              </p:nvGrpSpPr>
              <p:grpSpPr>
                <a:xfrm>
                  <a:off x="7639154" y="1592157"/>
                  <a:ext cx="1827551" cy="775325"/>
                  <a:chOff x="6858000" y="1600199"/>
                  <a:chExt cx="2514600" cy="1066801"/>
                </a:xfrm>
              </p:grpSpPr>
              <p:sp>
                <p:nvSpPr>
                  <p:cNvPr id="97" name="圆角矩形 9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98" name="图片 9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90943" y="1808389"/>
                    <a:ext cx="566396" cy="612321"/>
                  </a:xfrm>
                  <a:prstGeom prst="rect">
                    <a:avLst/>
                  </a:prstGeom>
                </p:spPr>
              </p:pic>
              <p:pic>
                <p:nvPicPr>
                  <p:cNvPr id="99" name="图片 9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37784" y="1808389"/>
                    <a:ext cx="566396" cy="612321"/>
                  </a:xfrm>
                  <a:prstGeom prst="rect">
                    <a:avLst/>
                  </a:prstGeom>
                </p:spPr>
              </p:pic>
            </p:grpSp>
          </p:grpSp>
          <p:sp>
            <p:nvSpPr>
              <p:cNvPr id="93" name="TextBox 374"/>
              <p:cNvSpPr txBox="1"/>
              <p:nvPr/>
            </p:nvSpPr>
            <p:spPr>
              <a:xfrm>
                <a:off x="7325253" y="214020"/>
                <a:ext cx="1311578" cy="461665"/>
              </a:xfrm>
              <a:prstGeom prst="rect">
                <a:avLst/>
              </a:prstGeom>
              <a:noFill/>
            </p:spPr>
            <p:txBody>
              <a:bodyPr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7" name="Group 206"/>
            <p:cNvGrpSpPr/>
            <p:nvPr/>
          </p:nvGrpSpPr>
          <p:grpSpPr>
            <a:xfrm>
              <a:off x="9288548" y="56338"/>
              <a:ext cx="2385756" cy="2153462"/>
              <a:chOff x="9517683" y="214020"/>
              <a:chExt cx="2385756" cy="2153462"/>
            </a:xfrm>
          </p:grpSpPr>
          <p:grpSp>
            <p:nvGrpSpPr>
              <p:cNvPr id="135" name="Group 134"/>
              <p:cNvGrpSpPr/>
              <p:nvPr/>
            </p:nvGrpSpPr>
            <p:grpSpPr>
              <a:xfrm>
                <a:off x="9517683" y="650691"/>
                <a:ext cx="2385756" cy="1716791"/>
                <a:chOff x="9517683" y="650691"/>
                <a:chExt cx="2385756" cy="1716791"/>
              </a:xfrm>
            </p:grpSpPr>
            <p:grpSp>
              <p:nvGrpSpPr>
                <p:cNvPr id="80" name="组合 79"/>
                <p:cNvGrpSpPr/>
                <p:nvPr/>
              </p:nvGrpSpPr>
              <p:grpSpPr>
                <a:xfrm>
                  <a:off x="9517683" y="650691"/>
                  <a:ext cx="1827551" cy="775325"/>
                  <a:chOff x="6858000" y="1600199"/>
                  <a:chExt cx="2514600" cy="1066801"/>
                </a:xfrm>
              </p:grpSpPr>
              <p:sp>
                <p:nvSpPr>
                  <p:cNvPr id="89" name="圆角矩形 8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90" name="图片 8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9329" y="1857526"/>
                    <a:ext cx="809625" cy="514047"/>
                  </a:xfrm>
                  <a:prstGeom prst="rect">
                    <a:avLst/>
                  </a:prstGeom>
                  <a:ln>
                    <a:noFill/>
                    <a:prstDash val="dash"/>
                  </a:ln>
                </p:spPr>
              </p:pic>
              <p:pic>
                <p:nvPicPr>
                  <p:cNvPr id="91" name="图片 9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16170" y="1857526"/>
                    <a:ext cx="809625" cy="514047"/>
                  </a:xfrm>
                  <a:prstGeom prst="rect">
                    <a:avLst/>
                  </a:prstGeom>
                  <a:ln>
                    <a:noFill/>
                    <a:prstDash val="dash"/>
                  </a:ln>
                </p:spPr>
              </p:pic>
            </p:grpSp>
            <p:grpSp>
              <p:nvGrpSpPr>
                <p:cNvPr id="81" name="组合 80"/>
                <p:cNvGrpSpPr/>
                <p:nvPr/>
              </p:nvGrpSpPr>
              <p:grpSpPr>
                <a:xfrm>
                  <a:off x="9777334" y="1149114"/>
                  <a:ext cx="1827551" cy="775325"/>
                  <a:chOff x="6858000" y="1600199"/>
                  <a:chExt cx="2514600" cy="1066801"/>
                </a:xfrm>
              </p:grpSpPr>
              <p:sp>
                <p:nvSpPr>
                  <p:cNvPr id="86" name="圆角矩形 85"/>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87" name="图片 8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98598" y="1906592"/>
                    <a:ext cx="551088" cy="415915"/>
                  </a:xfrm>
                  <a:prstGeom prst="rect">
                    <a:avLst/>
                  </a:prstGeom>
                  <a:ln>
                    <a:noFill/>
                    <a:prstDash val="dash"/>
                  </a:ln>
                </p:spPr>
              </p:pic>
              <p:pic>
                <p:nvPicPr>
                  <p:cNvPr id="88" name="图片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45439" y="1906592"/>
                    <a:ext cx="551088" cy="415915"/>
                  </a:xfrm>
                  <a:prstGeom prst="rect">
                    <a:avLst/>
                  </a:prstGeom>
                  <a:ln>
                    <a:noFill/>
                    <a:prstDash val="dash"/>
                  </a:ln>
                </p:spPr>
              </p:pic>
            </p:grpSp>
            <p:grpSp>
              <p:nvGrpSpPr>
                <p:cNvPr id="82" name="组合 81"/>
                <p:cNvGrpSpPr/>
                <p:nvPr/>
              </p:nvGrpSpPr>
              <p:grpSpPr>
                <a:xfrm>
                  <a:off x="10075888" y="1592157"/>
                  <a:ext cx="1827551" cy="775325"/>
                  <a:chOff x="6858000" y="1600199"/>
                  <a:chExt cx="2514600" cy="1066801"/>
                </a:xfrm>
              </p:grpSpPr>
              <p:sp>
                <p:nvSpPr>
                  <p:cNvPr id="83" name="圆角矩形 8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84" name="图片 8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90943" y="1966471"/>
                    <a:ext cx="770278" cy="402759"/>
                  </a:xfrm>
                  <a:prstGeom prst="rect">
                    <a:avLst/>
                  </a:prstGeom>
                  <a:ln>
                    <a:noFill/>
                    <a:prstDash val="dash"/>
                  </a:ln>
                </p:spPr>
              </p:pic>
              <p:pic>
                <p:nvPicPr>
                  <p:cNvPr id="85" name="图片 8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537784" y="1966472"/>
                    <a:ext cx="735266" cy="384452"/>
                  </a:xfrm>
                  <a:prstGeom prst="rect">
                    <a:avLst/>
                  </a:prstGeom>
                  <a:ln>
                    <a:noFill/>
                    <a:prstDash val="dash"/>
                  </a:ln>
                </p:spPr>
              </p:pic>
            </p:grpSp>
          </p:grpSp>
          <p:sp>
            <p:nvSpPr>
              <p:cNvPr id="79" name="TextBox 389"/>
              <p:cNvSpPr txBox="1"/>
              <p:nvPr/>
            </p:nvSpPr>
            <p:spPr>
              <a:xfrm>
                <a:off x="9673208" y="214020"/>
                <a:ext cx="1604927" cy="461665"/>
              </a:xfrm>
              <a:prstGeom prst="rect">
                <a:avLst/>
              </a:prstGeom>
              <a:noFill/>
              <a:ln>
                <a:noFill/>
                <a:prstDash val="dash"/>
              </a:ln>
            </p:spPr>
            <p:txBody>
              <a:bodyPr wrap="none" rtlCol="0">
                <a:spAutoFit/>
              </a:bodyPr>
              <a:lstStyle/>
              <a:p>
                <a:r>
                  <a:rPr lang="en-US" altLang="zh-CN" sz="2400" b="1" dirty="0" smtClean="0">
                    <a:cs typeface="Times New Roman"/>
                  </a:rPr>
                  <a:t>Keyboard</a:t>
                </a:r>
                <a:endParaRPr lang="zh-CN" altLang="en-US" sz="2400" b="1" dirty="0">
                  <a:cs typeface="Times New Roman"/>
                </a:endParaRPr>
              </a:p>
            </p:txBody>
          </p:sp>
        </p:grpSp>
        <p:grpSp>
          <p:nvGrpSpPr>
            <p:cNvPr id="206" name="Group 205"/>
            <p:cNvGrpSpPr/>
            <p:nvPr/>
          </p:nvGrpSpPr>
          <p:grpSpPr>
            <a:xfrm>
              <a:off x="11658600" y="56338"/>
              <a:ext cx="2385756" cy="2153462"/>
              <a:chOff x="12009798" y="214020"/>
              <a:chExt cx="2385756" cy="2153462"/>
            </a:xfrm>
          </p:grpSpPr>
          <p:grpSp>
            <p:nvGrpSpPr>
              <p:cNvPr id="142" name="Group 141"/>
              <p:cNvGrpSpPr/>
              <p:nvPr/>
            </p:nvGrpSpPr>
            <p:grpSpPr>
              <a:xfrm>
                <a:off x="12009798" y="650691"/>
                <a:ext cx="2385756" cy="1716791"/>
                <a:chOff x="12009798" y="650691"/>
                <a:chExt cx="2385756" cy="1716791"/>
              </a:xfrm>
            </p:grpSpPr>
            <p:grpSp>
              <p:nvGrpSpPr>
                <p:cNvPr id="66" name="组合 65"/>
                <p:cNvGrpSpPr/>
                <p:nvPr/>
              </p:nvGrpSpPr>
              <p:grpSpPr>
                <a:xfrm>
                  <a:off x="12009798" y="650691"/>
                  <a:ext cx="1827551" cy="775325"/>
                  <a:chOff x="6858000" y="1600199"/>
                  <a:chExt cx="2514600" cy="1066801"/>
                </a:xfrm>
              </p:grpSpPr>
              <p:sp>
                <p:nvSpPr>
                  <p:cNvPr id="75" name="圆角矩形 74"/>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76" name="图片 7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98245" y="1857526"/>
                    <a:ext cx="751793" cy="514047"/>
                  </a:xfrm>
                  <a:prstGeom prst="rect">
                    <a:avLst/>
                  </a:prstGeom>
                  <a:ln>
                    <a:noFill/>
                    <a:prstDash val="dash"/>
                  </a:ln>
                </p:spPr>
              </p:pic>
              <p:pic>
                <p:nvPicPr>
                  <p:cNvPr id="77" name="图片 7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80426" y="1857526"/>
                    <a:ext cx="681112" cy="514047"/>
                  </a:xfrm>
                  <a:prstGeom prst="rect">
                    <a:avLst/>
                  </a:prstGeom>
                  <a:ln>
                    <a:noFill/>
                    <a:prstDash val="dash"/>
                  </a:ln>
                </p:spPr>
              </p:pic>
            </p:grpSp>
            <p:grpSp>
              <p:nvGrpSpPr>
                <p:cNvPr id="67" name="组合 66"/>
                <p:cNvGrpSpPr/>
                <p:nvPr/>
              </p:nvGrpSpPr>
              <p:grpSpPr>
                <a:xfrm>
                  <a:off x="12269449" y="1149114"/>
                  <a:ext cx="1827551" cy="775325"/>
                  <a:chOff x="6858000" y="1600199"/>
                  <a:chExt cx="2514600" cy="1066801"/>
                </a:xfrm>
              </p:grpSpPr>
              <p:sp>
                <p:nvSpPr>
                  <p:cNvPr id="72" name="圆角矩形 71"/>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73" name="图片 7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98598" y="1912315"/>
                    <a:ext cx="551088" cy="404468"/>
                  </a:xfrm>
                  <a:prstGeom prst="rect">
                    <a:avLst/>
                  </a:prstGeom>
                  <a:ln>
                    <a:noFill/>
                    <a:prstDash val="dash"/>
                  </a:ln>
                </p:spPr>
              </p:pic>
              <p:pic>
                <p:nvPicPr>
                  <p:cNvPr id="74" name="图片 7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545439" y="1912315"/>
                    <a:ext cx="551088" cy="404468"/>
                  </a:xfrm>
                  <a:prstGeom prst="rect">
                    <a:avLst/>
                  </a:prstGeom>
                  <a:ln>
                    <a:noFill/>
                    <a:prstDash val="dash"/>
                  </a:ln>
                </p:spPr>
              </p:pic>
            </p:grpSp>
            <p:grpSp>
              <p:nvGrpSpPr>
                <p:cNvPr id="68" name="组合 67"/>
                <p:cNvGrpSpPr/>
                <p:nvPr/>
              </p:nvGrpSpPr>
              <p:grpSpPr>
                <a:xfrm>
                  <a:off x="12568003" y="1592157"/>
                  <a:ext cx="1827551" cy="775325"/>
                  <a:chOff x="6858000" y="1600199"/>
                  <a:chExt cx="2514600" cy="1066801"/>
                </a:xfrm>
              </p:grpSpPr>
              <p:sp>
                <p:nvSpPr>
                  <p:cNvPr id="69" name="圆角矩形 6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70" name="图片 6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53147" y="1828800"/>
                    <a:ext cx="652653" cy="522123"/>
                  </a:xfrm>
                  <a:prstGeom prst="rect">
                    <a:avLst/>
                  </a:prstGeom>
                  <a:ln>
                    <a:noFill/>
                    <a:prstDash val="dash"/>
                  </a:ln>
                </p:spPr>
              </p:pic>
              <p:pic>
                <p:nvPicPr>
                  <p:cNvPr id="71" name="图片 7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31710" y="1843892"/>
                    <a:ext cx="633788" cy="507031"/>
                  </a:xfrm>
                  <a:prstGeom prst="rect">
                    <a:avLst/>
                  </a:prstGeom>
                  <a:ln>
                    <a:noFill/>
                    <a:prstDash val="dash"/>
                  </a:ln>
                </p:spPr>
              </p:pic>
            </p:grpSp>
          </p:grpSp>
          <p:sp>
            <p:nvSpPr>
              <p:cNvPr id="65" name="TextBox 514"/>
              <p:cNvSpPr txBox="1"/>
              <p:nvPr/>
            </p:nvSpPr>
            <p:spPr>
              <a:xfrm>
                <a:off x="12085998" y="214020"/>
                <a:ext cx="1665456" cy="461665"/>
              </a:xfrm>
              <a:prstGeom prst="rect">
                <a:avLst/>
              </a:prstGeom>
              <a:noFill/>
              <a:ln>
                <a:noFill/>
                <a:prstDash val="dash"/>
              </a:ln>
            </p:spPr>
            <p:txBody>
              <a:bodyPr wrap="none" rtlCol="0">
                <a:spAutoFit/>
              </a:bodyPr>
              <a:lstStyle/>
              <a:p>
                <a:r>
                  <a:rPr lang="en-US" altLang="zh-CN" sz="2400" b="1" dirty="0" smtClean="0">
                    <a:cs typeface="Times New Roman"/>
                  </a:rPr>
                  <a:t>Television</a:t>
                </a:r>
                <a:endParaRPr lang="zh-CN" altLang="en-US" sz="2400" b="1" dirty="0">
                  <a:cs typeface="Times New Roman"/>
                </a:endParaRPr>
              </a:p>
            </p:txBody>
          </p:sp>
        </p:grpSp>
      </p:grpSp>
      <p:grpSp>
        <p:nvGrpSpPr>
          <p:cNvPr id="212" name="Group 211"/>
          <p:cNvGrpSpPr/>
          <p:nvPr/>
        </p:nvGrpSpPr>
        <p:grpSpPr>
          <a:xfrm>
            <a:off x="13627418" y="3351074"/>
            <a:ext cx="4519034" cy="1754326"/>
            <a:chOff x="13102054" y="2970074"/>
            <a:chExt cx="4519034" cy="1754326"/>
          </a:xfrm>
        </p:grpSpPr>
        <p:grpSp>
          <p:nvGrpSpPr>
            <p:cNvPr id="211" name="Group 210"/>
            <p:cNvGrpSpPr/>
            <p:nvPr/>
          </p:nvGrpSpPr>
          <p:grpSpPr>
            <a:xfrm>
              <a:off x="13102054" y="3164633"/>
              <a:ext cx="1972401" cy="1365209"/>
              <a:chOff x="13102054" y="3263100"/>
              <a:chExt cx="1972401" cy="1365209"/>
            </a:xfrm>
          </p:grpSpPr>
          <p:pic>
            <p:nvPicPr>
              <p:cNvPr id="125" name="图片 12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205876" y="3579681"/>
                <a:ext cx="898838" cy="619450"/>
              </a:xfrm>
              <a:prstGeom prst="rect">
                <a:avLst/>
              </a:prstGeom>
              <a:ln w="19050">
                <a:solidFill>
                  <a:schemeClr val="tx1"/>
                </a:solidFill>
              </a:ln>
              <a:effectLst>
                <a:softEdge rad="12700"/>
              </a:effectLst>
            </p:spPr>
          </p:pic>
          <p:pic>
            <p:nvPicPr>
              <p:cNvPr id="126" name="图片 12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335459" y="3471395"/>
                <a:ext cx="898838" cy="619450"/>
              </a:xfrm>
              <a:prstGeom prst="rect">
                <a:avLst/>
              </a:prstGeom>
              <a:ln w="19050">
                <a:solidFill>
                  <a:schemeClr val="tx1"/>
                </a:solidFill>
              </a:ln>
              <a:effectLst>
                <a:softEdge rad="12700"/>
              </a:effectLst>
            </p:spPr>
          </p:pic>
          <p:pic>
            <p:nvPicPr>
              <p:cNvPr id="127" name="图片 12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524207" y="3689385"/>
                <a:ext cx="898838" cy="619450"/>
              </a:xfrm>
              <a:prstGeom prst="rect">
                <a:avLst/>
              </a:prstGeom>
              <a:ln>
                <a:noFill/>
              </a:ln>
              <a:effectLst>
                <a:softEdge rad="12700"/>
              </a:effectLst>
            </p:spPr>
          </p:pic>
          <p:pic>
            <p:nvPicPr>
              <p:cNvPr id="128" name="图片 12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545159" y="3263100"/>
                <a:ext cx="898838" cy="619450"/>
              </a:xfrm>
              <a:prstGeom prst="rect">
                <a:avLst/>
              </a:prstGeom>
              <a:ln w="19050">
                <a:solidFill>
                  <a:schemeClr val="tx1"/>
                </a:solidFill>
              </a:ln>
              <a:effectLst>
                <a:softEdge rad="12700"/>
              </a:effectLst>
            </p:spPr>
          </p:pic>
          <p:pic>
            <p:nvPicPr>
              <p:cNvPr id="129" name="图片 12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936819" y="3356420"/>
                <a:ext cx="898838" cy="619450"/>
              </a:xfrm>
              <a:prstGeom prst="rect">
                <a:avLst/>
              </a:prstGeom>
              <a:ln w="19050">
                <a:solidFill>
                  <a:schemeClr val="tx1"/>
                </a:solidFill>
              </a:ln>
              <a:effectLst>
                <a:softEdge rad="12700"/>
              </a:effectLst>
            </p:spPr>
          </p:pic>
          <p:pic>
            <p:nvPicPr>
              <p:cNvPr id="130" name="图片 12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75617" y="3531277"/>
                <a:ext cx="898838" cy="619450"/>
              </a:xfrm>
              <a:prstGeom prst="rect">
                <a:avLst/>
              </a:prstGeom>
              <a:ln w="19050">
                <a:solidFill>
                  <a:schemeClr val="tx1"/>
                </a:solidFill>
              </a:ln>
              <a:effectLst>
                <a:softEdge rad="12700"/>
              </a:effectLst>
            </p:spPr>
          </p:pic>
          <p:pic>
            <p:nvPicPr>
              <p:cNvPr id="131" name="图片 1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034568" y="3786738"/>
                <a:ext cx="898838" cy="619450"/>
              </a:xfrm>
              <a:prstGeom prst="rect">
                <a:avLst/>
              </a:prstGeom>
              <a:ln w="19050">
                <a:solidFill>
                  <a:schemeClr val="tx1"/>
                </a:solidFill>
              </a:ln>
              <a:effectLst>
                <a:softEdge rad="12700"/>
              </a:effectLst>
            </p:spPr>
          </p:pic>
          <p:pic>
            <p:nvPicPr>
              <p:cNvPr id="132" name="图片 1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102054" y="3803356"/>
                <a:ext cx="898838" cy="619450"/>
              </a:xfrm>
              <a:prstGeom prst="rect">
                <a:avLst/>
              </a:prstGeom>
              <a:ln w="19050">
                <a:solidFill>
                  <a:schemeClr val="tx1"/>
                </a:solidFill>
              </a:ln>
              <a:effectLst>
                <a:softEdge rad="12700"/>
              </a:effectLst>
            </p:spPr>
          </p:pic>
          <p:pic>
            <p:nvPicPr>
              <p:cNvPr id="133" name="图片 1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487400" y="4008859"/>
                <a:ext cx="898838" cy="619450"/>
              </a:xfrm>
              <a:prstGeom prst="rect">
                <a:avLst/>
              </a:prstGeom>
              <a:ln w="19050">
                <a:solidFill>
                  <a:schemeClr val="tx1"/>
                </a:solidFill>
              </a:ln>
              <a:effectLst>
                <a:softEdge rad="12700"/>
              </a:effectLst>
            </p:spPr>
          </p:pic>
        </p:grpSp>
        <p:sp>
          <p:nvSpPr>
            <p:cNvPr id="134" name="TextBox 548"/>
            <p:cNvSpPr txBox="1"/>
            <p:nvPr/>
          </p:nvSpPr>
          <p:spPr>
            <a:xfrm flipH="1">
              <a:off x="15163800" y="2970074"/>
              <a:ext cx="2457288" cy="1754326"/>
            </a:xfrm>
            <a:prstGeom prst="rect">
              <a:avLst/>
            </a:prstGeom>
            <a:noFill/>
          </p:spPr>
          <p:txBody>
            <a:bodyPr wrap="square" rtlCol="0">
              <a:spAutoFit/>
            </a:bodyPr>
            <a:lstStyle/>
            <a:p>
              <a:r>
                <a:rPr lang="en-US" altLang="zh-CN" sz="1800" dirty="0" smtClean="0">
                  <a:cs typeface="Times New Roman"/>
                </a:rPr>
                <a:t>Desktop Computer (1)</a:t>
              </a:r>
            </a:p>
            <a:p>
              <a:r>
                <a:rPr lang="en-US" altLang="zh-CN" sz="1800" dirty="0" smtClean="0">
                  <a:cs typeface="Times New Roman"/>
                </a:rPr>
                <a:t>Desktop Computer (2)</a:t>
              </a:r>
            </a:p>
            <a:p>
              <a:r>
                <a:rPr lang="en-US" altLang="zh-CN" sz="1800" dirty="0" smtClean="0">
                  <a:cs typeface="Times New Roman"/>
                </a:rPr>
                <a:t>Desktop Computer (3)</a:t>
              </a:r>
            </a:p>
            <a:p>
              <a:r>
                <a:rPr lang="en-US" altLang="zh-CN" sz="1800" dirty="0" smtClean="0">
                  <a:cs typeface="Times New Roman"/>
                </a:rPr>
                <a:t>…</a:t>
              </a:r>
            </a:p>
            <a:p>
              <a:r>
                <a:rPr lang="en-US" altLang="zh-CN" sz="1800" dirty="0" smtClean="0">
                  <a:cs typeface="Times New Roman"/>
                </a:rPr>
                <a:t>Monitor (1)</a:t>
              </a:r>
            </a:p>
            <a:p>
              <a:r>
                <a:rPr lang="en-US" altLang="zh-CN" sz="1800" dirty="0" smtClean="0">
                  <a:cs typeface="Times New Roman"/>
                </a:rPr>
                <a:t>…</a:t>
              </a:r>
            </a:p>
          </p:txBody>
        </p:sp>
      </p:grpSp>
      <p:sp>
        <p:nvSpPr>
          <p:cNvPr id="190" name="TextBox 433"/>
          <p:cNvSpPr txBox="1"/>
          <p:nvPr/>
        </p:nvSpPr>
        <p:spPr>
          <a:xfrm>
            <a:off x="5605392" y="2187714"/>
            <a:ext cx="7545074" cy="707886"/>
          </a:xfrm>
          <a:prstGeom prst="rect">
            <a:avLst/>
          </a:prstGeom>
          <a:noFill/>
        </p:spPr>
        <p:txBody>
          <a:bodyPr wrap="square" rtlCol="0">
            <a:spAutoFit/>
          </a:bodyPr>
          <a:lstStyle/>
          <a:p>
            <a:pPr algn="ctr"/>
            <a:r>
              <a:rPr lang="en-US" altLang="zh-CN" sz="4000" b="1" dirty="0" smtClean="0">
                <a:solidFill>
                  <a:srgbClr val="E7E200"/>
                </a:solidFill>
                <a:latin typeface="+mj-lt"/>
                <a:cs typeface="Times New Roman"/>
              </a:rPr>
              <a:t>(1) Subcategory  Discovery</a:t>
            </a:r>
          </a:p>
        </p:txBody>
      </p:sp>
      <p:sp>
        <p:nvSpPr>
          <p:cNvPr id="191" name="TextBox 433"/>
          <p:cNvSpPr txBox="1"/>
          <p:nvPr/>
        </p:nvSpPr>
        <p:spPr>
          <a:xfrm>
            <a:off x="13530689" y="2719388"/>
            <a:ext cx="4382358" cy="707886"/>
          </a:xfrm>
          <a:prstGeom prst="rect">
            <a:avLst/>
          </a:prstGeom>
          <a:noFill/>
        </p:spPr>
        <p:txBody>
          <a:bodyPr wrap="square" rtlCol="0">
            <a:spAutoFit/>
          </a:bodyPr>
          <a:lstStyle/>
          <a:p>
            <a:pPr algn="ctr"/>
            <a:r>
              <a:rPr lang="en-US" altLang="zh-CN" sz="4000" b="1" dirty="0" smtClean="0">
                <a:solidFill>
                  <a:srgbClr val="E7E200"/>
                </a:solidFill>
                <a:cs typeface="Times New Roman"/>
              </a:rPr>
              <a:t>(2) Train Models</a:t>
            </a:r>
          </a:p>
        </p:txBody>
      </p:sp>
      <p:pic>
        <p:nvPicPr>
          <p:cNvPr id="189" name="Picture 2" descr="http://farm4.staticflickr.com/3202/3040293285_92feed06c8_o.png"/>
          <p:cNvPicPr>
            <a:picLocks noChangeAspect="1" noChangeArrowheads="1"/>
          </p:cNvPicPr>
          <p:nvPr/>
        </p:nvPicPr>
        <p:blipFill rotWithShape="1">
          <a:blip r:embed="rId28">
            <a:extLst>
              <a:ext uri="{28A0092B-C50C-407E-A947-70E740481C1C}">
                <a14:useLocalDpi xmlns:a14="http://schemas.microsoft.com/office/drawing/2010/main" val="0"/>
              </a:ext>
            </a:extLst>
          </a:blip>
          <a:srcRect l="14227" t="9879" r="25342" b="10350"/>
          <a:stretch/>
        </p:blipFill>
        <p:spPr bwMode="auto">
          <a:xfrm>
            <a:off x="14480134" y="7121105"/>
            <a:ext cx="2390340" cy="2382963"/>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433"/>
          <p:cNvSpPr txBox="1"/>
          <p:nvPr/>
        </p:nvSpPr>
        <p:spPr>
          <a:xfrm>
            <a:off x="12572889" y="5715000"/>
            <a:ext cx="5529303" cy="1323439"/>
          </a:xfrm>
          <a:prstGeom prst="rect">
            <a:avLst/>
          </a:prstGeom>
          <a:noFill/>
        </p:spPr>
        <p:txBody>
          <a:bodyPr wrap="square" rtlCol="0">
            <a:spAutoFit/>
          </a:bodyPr>
          <a:lstStyle/>
          <a:p>
            <a:pPr algn="ctr"/>
            <a:r>
              <a:rPr lang="en-US" altLang="zh-CN" sz="4000" b="1" dirty="0" smtClean="0">
                <a:solidFill>
                  <a:srgbClr val="E7E200"/>
                </a:solidFill>
                <a:cs typeface="Times New Roman"/>
              </a:rPr>
              <a:t>(3) Relationship</a:t>
            </a:r>
          </a:p>
          <a:p>
            <a:pPr algn="ctr"/>
            <a:r>
              <a:rPr lang="en-US" altLang="zh-CN" sz="4000" b="1" dirty="0" smtClean="0">
                <a:solidFill>
                  <a:srgbClr val="E7E200"/>
                </a:solidFill>
                <a:cs typeface="Times New Roman"/>
              </a:rPr>
              <a:t>     Discovery</a:t>
            </a:r>
          </a:p>
        </p:txBody>
      </p:sp>
      <p:grpSp>
        <p:nvGrpSpPr>
          <p:cNvPr id="195" name="Group 194"/>
          <p:cNvGrpSpPr/>
          <p:nvPr/>
        </p:nvGrpSpPr>
        <p:grpSpPr>
          <a:xfrm>
            <a:off x="-52585" y="1959114"/>
            <a:ext cx="4091185" cy="10232886"/>
            <a:chOff x="176015" y="2514600"/>
            <a:chExt cx="4091185" cy="10232886"/>
          </a:xfrm>
        </p:grpSpPr>
        <p:sp>
          <p:nvSpPr>
            <p:cNvPr id="200"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201" name="Group 200"/>
            <p:cNvGrpSpPr/>
            <p:nvPr/>
          </p:nvGrpSpPr>
          <p:grpSpPr>
            <a:xfrm>
              <a:off x="592271" y="3249693"/>
              <a:ext cx="3258673" cy="2715993"/>
              <a:chOff x="486454" y="2770407"/>
              <a:chExt cx="3258673" cy="2715993"/>
            </a:xfrm>
          </p:grpSpPr>
          <p:grpSp>
            <p:nvGrpSpPr>
              <p:cNvPr id="256" name="组合 40"/>
              <p:cNvGrpSpPr/>
              <p:nvPr/>
            </p:nvGrpSpPr>
            <p:grpSpPr>
              <a:xfrm>
                <a:off x="486454" y="2770407"/>
                <a:ext cx="3258673" cy="2203584"/>
                <a:chOff x="1591508" y="4635112"/>
                <a:chExt cx="5562600" cy="3761551"/>
              </a:xfrm>
            </p:grpSpPr>
            <p:sp>
              <p:nvSpPr>
                <p:cNvPr id="258"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59" name="图片 43"/>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260" name="图片 44"/>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261" name="图片 4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262" name="图片 46"/>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263" name="图片 47"/>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264" name="图片 48"/>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265" name="图片 49"/>
                <p:cNvPicPr>
                  <a:picLocks noChangeAspect="1"/>
                </p:cNvPicPr>
                <p:nvPr/>
              </p:nvPicPr>
              <p:blipFill>
                <a:blip r:embed="rId35"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266" name="图片 50"/>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267" name="图片 51"/>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268" name="图片 52"/>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269" name="图片 53"/>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270" name="图片 54"/>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271" name="图片 55"/>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257"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2" name="组合 7"/>
            <p:cNvGrpSpPr/>
            <p:nvPr/>
          </p:nvGrpSpPr>
          <p:grpSpPr>
            <a:xfrm>
              <a:off x="592271" y="6060324"/>
              <a:ext cx="3258673" cy="2724761"/>
              <a:chOff x="1981200" y="4724399"/>
              <a:chExt cx="5562600" cy="4651207"/>
            </a:xfrm>
          </p:grpSpPr>
          <p:grpSp>
            <p:nvGrpSpPr>
              <p:cNvPr id="228" name="组合 25"/>
              <p:cNvGrpSpPr/>
              <p:nvPr/>
            </p:nvGrpSpPr>
            <p:grpSpPr>
              <a:xfrm>
                <a:off x="1981200" y="4724399"/>
                <a:ext cx="5562600" cy="3709949"/>
                <a:chOff x="1600200" y="4724399"/>
                <a:chExt cx="5562600" cy="3709949"/>
              </a:xfrm>
            </p:grpSpPr>
            <p:sp>
              <p:nvSpPr>
                <p:cNvPr id="230"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31" name="图片 2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235" name="图片 2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237" name="图片 3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238" name="图片 3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241" name="图片 3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242" name="图片 3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243" name="图片 34"/>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244" name="图片 3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245" name="图片 36"/>
                <p:cNvPicPr>
                  <a:picLocks noChangeAspect="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249" name="图片 37"/>
                <p:cNvPicPr>
                  <a:picLocks noChangeAspect="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250" name="图片 38"/>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255" name="图片 39"/>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29"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3" name="组合 8"/>
            <p:cNvGrpSpPr/>
            <p:nvPr/>
          </p:nvGrpSpPr>
          <p:grpSpPr>
            <a:xfrm>
              <a:off x="592271" y="8811637"/>
              <a:ext cx="3258673" cy="2716649"/>
              <a:chOff x="1981200" y="4724399"/>
              <a:chExt cx="5562600" cy="4637358"/>
            </a:xfrm>
          </p:grpSpPr>
          <p:grpSp>
            <p:nvGrpSpPr>
              <p:cNvPr id="205" name="组合 10"/>
              <p:cNvGrpSpPr/>
              <p:nvPr/>
            </p:nvGrpSpPr>
            <p:grpSpPr>
              <a:xfrm>
                <a:off x="1981200" y="4724399"/>
                <a:ext cx="5562600" cy="3709949"/>
                <a:chOff x="1600200" y="4724399"/>
                <a:chExt cx="5562600" cy="3709949"/>
              </a:xfrm>
            </p:grpSpPr>
            <p:sp>
              <p:nvSpPr>
                <p:cNvPr id="215"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16" name="图片 13"/>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217" name="图片 14"/>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218" name="图片 15"/>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219" name="图片 16"/>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220" name="图片 17"/>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221" name="图片 18"/>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22" name="图片 19"/>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23" name="图片 20"/>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4" name="图片 21"/>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25" name="图片 22"/>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26" name="图片 23"/>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27" name="图片 24"/>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214"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204"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spTree>
    <p:extLst>
      <p:ext uri="{BB962C8B-B14F-4D97-AF65-F5344CB8AC3E}">
        <p14:creationId xmlns:p14="http://schemas.microsoft.com/office/powerpoint/2010/main" val="77181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5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250"/>
                                        <p:tgtEl>
                                          <p:spTgt spid="196"/>
                                        </p:tgtEl>
                                      </p:cBhvr>
                                    </p:animEffect>
                                  </p:childTnLst>
                                </p:cTn>
                              </p:par>
                              <p:par>
                                <p:cTn id="13" presetID="10" presetClass="entr" presetSubtype="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250"/>
                                        <p:tgtEl>
                                          <p:spTgt spid="189"/>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192"/>
                                        </p:tgtEl>
                                        <p:attrNameLst>
                                          <p:attrName>style.visibility</p:attrName>
                                        </p:attrNameLst>
                                      </p:cBhvr>
                                      <p:to>
                                        <p:strVal val="visible"/>
                                      </p:to>
                                    </p:set>
                                    <p:animEffect transition="in" filter="fade">
                                      <p:cBhvr>
                                        <p:cTn id="19" dur="25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Relationship Discovery</a:t>
            </a:r>
            <a:endParaRPr lang="zh-CN" altLang="en-US" dirty="0"/>
          </a:p>
        </p:txBody>
      </p:sp>
      <p:pic>
        <p:nvPicPr>
          <p:cNvPr id="23" name="Picture 2" descr="http://farm4.staticflickr.com/3202/3040293285_92feed06c8_o.png"/>
          <p:cNvPicPr>
            <a:picLocks noChangeAspect="1" noChangeArrowheads="1"/>
          </p:cNvPicPr>
          <p:nvPr/>
        </p:nvPicPr>
        <p:blipFill rotWithShape="1">
          <a:blip r:embed="rId3">
            <a:extLst>
              <a:ext uri="{28A0092B-C50C-407E-A947-70E740481C1C}">
                <a14:useLocalDpi xmlns:a14="http://schemas.microsoft.com/office/drawing/2010/main" val="0"/>
              </a:ext>
            </a:extLst>
          </a:blip>
          <a:srcRect l="14227" t="9879" r="25342" b="10350"/>
          <a:stretch/>
        </p:blipFill>
        <p:spPr bwMode="auto">
          <a:xfrm>
            <a:off x="14480134" y="7121105"/>
            <a:ext cx="2390340" cy="238296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537"/>
          <p:cNvSpPr txBox="1"/>
          <p:nvPr/>
        </p:nvSpPr>
        <p:spPr>
          <a:xfrm>
            <a:off x="5029200" y="10927140"/>
            <a:ext cx="8138766" cy="1569660"/>
          </a:xfrm>
          <a:prstGeom prst="rect">
            <a:avLst/>
          </a:prstGeom>
          <a:noFill/>
        </p:spPr>
        <p:txBody>
          <a:bodyPr wrap="none" rtlCol="0">
            <a:spAutoFit/>
          </a:bodyPr>
          <a:lstStyle/>
          <a:p>
            <a:pPr>
              <a:buFont typeface="Arial" pitchFamily="34" charset="0"/>
              <a:buChar char="•"/>
            </a:pPr>
            <a:r>
              <a:rPr lang="en-US" altLang="zh-CN" sz="3200" b="1" dirty="0">
                <a:cs typeface="Times New Roman"/>
              </a:rPr>
              <a:t> Keyboard</a:t>
            </a:r>
            <a:r>
              <a:rPr lang="en-US" altLang="zh-CN" sz="3200" dirty="0">
                <a:cs typeface="Times New Roman"/>
              </a:rPr>
              <a:t> is a part of </a:t>
            </a:r>
            <a:r>
              <a:rPr lang="en-US" altLang="zh-CN" sz="3200" b="1" dirty="0">
                <a:cs typeface="Times New Roman"/>
              </a:rPr>
              <a:t>Desktop Computer</a:t>
            </a:r>
          </a:p>
          <a:p>
            <a:pPr>
              <a:buFont typeface="Arial" pitchFamily="34" charset="0"/>
              <a:buChar char="•"/>
            </a:pPr>
            <a:r>
              <a:rPr lang="en-US" altLang="zh-CN" sz="3200" b="1" dirty="0" smtClean="0">
                <a:cs typeface="Times New Roman"/>
              </a:rPr>
              <a:t> Monitor</a:t>
            </a:r>
            <a:r>
              <a:rPr lang="en-US" altLang="zh-CN" sz="3200" dirty="0" smtClean="0">
                <a:cs typeface="Times New Roman"/>
              </a:rPr>
              <a:t> is a part of </a:t>
            </a:r>
            <a:r>
              <a:rPr lang="en-US" altLang="zh-CN" sz="3200" b="1" dirty="0" smtClean="0">
                <a:cs typeface="Times New Roman"/>
              </a:rPr>
              <a:t>Desktop Computer</a:t>
            </a:r>
          </a:p>
          <a:p>
            <a:pPr>
              <a:buFont typeface="Arial" pitchFamily="34" charset="0"/>
              <a:buChar char="•"/>
            </a:pPr>
            <a:r>
              <a:rPr lang="en-US" altLang="zh-CN" sz="3200" b="1" dirty="0" smtClean="0">
                <a:cs typeface="Times New Roman"/>
              </a:rPr>
              <a:t> Television</a:t>
            </a:r>
            <a:r>
              <a:rPr lang="en-US" altLang="zh-CN" sz="3200" dirty="0" smtClean="0">
                <a:cs typeface="Times New Roman"/>
              </a:rPr>
              <a:t> looks similar to </a:t>
            </a:r>
            <a:r>
              <a:rPr lang="en-US" altLang="zh-CN" sz="3200" b="1" dirty="0" smtClean="0">
                <a:cs typeface="Times New Roman"/>
              </a:rPr>
              <a:t>Monitor</a:t>
            </a:r>
            <a:endParaRPr lang="zh-CN" altLang="en-US" sz="3200" b="1" dirty="0">
              <a:cs typeface="Times New Roman"/>
            </a:endParaRPr>
          </a:p>
        </p:txBody>
      </p:sp>
      <p:sp>
        <p:nvSpPr>
          <p:cNvPr id="32" name="TextBox 538"/>
          <p:cNvSpPr txBox="1"/>
          <p:nvPr/>
        </p:nvSpPr>
        <p:spPr>
          <a:xfrm>
            <a:off x="5029200" y="10210800"/>
            <a:ext cx="5684569" cy="707886"/>
          </a:xfrm>
          <a:prstGeom prst="rect">
            <a:avLst/>
          </a:prstGeom>
          <a:noFill/>
        </p:spPr>
        <p:txBody>
          <a:bodyPr wrap="none" rtlCol="0">
            <a:spAutoFit/>
          </a:bodyPr>
          <a:lstStyle/>
          <a:p>
            <a:r>
              <a:rPr lang="en-US" altLang="zh-CN" sz="4000" b="1" dirty="0" smtClean="0">
                <a:cs typeface="Times New Roman"/>
              </a:rPr>
              <a:t>Learned relationships:</a:t>
            </a:r>
            <a:endParaRPr lang="zh-CN" altLang="en-US" sz="4000" b="1" dirty="0">
              <a:cs typeface="Times New Roman"/>
            </a:endParaRPr>
          </a:p>
        </p:txBody>
      </p:sp>
      <p:sp>
        <p:nvSpPr>
          <p:cNvPr id="3" name="TextBox 2"/>
          <p:cNvSpPr txBox="1"/>
          <p:nvPr/>
        </p:nvSpPr>
        <p:spPr>
          <a:xfrm>
            <a:off x="7772400" y="2045461"/>
            <a:ext cx="2678938" cy="630942"/>
          </a:xfrm>
          <a:prstGeom prst="rect">
            <a:avLst/>
          </a:prstGeom>
          <a:noFill/>
        </p:spPr>
        <p:txBody>
          <a:bodyPr wrap="none" rtlCol="0">
            <a:spAutoFit/>
          </a:bodyPr>
          <a:lstStyle/>
          <a:p>
            <a:r>
              <a:rPr lang="en-US" b="1" dirty="0" smtClean="0"/>
              <a:t>N Concepts</a:t>
            </a:r>
            <a:endParaRPr lang="en-US" b="1" dirty="0"/>
          </a:p>
        </p:txBody>
      </p:sp>
      <p:sp>
        <p:nvSpPr>
          <p:cNvPr id="16" name="TextBox 15"/>
          <p:cNvSpPr txBox="1"/>
          <p:nvPr/>
        </p:nvSpPr>
        <p:spPr>
          <a:xfrm rot="16200000">
            <a:off x="4843402" y="5050660"/>
            <a:ext cx="2678938" cy="630942"/>
          </a:xfrm>
          <a:prstGeom prst="rect">
            <a:avLst/>
          </a:prstGeom>
          <a:noFill/>
        </p:spPr>
        <p:txBody>
          <a:bodyPr wrap="none" rtlCol="0">
            <a:spAutoFit/>
          </a:bodyPr>
          <a:lstStyle/>
          <a:p>
            <a:r>
              <a:rPr lang="en-US" b="1" dirty="0" smtClean="0"/>
              <a:t>N Concepts</a:t>
            </a:r>
            <a:endParaRPr lang="en-US" b="1" dirty="0"/>
          </a:p>
        </p:txBody>
      </p:sp>
      <p:grpSp>
        <p:nvGrpSpPr>
          <p:cNvPr id="53" name="Group 52"/>
          <p:cNvGrpSpPr/>
          <p:nvPr/>
        </p:nvGrpSpPr>
        <p:grpSpPr>
          <a:xfrm>
            <a:off x="5486400" y="8458200"/>
            <a:ext cx="10997304" cy="1719347"/>
            <a:chOff x="5486400" y="8458200"/>
            <a:chExt cx="10997304" cy="1719347"/>
          </a:xfrm>
        </p:grpSpPr>
        <p:pic>
          <p:nvPicPr>
            <p:cNvPr id="4098" name="Picture 2" descr="vizio-pc12q2-aio-CA2724-main-lg.jpg (1197×10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8458475"/>
              <a:ext cx="2057400" cy="17187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ll_Desktop_Computer_in_school_classroom.jpg (2048×15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5299" y="8458200"/>
              <a:ext cx="2292096" cy="17190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sktop_PC.jpg (1920×12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8893" y="8458475"/>
              <a:ext cx="2750515" cy="17190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38800" y="8458475"/>
              <a:ext cx="1676400" cy="1676125"/>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683398" y="8481335"/>
              <a:ext cx="1765401" cy="1500865"/>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0598834" y="8683734"/>
              <a:ext cx="1630631" cy="1222266"/>
            </a:xfrm>
            <a:prstGeom prst="rect">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085114" y="9525000"/>
              <a:ext cx="1219200" cy="5331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835900" y="9525000"/>
              <a:ext cx="1460500" cy="5331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1396006" y="9504068"/>
              <a:ext cx="948394" cy="40193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3087878" y="8656777"/>
              <a:ext cx="3395826" cy="1134785"/>
              <a:chOff x="228599" y="8234663"/>
              <a:chExt cx="3395826" cy="1134785"/>
            </a:xfrm>
          </p:grpSpPr>
          <p:sp>
            <p:nvSpPr>
              <p:cNvPr id="36" name="Rectangle 35"/>
              <p:cNvSpPr/>
              <p:nvPr/>
            </p:nvSpPr>
            <p:spPr>
              <a:xfrm>
                <a:off x="228600" y="8255979"/>
                <a:ext cx="419100" cy="419032"/>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28599" y="8931925"/>
                <a:ext cx="410029" cy="41338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8907783"/>
                <a:ext cx="1689886" cy="461665"/>
              </a:xfrm>
              <a:prstGeom prst="rect">
                <a:avLst/>
              </a:prstGeom>
            </p:spPr>
            <p:txBody>
              <a:bodyPr wrap="none">
                <a:spAutoFit/>
              </a:bodyPr>
              <a:lstStyle/>
              <a:p>
                <a:r>
                  <a:rPr lang="en-US" altLang="zh-CN" sz="2400" b="1" dirty="0">
                    <a:cs typeface="Times New Roman"/>
                  </a:rPr>
                  <a:t>Keyboard</a:t>
                </a:r>
                <a:r>
                  <a:rPr lang="en-US" altLang="zh-CN" sz="2400" dirty="0">
                    <a:cs typeface="Times New Roman"/>
                  </a:rPr>
                  <a:t> </a:t>
                </a:r>
                <a:endParaRPr lang="en-US" sz="2400" dirty="0"/>
              </a:p>
            </p:txBody>
          </p:sp>
          <p:sp>
            <p:nvSpPr>
              <p:cNvPr id="42" name="Rectangle 41"/>
              <p:cNvSpPr/>
              <p:nvPr/>
            </p:nvSpPr>
            <p:spPr>
              <a:xfrm>
                <a:off x="685800" y="8234663"/>
                <a:ext cx="2938625" cy="461665"/>
              </a:xfrm>
              <a:prstGeom prst="rect">
                <a:avLst/>
              </a:prstGeom>
            </p:spPr>
            <p:txBody>
              <a:bodyPr wrap="none">
                <a:spAutoFit/>
              </a:bodyPr>
              <a:lstStyle/>
              <a:p>
                <a:r>
                  <a:rPr lang="en-US" altLang="zh-CN" sz="2400" b="1" dirty="0" smtClean="0">
                    <a:cs typeface="Times New Roman"/>
                  </a:rPr>
                  <a:t>Desktop Computer</a:t>
                </a:r>
                <a:endParaRPr lang="en-US" sz="2400" dirty="0"/>
              </a:p>
            </p:txBody>
          </p:sp>
        </p:grpSp>
      </p:grpSp>
      <p:cxnSp>
        <p:nvCxnSpPr>
          <p:cNvPr id="11" name="Curved Connector 10"/>
          <p:cNvCxnSpPr>
            <a:endCxn id="7" idx="0"/>
          </p:cNvCxnSpPr>
          <p:nvPr/>
        </p:nvCxnSpPr>
        <p:spPr>
          <a:xfrm rot="5400000">
            <a:off x="6117296" y="5822296"/>
            <a:ext cx="2995884" cy="2276475"/>
          </a:xfrm>
          <a:prstGeom prst="curvedConnector3">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a:endCxn id="4100" idx="0"/>
          </p:cNvCxnSpPr>
          <p:nvPr/>
        </p:nvCxnSpPr>
        <p:spPr>
          <a:xfrm rot="16200000" flipH="1">
            <a:off x="7274606" y="6941459"/>
            <a:ext cx="2995610" cy="37871"/>
          </a:xfrm>
          <a:prstGeom prst="curvedConnector3">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urved Connector 43"/>
          <p:cNvCxnSpPr>
            <a:endCxn id="35" idx="0"/>
          </p:cNvCxnSpPr>
          <p:nvPr/>
        </p:nvCxnSpPr>
        <p:spPr>
          <a:xfrm rot="16200000" flipH="1">
            <a:off x="8473242" y="5742825"/>
            <a:ext cx="3221143" cy="2660674"/>
          </a:xfrm>
          <a:prstGeom prst="curvedConnector3">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rot="16200000">
            <a:off x="8091742" y="2024195"/>
            <a:ext cx="1186543" cy="338554"/>
          </a:xfrm>
          <a:prstGeom prst="rect">
            <a:avLst/>
          </a:prstGeom>
        </p:spPr>
        <p:txBody>
          <a:bodyPr wrap="none">
            <a:spAutoFit/>
          </a:bodyPr>
          <a:lstStyle/>
          <a:p>
            <a:r>
              <a:rPr lang="en-US" altLang="zh-CN" sz="1600" b="1" dirty="0">
                <a:cs typeface="Times New Roman"/>
              </a:rPr>
              <a:t>Keyboard</a:t>
            </a:r>
            <a:r>
              <a:rPr lang="en-US" altLang="zh-CN" sz="1600" dirty="0">
                <a:cs typeface="Times New Roman"/>
              </a:rPr>
              <a:t> </a:t>
            </a:r>
            <a:endParaRPr lang="en-US" sz="1600" dirty="0"/>
          </a:p>
        </p:txBody>
      </p:sp>
      <p:sp>
        <p:nvSpPr>
          <p:cNvPr id="57" name="Rectangle 56"/>
          <p:cNvSpPr/>
          <p:nvPr/>
        </p:nvSpPr>
        <p:spPr>
          <a:xfrm>
            <a:off x="4572000" y="5224046"/>
            <a:ext cx="2018501" cy="338554"/>
          </a:xfrm>
          <a:prstGeom prst="rect">
            <a:avLst/>
          </a:prstGeom>
        </p:spPr>
        <p:txBody>
          <a:bodyPr wrap="none">
            <a:spAutoFit/>
          </a:bodyPr>
          <a:lstStyle/>
          <a:p>
            <a:r>
              <a:rPr lang="en-US" altLang="zh-CN" sz="1600" b="1" dirty="0" smtClean="0">
                <a:cs typeface="Times New Roman"/>
              </a:rPr>
              <a:t>Desktop Computer</a:t>
            </a:r>
            <a:endParaRPr lang="en-US" sz="1600" dirty="0"/>
          </a:p>
        </p:txBody>
      </p:sp>
      <p:sp>
        <p:nvSpPr>
          <p:cNvPr id="28" name="Text Placeholder 4"/>
          <p:cNvSpPr txBox="1">
            <a:spLocks/>
          </p:cNvSpPr>
          <p:nvPr/>
        </p:nvSpPr>
        <p:spPr>
          <a:xfrm>
            <a:off x="5526278" y="8768082"/>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8800" b="1" dirty="0" smtClean="0">
                <a:solidFill>
                  <a:srgbClr val="FFFF00"/>
                </a:solidFill>
              </a:rPr>
              <a:t>Macro Vision</a:t>
            </a:r>
            <a:endParaRPr lang="en-US" sz="8800" b="1" dirty="0">
              <a:solidFill>
                <a:srgbClr val="FFFF00"/>
              </a:solidFill>
            </a:endParaRPr>
          </a:p>
        </p:txBody>
      </p:sp>
    </p:spTree>
    <p:extLst>
      <p:ext uri="{BB962C8B-B14F-4D97-AF65-F5344CB8AC3E}">
        <p14:creationId xmlns:p14="http://schemas.microsoft.com/office/powerpoint/2010/main" val="2758115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94444E-6 4.44444E-6 L -0.35712 -0.23264 " pathEditMode="relative" rAng="0" ptsTypes="AA">
                                      <p:cBhvr>
                                        <p:cTn id="6" dur="500" fill="hold"/>
                                        <p:tgtEl>
                                          <p:spTgt spid="23"/>
                                        </p:tgtEl>
                                        <p:attrNameLst>
                                          <p:attrName>ppt_x</p:attrName>
                                          <p:attrName>ppt_y</p:attrName>
                                        </p:attrNameLst>
                                      </p:cBhvr>
                                      <p:rCtr x="-17856" y="-11632"/>
                                    </p:animMotion>
                                  </p:childTnLst>
                                </p:cTn>
                              </p:par>
                              <p:par>
                                <p:cTn id="7" presetID="6" presetClass="emph" presetSubtype="0" fill="hold" nodeType="withEffect">
                                  <p:stCondLst>
                                    <p:cond delay="0"/>
                                  </p:stCondLst>
                                  <p:childTnLst>
                                    <p:animScale>
                                      <p:cBhvr>
                                        <p:cTn id="8" dur="500" fill="hold"/>
                                        <p:tgtEl>
                                          <p:spTgt spid="23"/>
                                        </p:tgtEl>
                                      </p:cBhvr>
                                      <p:by x="220000" y="220000"/>
                                    </p:animScale>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250"/>
                                        <p:tgtEl>
                                          <p:spTgt spid="11"/>
                                        </p:tgtEl>
                                      </p:cBhvr>
                                    </p:animEffect>
                                  </p:childTnLst>
                                </p:cTn>
                              </p:par>
                              <p:par>
                                <p:cTn id="26" presetID="22" presetClass="entr" presetSubtype="1"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up)">
                                      <p:cBhvr>
                                        <p:cTn id="28" dur="250"/>
                                        <p:tgtEl>
                                          <p:spTgt spid="43"/>
                                        </p:tgtEl>
                                      </p:cBhvr>
                                    </p:animEffect>
                                  </p:childTnLst>
                                </p:cTn>
                              </p:par>
                              <p:par>
                                <p:cTn id="29" presetID="22" presetClass="entr" presetSubtype="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250"/>
                                        <p:tgtEl>
                                          <p:spTgt spid="44"/>
                                        </p:tgtEl>
                                      </p:cBhvr>
                                    </p:animEffect>
                                  </p:childTnLst>
                                </p:cTn>
                              </p:par>
                              <p:par>
                                <p:cTn id="32" presetID="10" presetClass="exit" presetSubtype="0" fill="hold" grpId="1" nodeType="withEffect">
                                  <p:stCondLst>
                                    <p:cond delay="0"/>
                                  </p:stCondLst>
                                  <p:childTnLst>
                                    <p:animEffect transition="out" filter="fade">
                                      <p:cBhvr>
                                        <p:cTn id="33" dur="250"/>
                                        <p:tgtEl>
                                          <p:spTgt spid="16"/>
                                        </p:tgtEl>
                                      </p:cBhvr>
                                    </p:animEffect>
                                    <p:set>
                                      <p:cBhvr>
                                        <p:cTn id="34" dur="1" fill="hold">
                                          <p:stCondLst>
                                            <p:cond delay="249"/>
                                          </p:stCondLst>
                                        </p:cTn>
                                        <p:tgtEl>
                                          <p:spTgt spid="1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50"/>
                                        <p:tgtEl>
                                          <p:spTgt spid="3"/>
                                        </p:tgtEl>
                                      </p:cBhvr>
                                    </p:animEffect>
                                    <p:set>
                                      <p:cBhvr>
                                        <p:cTn id="37" dur="1" fill="hold">
                                          <p:stCondLst>
                                            <p:cond delay="249"/>
                                          </p:stCondLst>
                                        </p:cTn>
                                        <p:tgtEl>
                                          <p:spTgt spid="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50"/>
                                        <p:tgtEl>
                                          <p:spTgt spid="28"/>
                                        </p:tgtEl>
                                      </p:cBhvr>
                                    </p:animEffect>
                                    <p:set>
                                      <p:cBhvr>
                                        <p:cTn id="40" dur="1" fill="hold">
                                          <p:stCondLst>
                                            <p:cond delay="249"/>
                                          </p:stCondLst>
                                        </p:cTn>
                                        <p:tgtEl>
                                          <p:spTgt spid="28"/>
                                        </p:tgtEl>
                                        <p:attrNameLst>
                                          <p:attrName>style.visibility</p:attrName>
                                        </p:attrNameLst>
                                      </p:cBhvr>
                                      <p:to>
                                        <p:strVal val="hidden"/>
                                      </p:to>
                                    </p:set>
                                  </p:childTnLst>
                                </p:cTn>
                              </p:par>
                            </p:childTnLst>
                          </p:cTn>
                        </p:par>
                        <p:par>
                          <p:cTn id="41" fill="hold">
                            <p:stCondLst>
                              <p:cond delay="250"/>
                            </p:stCondLst>
                            <p:childTnLst>
                              <p:par>
                                <p:cTn id="42" presetID="22" presetClass="entr" presetSubtype="1"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250"/>
                                        <p:tgtEl>
                                          <p:spTgt spid="5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250"/>
                                        <p:tgtEl>
                                          <p:spTgt spid="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25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up)">
                                      <p:cBhvr>
                                        <p:cTn id="55" dur="250"/>
                                        <p:tgtEl>
                                          <p:spTgt spid="32"/>
                                        </p:tgtEl>
                                      </p:cBhvr>
                                    </p:animEffect>
                                  </p:childTnLst>
                                </p:cTn>
                              </p:par>
                              <p:par>
                                <p:cTn id="56" presetID="22" presetClass="entr" presetSubtype="1" fill="hold" nodeType="withEffect">
                                  <p:stCondLst>
                                    <p:cond delay="0"/>
                                  </p:stCondLst>
                                  <p:childTnLst>
                                    <p:set>
                                      <p:cBhvr>
                                        <p:cTn id="57" dur="1" fill="hold">
                                          <p:stCondLst>
                                            <p:cond delay="0"/>
                                          </p:stCondLst>
                                        </p:cTn>
                                        <p:tgtEl>
                                          <p:spTgt spid="31">
                                            <p:txEl>
                                              <p:pRg st="0" end="0"/>
                                            </p:txEl>
                                          </p:spTgt>
                                        </p:tgtEl>
                                        <p:attrNameLst>
                                          <p:attrName>style.visibility</p:attrName>
                                        </p:attrNameLst>
                                      </p:cBhvr>
                                      <p:to>
                                        <p:strVal val="visible"/>
                                      </p:to>
                                    </p:set>
                                    <p:animEffect transition="in" filter="wipe(up)">
                                      <p:cBhvr>
                                        <p:cTn id="58" dur="250"/>
                                        <p:tgtEl>
                                          <p:spTgt spid="31">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1">
                                            <p:txEl>
                                              <p:pRg st="1" end="1"/>
                                            </p:txEl>
                                          </p:spTgt>
                                        </p:tgtEl>
                                        <p:attrNameLst>
                                          <p:attrName>style.visibility</p:attrName>
                                        </p:attrNameLst>
                                      </p:cBhvr>
                                      <p:to>
                                        <p:strVal val="visible"/>
                                      </p:to>
                                    </p:set>
                                    <p:animEffect transition="in" filter="wipe(up)">
                                      <p:cBhvr>
                                        <p:cTn id="63" dur="250"/>
                                        <p:tgtEl>
                                          <p:spTgt spid="31">
                                            <p:txEl>
                                              <p:pRg st="1" end="1"/>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31">
                                            <p:txEl>
                                              <p:pRg st="2" end="2"/>
                                            </p:txEl>
                                          </p:spTgt>
                                        </p:tgtEl>
                                        <p:attrNameLst>
                                          <p:attrName>style.visibility</p:attrName>
                                        </p:attrNameLst>
                                      </p:cBhvr>
                                      <p:to>
                                        <p:strVal val="visible"/>
                                      </p:to>
                                    </p:set>
                                    <p:animEffect transition="in" filter="wipe(up)">
                                      <p:cBhvr>
                                        <p:cTn id="66" dur="25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p:bldP spid="3" grpId="1"/>
      <p:bldP spid="16" grpId="0"/>
      <p:bldP spid="16" grpId="1"/>
      <p:bldP spid="56" grpId="0"/>
      <p:bldP spid="57" grpId="0"/>
      <p:bldP spid="28" grpId="0"/>
      <p:bldP spid="2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组合 195"/>
          <p:cNvGrpSpPr/>
          <p:nvPr/>
        </p:nvGrpSpPr>
        <p:grpSpPr>
          <a:xfrm>
            <a:off x="9265050" y="4784505"/>
            <a:ext cx="5254892" cy="4719563"/>
            <a:chOff x="9374658" y="4784505"/>
            <a:chExt cx="5254892" cy="4719563"/>
          </a:xfrm>
        </p:grpSpPr>
        <p:cxnSp>
          <p:nvCxnSpPr>
            <p:cNvPr id="198" name="直接连接符 197"/>
            <p:cNvCxnSpPr>
              <a:stCxn id="199" idx="4"/>
            </p:cNvCxnSpPr>
            <p:nvPr/>
          </p:nvCxnSpPr>
          <p:spPr>
            <a:xfrm>
              <a:off x="9374658" y="8533315"/>
              <a:ext cx="5233940" cy="970753"/>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97" name="直接连接符 196"/>
            <p:cNvCxnSpPr>
              <a:stCxn id="199" idx="7"/>
            </p:cNvCxnSpPr>
            <p:nvPr/>
          </p:nvCxnSpPr>
          <p:spPr>
            <a:xfrm>
              <a:off x="11792992" y="4784505"/>
              <a:ext cx="2836558" cy="2336600"/>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grpSp>
      <p:grpSp>
        <p:nvGrpSpPr>
          <p:cNvPr id="210" name="Group 209"/>
          <p:cNvGrpSpPr/>
          <p:nvPr/>
        </p:nvGrpSpPr>
        <p:grpSpPr>
          <a:xfrm>
            <a:off x="3852792" y="56338"/>
            <a:ext cx="10081956" cy="2153462"/>
            <a:chOff x="3962400" y="56338"/>
            <a:chExt cx="10081956" cy="2153462"/>
          </a:xfrm>
        </p:grpSpPr>
        <p:grpSp>
          <p:nvGrpSpPr>
            <p:cNvPr id="209" name="Group 208"/>
            <p:cNvGrpSpPr/>
            <p:nvPr/>
          </p:nvGrpSpPr>
          <p:grpSpPr>
            <a:xfrm>
              <a:off x="3962400" y="56338"/>
              <a:ext cx="2971800" cy="2153462"/>
              <a:chOff x="4113551" y="214020"/>
              <a:chExt cx="2971800" cy="2153462"/>
            </a:xfrm>
          </p:grpSpPr>
          <p:grpSp>
            <p:nvGrpSpPr>
              <p:cNvPr id="120" name="Group 119"/>
              <p:cNvGrpSpPr/>
              <p:nvPr/>
            </p:nvGrpSpPr>
            <p:grpSpPr>
              <a:xfrm>
                <a:off x="4699595" y="650691"/>
                <a:ext cx="2385756" cy="1716791"/>
                <a:chOff x="4699595" y="650691"/>
                <a:chExt cx="2385756" cy="1716791"/>
              </a:xfrm>
            </p:grpSpPr>
            <p:grpSp>
              <p:nvGrpSpPr>
                <p:cNvPr id="108" name="组合 107"/>
                <p:cNvGrpSpPr/>
                <p:nvPr/>
              </p:nvGrpSpPr>
              <p:grpSpPr>
                <a:xfrm>
                  <a:off x="4699595" y="650691"/>
                  <a:ext cx="1827551" cy="775325"/>
                  <a:chOff x="6858000" y="1600199"/>
                  <a:chExt cx="2514600" cy="1066801"/>
                </a:xfrm>
              </p:grpSpPr>
              <p:sp>
                <p:nvSpPr>
                  <p:cNvPr id="117" name="圆角矩形 11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18" name="图片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517" y="1733550"/>
                    <a:ext cx="857250" cy="762000"/>
                  </a:xfrm>
                  <a:prstGeom prst="rect">
                    <a:avLst/>
                  </a:prstGeom>
                </p:spPr>
              </p:pic>
              <p:pic>
                <p:nvPicPr>
                  <p:cNvPr id="119" name="图片 1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358" y="1733550"/>
                    <a:ext cx="857250" cy="762000"/>
                  </a:xfrm>
                  <a:prstGeom prst="rect">
                    <a:avLst/>
                  </a:prstGeom>
                </p:spPr>
              </p:pic>
            </p:grpSp>
            <p:grpSp>
              <p:nvGrpSpPr>
                <p:cNvPr id="109" name="组合 108"/>
                <p:cNvGrpSpPr/>
                <p:nvPr/>
              </p:nvGrpSpPr>
              <p:grpSpPr>
                <a:xfrm>
                  <a:off x="4959246" y="1149114"/>
                  <a:ext cx="1827551" cy="775325"/>
                  <a:chOff x="6858000" y="1600199"/>
                  <a:chExt cx="2514600" cy="1066801"/>
                </a:xfrm>
              </p:grpSpPr>
              <p:sp>
                <p:nvSpPr>
                  <p:cNvPr id="114" name="圆角矩形 113"/>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15" name="图片 1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517" y="1808389"/>
                    <a:ext cx="857250" cy="612321"/>
                  </a:xfrm>
                  <a:prstGeom prst="rect">
                    <a:avLst/>
                  </a:prstGeom>
                </p:spPr>
              </p:pic>
              <p:pic>
                <p:nvPicPr>
                  <p:cNvPr id="116" name="图片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2358" y="1808389"/>
                    <a:ext cx="857250" cy="612321"/>
                  </a:xfrm>
                  <a:prstGeom prst="rect">
                    <a:avLst/>
                  </a:prstGeom>
                </p:spPr>
              </p:pic>
            </p:grpSp>
            <p:grpSp>
              <p:nvGrpSpPr>
                <p:cNvPr id="110" name="组合 109"/>
                <p:cNvGrpSpPr/>
                <p:nvPr/>
              </p:nvGrpSpPr>
              <p:grpSpPr>
                <a:xfrm>
                  <a:off x="5257800" y="1592157"/>
                  <a:ext cx="1827551" cy="775325"/>
                  <a:chOff x="6858000" y="1600199"/>
                  <a:chExt cx="2514600" cy="1066801"/>
                </a:xfrm>
              </p:grpSpPr>
              <p:sp>
                <p:nvSpPr>
                  <p:cNvPr id="111" name="圆角矩形 110"/>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112" name="图片 1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6998" y="1808389"/>
                    <a:ext cx="834287" cy="612321"/>
                  </a:xfrm>
                  <a:prstGeom prst="rect">
                    <a:avLst/>
                  </a:prstGeom>
                </p:spPr>
              </p:pic>
              <p:pic>
                <p:nvPicPr>
                  <p:cNvPr id="113" name="图片 1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3839" y="1808389"/>
                    <a:ext cx="834287" cy="612321"/>
                  </a:xfrm>
                  <a:prstGeom prst="rect">
                    <a:avLst/>
                  </a:prstGeom>
                </p:spPr>
              </p:pic>
            </p:grpSp>
          </p:grpSp>
          <p:sp>
            <p:nvSpPr>
              <p:cNvPr id="107" name="TextBox 359"/>
              <p:cNvSpPr txBox="1"/>
              <p:nvPr/>
            </p:nvSpPr>
            <p:spPr>
              <a:xfrm>
                <a:off x="4113551" y="214020"/>
                <a:ext cx="2938625" cy="461665"/>
              </a:xfrm>
              <a:prstGeom prst="rect">
                <a:avLst/>
              </a:prstGeom>
              <a:noFill/>
            </p:spPr>
            <p:txBody>
              <a:bodyPr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8" name="Group 207"/>
            <p:cNvGrpSpPr/>
            <p:nvPr/>
          </p:nvGrpSpPr>
          <p:grpSpPr>
            <a:xfrm>
              <a:off x="6918496" y="56338"/>
              <a:ext cx="2385756" cy="2153462"/>
              <a:chOff x="7080949" y="214020"/>
              <a:chExt cx="2385756" cy="2153462"/>
            </a:xfrm>
          </p:grpSpPr>
          <p:grpSp>
            <p:nvGrpSpPr>
              <p:cNvPr id="121" name="Group 120"/>
              <p:cNvGrpSpPr/>
              <p:nvPr/>
            </p:nvGrpSpPr>
            <p:grpSpPr>
              <a:xfrm>
                <a:off x="7080949" y="650691"/>
                <a:ext cx="2385756" cy="1716791"/>
                <a:chOff x="7080949" y="650691"/>
                <a:chExt cx="2385756" cy="1716791"/>
              </a:xfrm>
            </p:grpSpPr>
            <p:grpSp>
              <p:nvGrpSpPr>
                <p:cNvPr id="94" name="组合 93"/>
                <p:cNvGrpSpPr/>
                <p:nvPr/>
              </p:nvGrpSpPr>
              <p:grpSpPr>
                <a:xfrm>
                  <a:off x="7080949" y="650691"/>
                  <a:ext cx="1827551" cy="775325"/>
                  <a:chOff x="6858000" y="1600199"/>
                  <a:chExt cx="2514600" cy="1066801"/>
                </a:xfrm>
              </p:grpSpPr>
              <p:sp>
                <p:nvSpPr>
                  <p:cNvPr id="103" name="圆角矩形 10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04" name="图片 10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9329" y="1733550"/>
                    <a:ext cx="809625" cy="762000"/>
                  </a:xfrm>
                  <a:prstGeom prst="rect">
                    <a:avLst/>
                  </a:prstGeom>
                </p:spPr>
              </p:pic>
              <p:pic>
                <p:nvPicPr>
                  <p:cNvPr id="105" name="图片 10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6170" y="1733550"/>
                    <a:ext cx="809625" cy="762000"/>
                  </a:xfrm>
                  <a:prstGeom prst="rect">
                    <a:avLst/>
                  </a:prstGeom>
                </p:spPr>
              </p:pic>
            </p:grpSp>
            <p:grpSp>
              <p:nvGrpSpPr>
                <p:cNvPr id="95" name="组合 94"/>
                <p:cNvGrpSpPr/>
                <p:nvPr/>
              </p:nvGrpSpPr>
              <p:grpSpPr>
                <a:xfrm>
                  <a:off x="7340600" y="1149114"/>
                  <a:ext cx="1827551" cy="775325"/>
                  <a:chOff x="6858000" y="1600199"/>
                  <a:chExt cx="2514600" cy="1066801"/>
                </a:xfrm>
              </p:grpSpPr>
              <p:sp>
                <p:nvSpPr>
                  <p:cNvPr id="100" name="圆角矩形 99"/>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01" name="图片 10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598" y="1808389"/>
                    <a:ext cx="551088" cy="612321"/>
                  </a:xfrm>
                  <a:prstGeom prst="rect">
                    <a:avLst/>
                  </a:prstGeom>
                </p:spPr>
              </p:pic>
              <p:pic>
                <p:nvPicPr>
                  <p:cNvPr id="102" name="图片 10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45439" y="1808389"/>
                    <a:ext cx="551088" cy="612321"/>
                  </a:xfrm>
                  <a:prstGeom prst="rect">
                    <a:avLst/>
                  </a:prstGeom>
                </p:spPr>
              </p:pic>
            </p:grpSp>
            <p:grpSp>
              <p:nvGrpSpPr>
                <p:cNvPr id="96" name="组合 95"/>
                <p:cNvGrpSpPr/>
                <p:nvPr/>
              </p:nvGrpSpPr>
              <p:grpSpPr>
                <a:xfrm>
                  <a:off x="7639154" y="1592157"/>
                  <a:ext cx="1827551" cy="775325"/>
                  <a:chOff x="6858000" y="1600199"/>
                  <a:chExt cx="2514600" cy="1066801"/>
                </a:xfrm>
              </p:grpSpPr>
              <p:sp>
                <p:nvSpPr>
                  <p:cNvPr id="97" name="圆角矩形 9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98" name="图片 9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0943" y="1808389"/>
                    <a:ext cx="566396" cy="612321"/>
                  </a:xfrm>
                  <a:prstGeom prst="rect">
                    <a:avLst/>
                  </a:prstGeom>
                </p:spPr>
              </p:pic>
              <p:pic>
                <p:nvPicPr>
                  <p:cNvPr id="99" name="图片 9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37784" y="1808389"/>
                    <a:ext cx="566396" cy="612321"/>
                  </a:xfrm>
                  <a:prstGeom prst="rect">
                    <a:avLst/>
                  </a:prstGeom>
                </p:spPr>
              </p:pic>
            </p:grpSp>
          </p:grpSp>
          <p:sp>
            <p:nvSpPr>
              <p:cNvPr id="93" name="TextBox 374"/>
              <p:cNvSpPr txBox="1"/>
              <p:nvPr/>
            </p:nvSpPr>
            <p:spPr>
              <a:xfrm>
                <a:off x="7325253" y="214020"/>
                <a:ext cx="1311578" cy="461665"/>
              </a:xfrm>
              <a:prstGeom prst="rect">
                <a:avLst/>
              </a:prstGeom>
              <a:noFill/>
            </p:spPr>
            <p:txBody>
              <a:bodyPr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7" name="Group 206"/>
            <p:cNvGrpSpPr/>
            <p:nvPr/>
          </p:nvGrpSpPr>
          <p:grpSpPr>
            <a:xfrm>
              <a:off x="9288548" y="56338"/>
              <a:ext cx="2385756" cy="2153462"/>
              <a:chOff x="9517683" y="214020"/>
              <a:chExt cx="2385756" cy="2153462"/>
            </a:xfrm>
          </p:grpSpPr>
          <p:grpSp>
            <p:nvGrpSpPr>
              <p:cNvPr id="135" name="Group 134"/>
              <p:cNvGrpSpPr/>
              <p:nvPr/>
            </p:nvGrpSpPr>
            <p:grpSpPr>
              <a:xfrm>
                <a:off x="9517683" y="650691"/>
                <a:ext cx="2385756" cy="1716791"/>
                <a:chOff x="9517683" y="650691"/>
                <a:chExt cx="2385756" cy="1716791"/>
              </a:xfrm>
            </p:grpSpPr>
            <p:grpSp>
              <p:nvGrpSpPr>
                <p:cNvPr id="80" name="组合 79"/>
                <p:cNvGrpSpPr/>
                <p:nvPr/>
              </p:nvGrpSpPr>
              <p:grpSpPr>
                <a:xfrm>
                  <a:off x="9517683" y="650691"/>
                  <a:ext cx="1827551" cy="775325"/>
                  <a:chOff x="6858000" y="1600199"/>
                  <a:chExt cx="2514600" cy="1066801"/>
                </a:xfrm>
              </p:grpSpPr>
              <p:sp>
                <p:nvSpPr>
                  <p:cNvPr id="89" name="圆角矩形 8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90" name="图片 8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69329" y="1857526"/>
                    <a:ext cx="809625" cy="514047"/>
                  </a:xfrm>
                  <a:prstGeom prst="rect">
                    <a:avLst/>
                  </a:prstGeom>
                  <a:ln>
                    <a:noFill/>
                    <a:prstDash val="dash"/>
                  </a:ln>
                </p:spPr>
              </p:pic>
              <p:pic>
                <p:nvPicPr>
                  <p:cNvPr id="91" name="图片 9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16170" y="1857526"/>
                    <a:ext cx="809625" cy="514047"/>
                  </a:xfrm>
                  <a:prstGeom prst="rect">
                    <a:avLst/>
                  </a:prstGeom>
                  <a:ln>
                    <a:noFill/>
                    <a:prstDash val="dash"/>
                  </a:ln>
                </p:spPr>
              </p:pic>
            </p:grpSp>
            <p:grpSp>
              <p:nvGrpSpPr>
                <p:cNvPr id="81" name="组合 80"/>
                <p:cNvGrpSpPr/>
                <p:nvPr/>
              </p:nvGrpSpPr>
              <p:grpSpPr>
                <a:xfrm>
                  <a:off x="9777334" y="1149114"/>
                  <a:ext cx="1827551" cy="775325"/>
                  <a:chOff x="6858000" y="1600199"/>
                  <a:chExt cx="2514600" cy="1066801"/>
                </a:xfrm>
              </p:grpSpPr>
              <p:sp>
                <p:nvSpPr>
                  <p:cNvPr id="86" name="圆角矩形 85"/>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87" name="图片 8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98598" y="1906592"/>
                    <a:ext cx="551088" cy="415915"/>
                  </a:xfrm>
                  <a:prstGeom prst="rect">
                    <a:avLst/>
                  </a:prstGeom>
                  <a:ln>
                    <a:noFill/>
                    <a:prstDash val="dash"/>
                  </a:ln>
                </p:spPr>
              </p:pic>
              <p:pic>
                <p:nvPicPr>
                  <p:cNvPr id="88" name="图片 8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45439" y="1906592"/>
                    <a:ext cx="551088" cy="415915"/>
                  </a:xfrm>
                  <a:prstGeom prst="rect">
                    <a:avLst/>
                  </a:prstGeom>
                  <a:ln>
                    <a:noFill/>
                    <a:prstDash val="dash"/>
                  </a:ln>
                </p:spPr>
              </p:pic>
            </p:grpSp>
            <p:grpSp>
              <p:nvGrpSpPr>
                <p:cNvPr id="82" name="组合 81"/>
                <p:cNvGrpSpPr/>
                <p:nvPr/>
              </p:nvGrpSpPr>
              <p:grpSpPr>
                <a:xfrm>
                  <a:off x="10075888" y="1592157"/>
                  <a:ext cx="1827551" cy="775325"/>
                  <a:chOff x="6858000" y="1600199"/>
                  <a:chExt cx="2514600" cy="1066801"/>
                </a:xfrm>
              </p:grpSpPr>
              <p:sp>
                <p:nvSpPr>
                  <p:cNvPr id="83" name="圆角矩形 8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84" name="图片 8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90943" y="1966471"/>
                    <a:ext cx="770278" cy="402759"/>
                  </a:xfrm>
                  <a:prstGeom prst="rect">
                    <a:avLst/>
                  </a:prstGeom>
                  <a:ln>
                    <a:noFill/>
                    <a:prstDash val="dash"/>
                  </a:ln>
                </p:spPr>
              </p:pic>
              <p:pic>
                <p:nvPicPr>
                  <p:cNvPr id="85" name="图片 8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37784" y="1966472"/>
                    <a:ext cx="735266" cy="384452"/>
                  </a:xfrm>
                  <a:prstGeom prst="rect">
                    <a:avLst/>
                  </a:prstGeom>
                  <a:ln>
                    <a:noFill/>
                    <a:prstDash val="dash"/>
                  </a:ln>
                </p:spPr>
              </p:pic>
            </p:grpSp>
          </p:grpSp>
          <p:sp>
            <p:nvSpPr>
              <p:cNvPr id="79" name="TextBox 389"/>
              <p:cNvSpPr txBox="1"/>
              <p:nvPr/>
            </p:nvSpPr>
            <p:spPr>
              <a:xfrm>
                <a:off x="9673208" y="214020"/>
                <a:ext cx="1604927" cy="461665"/>
              </a:xfrm>
              <a:prstGeom prst="rect">
                <a:avLst/>
              </a:prstGeom>
              <a:noFill/>
              <a:ln>
                <a:noFill/>
                <a:prstDash val="dash"/>
              </a:ln>
            </p:spPr>
            <p:txBody>
              <a:bodyPr wrap="none" rtlCol="0">
                <a:spAutoFit/>
              </a:bodyPr>
              <a:lstStyle/>
              <a:p>
                <a:r>
                  <a:rPr lang="en-US" altLang="zh-CN" sz="2400" b="1" dirty="0" smtClean="0">
                    <a:cs typeface="Times New Roman"/>
                  </a:rPr>
                  <a:t>Keyboard</a:t>
                </a:r>
                <a:endParaRPr lang="zh-CN" altLang="en-US" sz="2400" b="1" dirty="0">
                  <a:cs typeface="Times New Roman"/>
                </a:endParaRPr>
              </a:p>
            </p:txBody>
          </p:sp>
        </p:grpSp>
        <p:grpSp>
          <p:nvGrpSpPr>
            <p:cNvPr id="206" name="Group 205"/>
            <p:cNvGrpSpPr/>
            <p:nvPr/>
          </p:nvGrpSpPr>
          <p:grpSpPr>
            <a:xfrm>
              <a:off x="11658600" y="56338"/>
              <a:ext cx="2385756" cy="2153462"/>
              <a:chOff x="12009798" y="214020"/>
              <a:chExt cx="2385756" cy="2153462"/>
            </a:xfrm>
          </p:grpSpPr>
          <p:grpSp>
            <p:nvGrpSpPr>
              <p:cNvPr id="142" name="Group 141"/>
              <p:cNvGrpSpPr/>
              <p:nvPr/>
            </p:nvGrpSpPr>
            <p:grpSpPr>
              <a:xfrm>
                <a:off x="12009798" y="650691"/>
                <a:ext cx="2385756" cy="1716791"/>
                <a:chOff x="12009798" y="650691"/>
                <a:chExt cx="2385756" cy="1716791"/>
              </a:xfrm>
            </p:grpSpPr>
            <p:grpSp>
              <p:nvGrpSpPr>
                <p:cNvPr id="66" name="组合 65"/>
                <p:cNvGrpSpPr/>
                <p:nvPr/>
              </p:nvGrpSpPr>
              <p:grpSpPr>
                <a:xfrm>
                  <a:off x="12009798" y="650691"/>
                  <a:ext cx="1827551" cy="775325"/>
                  <a:chOff x="6858000" y="1600199"/>
                  <a:chExt cx="2514600" cy="1066801"/>
                </a:xfrm>
              </p:grpSpPr>
              <p:sp>
                <p:nvSpPr>
                  <p:cNvPr id="75" name="圆角矩形 74"/>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76" name="图片 7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98245" y="1857526"/>
                    <a:ext cx="751793" cy="514047"/>
                  </a:xfrm>
                  <a:prstGeom prst="rect">
                    <a:avLst/>
                  </a:prstGeom>
                  <a:ln>
                    <a:noFill/>
                    <a:prstDash val="dash"/>
                  </a:ln>
                </p:spPr>
              </p:pic>
              <p:pic>
                <p:nvPicPr>
                  <p:cNvPr id="77" name="图片 7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80426" y="1857526"/>
                    <a:ext cx="681112" cy="514047"/>
                  </a:xfrm>
                  <a:prstGeom prst="rect">
                    <a:avLst/>
                  </a:prstGeom>
                  <a:ln>
                    <a:noFill/>
                    <a:prstDash val="dash"/>
                  </a:ln>
                </p:spPr>
              </p:pic>
            </p:grpSp>
            <p:grpSp>
              <p:nvGrpSpPr>
                <p:cNvPr id="67" name="组合 66"/>
                <p:cNvGrpSpPr/>
                <p:nvPr/>
              </p:nvGrpSpPr>
              <p:grpSpPr>
                <a:xfrm>
                  <a:off x="12269449" y="1149114"/>
                  <a:ext cx="1827551" cy="775325"/>
                  <a:chOff x="6858000" y="1600199"/>
                  <a:chExt cx="2514600" cy="1066801"/>
                </a:xfrm>
              </p:grpSpPr>
              <p:sp>
                <p:nvSpPr>
                  <p:cNvPr id="72" name="圆角矩形 71"/>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73" name="图片 7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98598" y="1912315"/>
                    <a:ext cx="551088" cy="404468"/>
                  </a:xfrm>
                  <a:prstGeom prst="rect">
                    <a:avLst/>
                  </a:prstGeom>
                  <a:ln>
                    <a:noFill/>
                    <a:prstDash val="dash"/>
                  </a:ln>
                </p:spPr>
              </p:pic>
              <p:pic>
                <p:nvPicPr>
                  <p:cNvPr id="74" name="图片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545439" y="1912315"/>
                    <a:ext cx="551088" cy="404468"/>
                  </a:xfrm>
                  <a:prstGeom prst="rect">
                    <a:avLst/>
                  </a:prstGeom>
                  <a:ln>
                    <a:noFill/>
                    <a:prstDash val="dash"/>
                  </a:ln>
                </p:spPr>
              </p:pic>
            </p:grpSp>
            <p:grpSp>
              <p:nvGrpSpPr>
                <p:cNvPr id="68" name="组合 67"/>
                <p:cNvGrpSpPr/>
                <p:nvPr/>
              </p:nvGrpSpPr>
              <p:grpSpPr>
                <a:xfrm>
                  <a:off x="12568003" y="1592157"/>
                  <a:ext cx="1827551" cy="775325"/>
                  <a:chOff x="6858000" y="1600199"/>
                  <a:chExt cx="2514600" cy="1066801"/>
                </a:xfrm>
              </p:grpSpPr>
              <p:sp>
                <p:nvSpPr>
                  <p:cNvPr id="69" name="圆角矩形 6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70" name="图片 6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53147" y="1828800"/>
                    <a:ext cx="652653" cy="522123"/>
                  </a:xfrm>
                  <a:prstGeom prst="rect">
                    <a:avLst/>
                  </a:prstGeom>
                  <a:ln>
                    <a:noFill/>
                    <a:prstDash val="dash"/>
                  </a:ln>
                </p:spPr>
              </p:pic>
              <p:pic>
                <p:nvPicPr>
                  <p:cNvPr id="71" name="图片 7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31710" y="1843892"/>
                    <a:ext cx="633788" cy="507031"/>
                  </a:xfrm>
                  <a:prstGeom prst="rect">
                    <a:avLst/>
                  </a:prstGeom>
                  <a:ln>
                    <a:noFill/>
                    <a:prstDash val="dash"/>
                  </a:ln>
                </p:spPr>
              </p:pic>
            </p:grpSp>
          </p:grpSp>
          <p:sp>
            <p:nvSpPr>
              <p:cNvPr id="65" name="TextBox 514"/>
              <p:cNvSpPr txBox="1"/>
              <p:nvPr/>
            </p:nvSpPr>
            <p:spPr>
              <a:xfrm>
                <a:off x="12085998" y="214020"/>
                <a:ext cx="1665456" cy="461665"/>
              </a:xfrm>
              <a:prstGeom prst="rect">
                <a:avLst/>
              </a:prstGeom>
              <a:noFill/>
              <a:ln>
                <a:noFill/>
                <a:prstDash val="dash"/>
              </a:ln>
            </p:spPr>
            <p:txBody>
              <a:bodyPr wrap="none" rtlCol="0">
                <a:spAutoFit/>
              </a:bodyPr>
              <a:lstStyle/>
              <a:p>
                <a:r>
                  <a:rPr lang="en-US" altLang="zh-CN" sz="2400" b="1" dirty="0" smtClean="0">
                    <a:cs typeface="Times New Roman"/>
                  </a:rPr>
                  <a:t>Television</a:t>
                </a:r>
                <a:endParaRPr lang="zh-CN" altLang="en-US" sz="2400" b="1" dirty="0">
                  <a:cs typeface="Times New Roman"/>
                </a:endParaRPr>
              </a:p>
            </p:txBody>
          </p:sp>
        </p:grpSp>
      </p:grpSp>
      <p:sp>
        <p:nvSpPr>
          <p:cNvPr id="123" name="TextBox 537"/>
          <p:cNvSpPr txBox="1"/>
          <p:nvPr/>
        </p:nvSpPr>
        <p:spPr>
          <a:xfrm>
            <a:off x="13209481" y="10109537"/>
            <a:ext cx="5230919" cy="1015663"/>
          </a:xfrm>
          <a:prstGeom prst="rect">
            <a:avLst/>
          </a:prstGeom>
          <a:noFill/>
        </p:spPr>
        <p:txBody>
          <a:bodyPr wrap="none" rtlCol="0">
            <a:spAutoFit/>
          </a:bodyPr>
          <a:lstStyle/>
          <a:p>
            <a:pPr>
              <a:buFont typeface="Arial" pitchFamily="34" charset="0"/>
              <a:buChar char="•"/>
            </a:pPr>
            <a:r>
              <a:rPr lang="en-US" altLang="zh-CN" sz="2000" b="1" dirty="0" smtClean="0">
                <a:cs typeface="Times New Roman"/>
              </a:rPr>
              <a:t> Keyboard</a:t>
            </a:r>
            <a:r>
              <a:rPr lang="en-US" altLang="zh-CN" sz="2000" dirty="0" smtClean="0">
                <a:cs typeface="Times New Roman"/>
              </a:rPr>
              <a:t> </a:t>
            </a:r>
            <a:r>
              <a:rPr lang="en-US" altLang="zh-CN" sz="2000" dirty="0">
                <a:cs typeface="Times New Roman"/>
              </a:rPr>
              <a:t>is a part of </a:t>
            </a:r>
            <a:r>
              <a:rPr lang="en-US" altLang="zh-CN" sz="2000" b="1" dirty="0">
                <a:cs typeface="Times New Roman"/>
              </a:rPr>
              <a:t>Desktop Computer</a:t>
            </a:r>
          </a:p>
          <a:p>
            <a:pPr>
              <a:buFont typeface="Arial" pitchFamily="34" charset="0"/>
              <a:buChar char="•"/>
            </a:pPr>
            <a:r>
              <a:rPr lang="en-US" altLang="zh-CN" sz="2000" b="1" dirty="0" smtClean="0">
                <a:cs typeface="Times New Roman"/>
              </a:rPr>
              <a:t> Monitor</a:t>
            </a:r>
            <a:r>
              <a:rPr lang="en-US" altLang="zh-CN" sz="2000" dirty="0" smtClean="0">
                <a:cs typeface="Times New Roman"/>
              </a:rPr>
              <a:t> is a part of </a:t>
            </a:r>
            <a:r>
              <a:rPr lang="en-US" altLang="zh-CN" sz="2000" b="1" dirty="0" smtClean="0">
                <a:cs typeface="Times New Roman"/>
              </a:rPr>
              <a:t>Desktop Computer</a:t>
            </a:r>
          </a:p>
          <a:p>
            <a:pPr>
              <a:buFont typeface="Arial" pitchFamily="34" charset="0"/>
              <a:buChar char="•"/>
            </a:pPr>
            <a:r>
              <a:rPr lang="en-US" altLang="zh-CN" sz="2000" b="1" dirty="0" smtClean="0">
                <a:cs typeface="Times New Roman"/>
              </a:rPr>
              <a:t> Television</a:t>
            </a:r>
            <a:r>
              <a:rPr lang="en-US" altLang="zh-CN" sz="2000" dirty="0" smtClean="0">
                <a:cs typeface="Times New Roman"/>
              </a:rPr>
              <a:t> looks similar to </a:t>
            </a:r>
            <a:r>
              <a:rPr lang="en-US" altLang="zh-CN" sz="2000" b="1" dirty="0" smtClean="0">
                <a:cs typeface="Times New Roman"/>
              </a:rPr>
              <a:t>Monitor</a:t>
            </a:r>
            <a:endParaRPr lang="zh-CN" altLang="en-US" sz="2000" b="1" dirty="0">
              <a:cs typeface="Times New Roman"/>
            </a:endParaRPr>
          </a:p>
        </p:txBody>
      </p:sp>
      <p:sp>
        <p:nvSpPr>
          <p:cNvPr id="124" name="TextBox 538"/>
          <p:cNvSpPr txBox="1"/>
          <p:nvPr/>
        </p:nvSpPr>
        <p:spPr>
          <a:xfrm>
            <a:off x="13209481" y="9572066"/>
            <a:ext cx="4041491" cy="523220"/>
          </a:xfrm>
          <a:prstGeom prst="rect">
            <a:avLst/>
          </a:prstGeom>
          <a:noFill/>
        </p:spPr>
        <p:txBody>
          <a:bodyPr wrap="none" rtlCol="0">
            <a:spAutoFit/>
          </a:bodyPr>
          <a:lstStyle/>
          <a:p>
            <a:r>
              <a:rPr lang="en-US" altLang="zh-CN" sz="2800" b="1" dirty="0" smtClean="0">
                <a:cs typeface="Times New Roman"/>
              </a:rPr>
              <a:t>Learned relationships:</a:t>
            </a:r>
            <a:endParaRPr lang="zh-CN" altLang="en-US" sz="2800" b="1" dirty="0">
              <a:cs typeface="Times New Roman"/>
            </a:endParaRPr>
          </a:p>
        </p:txBody>
      </p:sp>
      <p:grpSp>
        <p:nvGrpSpPr>
          <p:cNvPr id="212" name="Group 211"/>
          <p:cNvGrpSpPr/>
          <p:nvPr/>
        </p:nvGrpSpPr>
        <p:grpSpPr>
          <a:xfrm>
            <a:off x="13627418" y="3351074"/>
            <a:ext cx="4519034" cy="1754326"/>
            <a:chOff x="13102054" y="2970074"/>
            <a:chExt cx="4519034" cy="1754326"/>
          </a:xfrm>
        </p:grpSpPr>
        <p:grpSp>
          <p:nvGrpSpPr>
            <p:cNvPr id="211" name="Group 210"/>
            <p:cNvGrpSpPr/>
            <p:nvPr/>
          </p:nvGrpSpPr>
          <p:grpSpPr>
            <a:xfrm>
              <a:off x="13102054" y="3164633"/>
              <a:ext cx="1972401" cy="1365209"/>
              <a:chOff x="13102054" y="3263100"/>
              <a:chExt cx="1972401" cy="1365209"/>
            </a:xfrm>
          </p:grpSpPr>
          <p:pic>
            <p:nvPicPr>
              <p:cNvPr id="125" name="图片 12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205876" y="3579681"/>
                <a:ext cx="898838" cy="619450"/>
              </a:xfrm>
              <a:prstGeom prst="rect">
                <a:avLst/>
              </a:prstGeom>
              <a:ln w="19050">
                <a:solidFill>
                  <a:schemeClr val="tx1"/>
                </a:solidFill>
              </a:ln>
              <a:effectLst>
                <a:softEdge rad="12700"/>
              </a:effectLst>
            </p:spPr>
          </p:pic>
          <p:pic>
            <p:nvPicPr>
              <p:cNvPr id="126" name="图片 1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335459" y="3471395"/>
                <a:ext cx="898838" cy="619450"/>
              </a:xfrm>
              <a:prstGeom prst="rect">
                <a:avLst/>
              </a:prstGeom>
              <a:ln w="19050">
                <a:solidFill>
                  <a:schemeClr val="tx1"/>
                </a:solidFill>
              </a:ln>
              <a:effectLst>
                <a:softEdge rad="12700"/>
              </a:effectLst>
            </p:spPr>
          </p:pic>
          <p:pic>
            <p:nvPicPr>
              <p:cNvPr id="127" name="图片 12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524207" y="3689385"/>
                <a:ext cx="898838" cy="619450"/>
              </a:xfrm>
              <a:prstGeom prst="rect">
                <a:avLst/>
              </a:prstGeom>
              <a:ln>
                <a:noFill/>
              </a:ln>
              <a:effectLst>
                <a:softEdge rad="12700"/>
              </a:effectLst>
            </p:spPr>
          </p:pic>
          <p:pic>
            <p:nvPicPr>
              <p:cNvPr id="128" name="图片 1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545159" y="3263100"/>
                <a:ext cx="898838" cy="619450"/>
              </a:xfrm>
              <a:prstGeom prst="rect">
                <a:avLst/>
              </a:prstGeom>
              <a:ln w="19050">
                <a:solidFill>
                  <a:schemeClr val="tx1"/>
                </a:solidFill>
              </a:ln>
              <a:effectLst>
                <a:softEdge rad="12700"/>
              </a:effectLst>
            </p:spPr>
          </p:pic>
          <p:pic>
            <p:nvPicPr>
              <p:cNvPr id="129" name="图片 1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936819" y="3356420"/>
                <a:ext cx="898838" cy="619450"/>
              </a:xfrm>
              <a:prstGeom prst="rect">
                <a:avLst/>
              </a:prstGeom>
              <a:ln w="19050">
                <a:solidFill>
                  <a:schemeClr val="tx1"/>
                </a:solidFill>
              </a:ln>
              <a:effectLst>
                <a:softEdge rad="12700"/>
              </a:effectLst>
            </p:spPr>
          </p:pic>
          <p:pic>
            <p:nvPicPr>
              <p:cNvPr id="130" name="图片 12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175617" y="3531277"/>
                <a:ext cx="898838" cy="619450"/>
              </a:xfrm>
              <a:prstGeom prst="rect">
                <a:avLst/>
              </a:prstGeom>
              <a:ln w="19050">
                <a:solidFill>
                  <a:schemeClr val="tx1"/>
                </a:solidFill>
              </a:ln>
              <a:effectLst>
                <a:softEdge rad="12700"/>
              </a:effectLst>
            </p:spPr>
          </p:pic>
          <p:pic>
            <p:nvPicPr>
              <p:cNvPr id="131" name="图片 1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034568" y="3786738"/>
                <a:ext cx="898838" cy="619450"/>
              </a:xfrm>
              <a:prstGeom prst="rect">
                <a:avLst/>
              </a:prstGeom>
              <a:ln w="19050">
                <a:solidFill>
                  <a:schemeClr val="tx1"/>
                </a:solidFill>
              </a:ln>
              <a:effectLst>
                <a:softEdge rad="12700"/>
              </a:effectLst>
            </p:spPr>
          </p:pic>
          <p:pic>
            <p:nvPicPr>
              <p:cNvPr id="132" name="图片 1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102054" y="3803356"/>
                <a:ext cx="898838" cy="619450"/>
              </a:xfrm>
              <a:prstGeom prst="rect">
                <a:avLst/>
              </a:prstGeom>
              <a:ln w="19050">
                <a:solidFill>
                  <a:schemeClr val="tx1"/>
                </a:solidFill>
              </a:ln>
              <a:effectLst>
                <a:softEdge rad="12700"/>
              </a:effectLst>
            </p:spPr>
          </p:pic>
          <p:pic>
            <p:nvPicPr>
              <p:cNvPr id="133" name="图片 1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3487400" y="4008859"/>
                <a:ext cx="898838" cy="619450"/>
              </a:xfrm>
              <a:prstGeom prst="rect">
                <a:avLst/>
              </a:prstGeom>
              <a:ln w="19050">
                <a:solidFill>
                  <a:schemeClr val="tx1"/>
                </a:solidFill>
              </a:ln>
              <a:effectLst>
                <a:softEdge rad="12700"/>
              </a:effectLst>
            </p:spPr>
          </p:pic>
        </p:grpSp>
        <p:sp>
          <p:nvSpPr>
            <p:cNvPr id="134" name="TextBox 548"/>
            <p:cNvSpPr txBox="1"/>
            <p:nvPr/>
          </p:nvSpPr>
          <p:spPr>
            <a:xfrm flipH="1">
              <a:off x="15163800" y="2970074"/>
              <a:ext cx="2457288" cy="1754326"/>
            </a:xfrm>
            <a:prstGeom prst="rect">
              <a:avLst/>
            </a:prstGeom>
            <a:noFill/>
          </p:spPr>
          <p:txBody>
            <a:bodyPr wrap="square" rtlCol="0">
              <a:spAutoFit/>
            </a:bodyPr>
            <a:lstStyle/>
            <a:p>
              <a:r>
                <a:rPr lang="en-US" altLang="zh-CN" sz="1800" dirty="0" smtClean="0">
                  <a:cs typeface="Times New Roman"/>
                </a:rPr>
                <a:t>Desktop Computer (1)</a:t>
              </a:r>
            </a:p>
            <a:p>
              <a:r>
                <a:rPr lang="en-US" altLang="zh-CN" sz="1800" dirty="0" smtClean="0">
                  <a:cs typeface="Times New Roman"/>
                </a:rPr>
                <a:t>Desktop Computer (2)</a:t>
              </a:r>
            </a:p>
            <a:p>
              <a:r>
                <a:rPr lang="en-US" altLang="zh-CN" sz="1800" dirty="0" smtClean="0">
                  <a:cs typeface="Times New Roman"/>
                </a:rPr>
                <a:t>Desktop Computer (3)</a:t>
              </a:r>
            </a:p>
            <a:p>
              <a:r>
                <a:rPr lang="en-US" altLang="zh-CN" sz="1800" dirty="0" smtClean="0">
                  <a:cs typeface="Times New Roman"/>
                </a:rPr>
                <a:t>…</a:t>
              </a:r>
            </a:p>
            <a:p>
              <a:r>
                <a:rPr lang="en-US" altLang="zh-CN" sz="1800" dirty="0" smtClean="0">
                  <a:cs typeface="Times New Roman"/>
                </a:rPr>
                <a:t>Monitor (1)</a:t>
              </a:r>
            </a:p>
            <a:p>
              <a:r>
                <a:rPr lang="en-US" altLang="zh-CN" sz="1800" dirty="0" smtClean="0">
                  <a:cs typeface="Times New Roman"/>
                </a:rPr>
                <a:t>…</a:t>
              </a:r>
            </a:p>
          </p:txBody>
        </p:sp>
      </p:grpSp>
      <p:sp>
        <p:nvSpPr>
          <p:cNvPr id="190" name="TextBox 433"/>
          <p:cNvSpPr txBox="1"/>
          <p:nvPr/>
        </p:nvSpPr>
        <p:spPr>
          <a:xfrm>
            <a:off x="5605392" y="2187714"/>
            <a:ext cx="7545074" cy="707886"/>
          </a:xfrm>
          <a:prstGeom prst="rect">
            <a:avLst/>
          </a:prstGeom>
          <a:noFill/>
        </p:spPr>
        <p:txBody>
          <a:bodyPr wrap="square" rtlCol="0">
            <a:spAutoFit/>
          </a:bodyPr>
          <a:lstStyle/>
          <a:p>
            <a:pPr algn="ctr"/>
            <a:r>
              <a:rPr lang="en-US" altLang="zh-CN" sz="4000" b="1" dirty="0" smtClean="0">
                <a:solidFill>
                  <a:srgbClr val="E7E200"/>
                </a:solidFill>
                <a:latin typeface="+mj-lt"/>
                <a:cs typeface="Times New Roman"/>
              </a:rPr>
              <a:t>(1) Subcategory  Discovery</a:t>
            </a:r>
          </a:p>
        </p:txBody>
      </p:sp>
      <p:sp>
        <p:nvSpPr>
          <p:cNvPr id="191" name="TextBox 433"/>
          <p:cNvSpPr txBox="1"/>
          <p:nvPr/>
        </p:nvSpPr>
        <p:spPr>
          <a:xfrm>
            <a:off x="13487400" y="2719388"/>
            <a:ext cx="4382358" cy="707886"/>
          </a:xfrm>
          <a:prstGeom prst="rect">
            <a:avLst/>
          </a:prstGeom>
          <a:noFill/>
        </p:spPr>
        <p:txBody>
          <a:bodyPr wrap="square" rtlCol="0">
            <a:spAutoFit/>
          </a:bodyPr>
          <a:lstStyle/>
          <a:p>
            <a:pPr algn="ctr"/>
            <a:r>
              <a:rPr lang="en-US" altLang="zh-CN" sz="4000" b="1" dirty="0" smtClean="0">
                <a:solidFill>
                  <a:srgbClr val="E7E200"/>
                </a:solidFill>
                <a:cs typeface="Times New Roman"/>
              </a:rPr>
              <a:t>(2) Train Models</a:t>
            </a:r>
          </a:p>
        </p:txBody>
      </p:sp>
      <p:pic>
        <p:nvPicPr>
          <p:cNvPr id="189" name="Picture 2" descr="http://farm4.staticflickr.com/3202/3040293285_92feed06c8_o.png"/>
          <p:cNvPicPr>
            <a:picLocks noChangeAspect="1" noChangeArrowheads="1"/>
          </p:cNvPicPr>
          <p:nvPr/>
        </p:nvPicPr>
        <p:blipFill rotWithShape="1">
          <a:blip r:embed="rId27">
            <a:extLst>
              <a:ext uri="{28A0092B-C50C-407E-A947-70E740481C1C}">
                <a14:useLocalDpi xmlns:a14="http://schemas.microsoft.com/office/drawing/2010/main" val="0"/>
              </a:ext>
            </a:extLst>
          </a:blip>
          <a:srcRect l="14227" t="9879" r="25342" b="10350"/>
          <a:stretch/>
        </p:blipFill>
        <p:spPr bwMode="auto">
          <a:xfrm>
            <a:off x="14480134" y="7121105"/>
            <a:ext cx="2390340" cy="2382963"/>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433"/>
          <p:cNvSpPr txBox="1"/>
          <p:nvPr/>
        </p:nvSpPr>
        <p:spPr>
          <a:xfrm>
            <a:off x="12572889" y="5715000"/>
            <a:ext cx="5529303" cy="1323439"/>
          </a:xfrm>
          <a:prstGeom prst="rect">
            <a:avLst/>
          </a:prstGeom>
          <a:noFill/>
        </p:spPr>
        <p:txBody>
          <a:bodyPr wrap="square" rtlCol="0">
            <a:spAutoFit/>
          </a:bodyPr>
          <a:lstStyle/>
          <a:p>
            <a:pPr algn="ctr"/>
            <a:r>
              <a:rPr lang="en-US" altLang="zh-CN" sz="4000" b="1" dirty="0" smtClean="0">
                <a:solidFill>
                  <a:srgbClr val="E7E200"/>
                </a:solidFill>
                <a:cs typeface="Times New Roman"/>
              </a:rPr>
              <a:t>(3) Relationship</a:t>
            </a:r>
          </a:p>
          <a:p>
            <a:pPr algn="ctr"/>
            <a:r>
              <a:rPr lang="en-US" altLang="zh-CN" sz="4000" b="1" dirty="0" smtClean="0">
                <a:solidFill>
                  <a:srgbClr val="E7E200"/>
                </a:solidFill>
                <a:cs typeface="Times New Roman"/>
              </a:rPr>
              <a:t>     Discovery</a:t>
            </a:r>
          </a:p>
        </p:txBody>
      </p:sp>
      <p:pic>
        <p:nvPicPr>
          <p:cNvPr id="195" name="Content Placeholder 6"/>
          <p:cNvPicPr>
            <a:picLocks noChangeAspect="1"/>
          </p:cNvPicPr>
          <p:nvPr/>
        </p:nvPicPr>
        <p:blipFill>
          <a:blip r:embed="rId2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45009" y="4141311"/>
            <a:ext cx="6840082" cy="4392004"/>
          </a:xfrm>
          <a:prstGeom prst="ellipse">
            <a:avLst/>
          </a:prstGeom>
          <a:solidFill>
            <a:schemeClr val="accent1">
              <a:lumMod val="7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00" name="Group 199"/>
          <p:cNvGrpSpPr/>
          <p:nvPr/>
        </p:nvGrpSpPr>
        <p:grpSpPr>
          <a:xfrm>
            <a:off x="-52585" y="1959114"/>
            <a:ext cx="4091185" cy="10232886"/>
            <a:chOff x="176015" y="2514600"/>
            <a:chExt cx="4091185" cy="10232886"/>
          </a:xfrm>
        </p:grpSpPr>
        <p:sp>
          <p:nvSpPr>
            <p:cNvPr id="201"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202" name="Group 201"/>
            <p:cNvGrpSpPr/>
            <p:nvPr/>
          </p:nvGrpSpPr>
          <p:grpSpPr>
            <a:xfrm>
              <a:off x="592271" y="3249693"/>
              <a:ext cx="3258673" cy="2715993"/>
              <a:chOff x="486454" y="2770407"/>
              <a:chExt cx="3258673" cy="2715993"/>
            </a:xfrm>
          </p:grpSpPr>
          <p:grpSp>
            <p:nvGrpSpPr>
              <p:cNvPr id="257" name="组合 40"/>
              <p:cNvGrpSpPr/>
              <p:nvPr/>
            </p:nvGrpSpPr>
            <p:grpSpPr>
              <a:xfrm>
                <a:off x="486454" y="2770407"/>
                <a:ext cx="3258673" cy="2203584"/>
                <a:chOff x="1591508" y="4635112"/>
                <a:chExt cx="5562600" cy="3761551"/>
              </a:xfrm>
            </p:grpSpPr>
            <p:sp>
              <p:nvSpPr>
                <p:cNvPr id="259"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60" name="图片 43"/>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261" name="图片 44"/>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262" name="图片 4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263" name="图片 46"/>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264" name="图片 47"/>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265" name="图片 48"/>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266" name="图片 49"/>
                <p:cNvPicPr>
                  <a:picLocks noChangeAspect="1"/>
                </p:cNvPicPr>
                <p:nvPr/>
              </p:nvPicPr>
              <p:blipFill>
                <a:blip r:embed="rId35"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267" name="图片 50"/>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268" name="图片 51"/>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269" name="图片 52"/>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270" name="图片 53"/>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271" name="图片 54"/>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272" name="图片 55"/>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258"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3" name="组合 7"/>
            <p:cNvGrpSpPr/>
            <p:nvPr/>
          </p:nvGrpSpPr>
          <p:grpSpPr>
            <a:xfrm>
              <a:off x="592271" y="6060324"/>
              <a:ext cx="3258673" cy="2724761"/>
              <a:chOff x="1981200" y="4724399"/>
              <a:chExt cx="5562600" cy="4651207"/>
            </a:xfrm>
          </p:grpSpPr>
          <p:grpSp>
            <p:nvGrpSpPr>
              <p:cNvPr id="229" name="组合 25"/>
              <p:cNvGrpSpPr/>
              <p:nvPr/>
            </p:nvGrpSpPr>
            <p:grpSpPr>
              <a:xfrm>
                <a:off x="1981200" y="4724399"/>
                <a:ext cx="5562600" cy="3709949"/>
                <a:chOff x="1600200" y="4724399"/>
                <a:chExt cx="5562600" cy="3709949"/>
              </a:xfrm>
            </p:grpSpPr>
            <p:sp>
              <p:nvSpPr>
                <p:cNvPr id="231"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35" name="图片 2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237" name="图片 2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238" name="图片 3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241" name="图片 3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242" name="图片 3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243" name="图片 3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244" name="图片 34"/>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245" name="图片 3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249" name="图片 36"/>
                <p:cNvPicPr>
                  <a:picLocks noChangeAspect="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250" name="图片 37"/>
                <p:cNvPicPr>
                  <a:picLocks noChangeAspect="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255" name="图片 38"/>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256" name="图片 39"/>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30"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4" name="组合 8"/>
            <p:cNvGrpSpPr/>
            <p:nvPr/>
          </p:nvGrpSpPr>
          <p:grpSpPr>
            <a:xfrm>
              <a:off x="592271" y="8811637"/>
              <a:ext cx="3258673" cy="2716649"/>
              <a:chOff x="1981200" y="4724399"/>
              <a:chExt cx="5562600" cy="4637358"/>
            </a:xfrm>
          </p:grpSpPr>
          <p:grpSp>
            <p:nvGrpSpPr>
              <p:cNvPr id="214" name="组合 10"/>
              <p:cNvGrpSpPr/>
              <p:nvPr/>
            </p:nvGrpSpPr>
            <p:grpSpPr>
              <a:xfrm>
                <a:off x="1981200" y="4724399"/>
                <a:ext cx="5562600" cy="3709949"/>
                <a:chOff x="1600200" y="4724399"/>
                <a:chExt cx="5562600" cy="3709949"/>
              </a:xfrm>
            </p:grpSpPr>
            <p:sp>
              <p:nvSpPr>
                <p:cNvPr id="216"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17" name="图片 13"/>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218" name="图片 14"/>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219" name="图片 15"/>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220" name="图片 16"/>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221" name="图片 17"/>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222" name="图片 18"/>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23" name="图片 19"/>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24" name="图片 20"/>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5" name="图片 21"/>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26" name="图片 22"/>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27" name="图片 23"/>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28" name="图片 24"/>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215"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205"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spTree>
    <p:extLst>
      <p:ext uri="{BB962C8B-B14F-4D97-AF65-F5344CB8AC3E}">
        <p14:creationId xmlns:p14="http://schemas.microsoft.com/office/powerpoint/2010/main" val="7718136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Box 433"/>
          <p:cNvSpPr txBox="1"/>
          <p:nvPr/>
        </p:nvSpPr>
        <p:spPr>
          <a:xfrm>
            <a:off x="13443048" y="2721114"/>
            <a:ext cx="4997352" cy="707886"/>
          </a:xfrm>
          <a:prstGeom prst="rect">
            <a:avLst/>
          </a:prstGeom>
          <a:noFill/>
        </p:spPr>
        <p:txBody>
          <a:bodyPr wrap="square" rtlCol="0">
            <a:spAutoFit/>
          </a:bodyPr>
          <a:lstStyle/>
          <a:p>
            <a:pPr algn="ctr"/>
            <a:r>
              <a:rPr lang="en-US" altLang="zh-CN" sz="4000" b="1" dirty="0" smtClean="0">
                <a:solidFill>
                  <a:srgbClr val="E7E200"/>
                </a:solidFill>
                <a:cs typeface="Times New Roman"/>
              </a:rPr>
              <a:t>(2) Retrain Models</a:t>
            </a:r>
          </a:p>
        </p:txBody>
      </p:sp>
      <p:grpSp>
        <p:nvGrpSpPr>
          <p:cNvPr id="196" name="组合 195"/>
          <p:cNvGrpSpPr/>
          <p:nvPr/>
        </p:nvGrpSpPr>
        <p:grpSpPr>
          <a:xfrm>
            <a:off x="9265050" y="4784505"/>
            <a:ext cx="5254892" cy="4719563"/>
            <a:chOff x="9374658" y="4784505"/>
            <a:chExt cx="5254892" cy="4719563"/>
          </a:xfrm>
        </p:grpSpPr>
        <p:cxnSp>
          <p:nvCxnSpPr>
            <p:cNvPr id="198" name="直接连接符 197"/>
            <p:cNvCxnSpPr>
              <a:stCxn id="199" idx="4"/>
            </p:cNvCxnSpPr>
            <p:nvPr/>
          </p:nvCxnSpPr>
          <p:spPr>
            <a:xfrm>
              <a:off x="9374658" y="8533315"/>
              <a:ext cx="5233940" cy="970753"/>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97" name="直接连接符 196"/>
            <p:cNvCxnSpPr>
              <a:stCxn id="199" idx="7"/>
            </p:cNvCxnSpPr>
            <p:nvPr/>
          </p:nvCxnSpPr>
          <p:spPr>
            <a:xfrm>
              <a:off x="11792992" y="4784505"/>
              <a:ext cx="2836558" cy="2336600"/>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grpSp>
      <p:pic>
        <p:nvPicPr>
          <p:cNvPr id="199" name="Content Placeholder 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45009" y="4141311"/>
            <a:ext cx="6840082" cy="4392004"/>
          </a:xfrm>
          <a:prstGeom prst="ellipse">
            <a:avLst/>
          </a:prstGeom>
          <a:solidFill>
            <a:schemeClr val="accent1">
              <a:lumMod val="7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10" name="Group 209"/>
          <p:cNvGrpSpPr/>
          <p:nvPr/>
        </p:nvGrpSpPr>
        <p:grpSpPr>
          <a:xfrm>
            <a:off x="3852792" y="56338"/>
            <a:ext cx="10081956" cy="2153462"/>
            <a:chOff x="3962400" y="56338"/>
            <a:chExt cx="10081956" cy="2153462"/>
          </a:xfrm>
        </p:grpSpPr>
        <p:grpSp>
          <p:nvGrpSpPr>
            <p:cNvPr id="209" name="Group 208"/>
            <p:cNvGrpSpPr/>
            <p:nvPr/>
          </p:nvGrpSpPr>
          <p:grpSpPr>
            <a:xfrm>
              <a:off x="3962400" y="56338"/>
              <a:ext cx="2971800" cy="2153462"/>
              <a:chOff x="4113551" y="214020"/>
              <a:chExt cx="2971800" cy="2153462"/>
            </a:xfrm>
          </p:grpSpPr>
          <p:grpSp>
            <p:nvGrpSpPr>
              <p:cNvPr id="120" name="Group 119"/>
              <p:cNvGrpSpPr/>
              <p:nvPr/>
            </p:nvGrpSpPr>
            <p:grpSpPr>
              <a:xfrm>
                <a:off x="4699595" y="650691"/>
                <a:ext cx="2385756" cy="1716791"/>
                <a:chOff x="4699595" y="650691"/>
                <a:chExt cx="2385756" cy="1716791"/>
              </a:xfrm>
            </p:grpSpPr>
            <p:grpSp>
              <p:nvGrpSpPr>
                <p:cNvPr id="108" name="组合 107"/>
                <p:cNvGrpSpPr/>
                <p:nvPr/>
              </p:nvGrpSpPr>
              <p:grpSpPr>
                <a:xfrm>
                  <a:off x="4699595" y="650691"/>
                  <a:ext cx="1827551" cy="775325"/>
                  <a:chOff x="6858000" y="1600199"/>
                  <a:chExt cx="2514600" cy="1066801"/>
                </a:xfrm>
              </p:grpSpPr>
              <p:sp>
                <p:nvSpPr>
                  <p:cNvPr id="117" name="圆角矩形 11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18" name="图片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517" y="1733550"/>
                    <a:ext cx="857250" cy="762000"/>
                  </a:xfrm>
                  <a:prstGeom prst="rect">
                    <a:avLst/>
                  </a:prstGeom>
                </p:spPr>
              </p:pic>
              <p:pic>
                <p:nvPicPr>
                  <p:cNvPr id="119" name="图片 1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2358" y="1733550"/>
                    <a:ext cx="857250" cy="762000"/>
                  </a:xfrm>
                  <a:prstGeom prst="rect">
                    <a:avLst/>
                  </a:prstGeom>
                </p:spPr>
              </p:pic>
            </p:grpSp>
            <p:grpSp>
              <p:nvGrpSpPr>
                <p:cNvPr id="109" name="组合 108"/>
                <p:cNvGrpSpPr/>
                <p:nvPr/>
              </p:nvGrpSpPr>
              <p:grpSpPr>
                <a:xfrm>
                  <a:off x="4959246" y="1149114"/>
                  <a:ext cx="1827551" cy="775325"/>
                  <a:chOff x="6858000" y="1600199"/>
                  <a:chExt cx="2514600" cy="1066801"/>
                </a:xfrm>
              </p:grpSpPr>
              <p:sp>
                <p:nvSpPr>
                  <p:cNvPr id="114" name="圆角矩形 113"/>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15" name="图片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517" y="1808389"/>
                    <a:ext cx="857250" cy="612321"/>
                  </a:xfrm>
                  <a:prstGeom prst="rect">
                    <a:avLst/>
                  </a:prstGeom>
                </p:spPr>
              </p:pic>
              <p:pic>
                <p:nvPicPr>
                  <p:cNvPr id="116" name="图片 1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2358" y="1808389"/>
                    <a:ext cx="857250" cy="612321"/>
                  </a:xfrm>
                  <a:prstGeom prst="rect">
                    <a:avLst/>
                  </a:prstGeom>
                </p:spPr>
              </p:pic>
            </p:grpSp>
            <p:grpSp>
              <p:nvGrpSpPr>
                <p:cNvPr id="110" name="组合 109"/>
                <p:cNvGrpSpPr/>
                <p:nvPr/>
              </p:nvGrpSpPr>
              <p:grpSpPr>
                <a:xfrm>
                  <a:off x="5257800" y="1592157"/>
                  <a:ext cx="1827551" cy="775325"/>
                  <a:chOff x="6858000" y="1600199"/>
                  <a:chExt cx="2514600" cy="1066801"/>
                </a:xfrm>
              </p:grpSpPr>
              <p:sp>
                <p:nvSpPr>
                  <p:cNvPr id="111" name="圆角矩形 110"/>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112" name="图片 1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6998" y="1808389"/>
                    <a:ext cx="834287" cy="612321"/>
                  </a:xfrm>
                  <a:prstGeom prst="rect">
                    <a:avLst/>
                  </a:prstGeom>
                </p:spPr>
              </p:pic>
              <p:pic>
                <p:nvPicPr>
                  <p:cNvPr id="113" name="图片 1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3839" y="1808389"/>
                    <a:ext cx="834287" cy="612321"/>
                  </a:xfrm>
                  <a:prstGeom prst="rect">
                    <a:avLst/>
                  </a:prstGeom>
                </p:spPr>
              </p:pic>
            </p:grpSp>
          </p:grpSp>
          <p:sp>
            <p:nvSpPr>
              <p:cNvPr id="107" name="TextBox 359"/>
              <p:cNvSpPr txBox="1"/>
              <p:nvPr/>
            </p:nvSpPr>
            <p:spPr>
              <a:xfrm>
                <a:off x="4113551" y="214020"/>
                <a:ext cx="2938625" cy="461665"/>
              </a:xfrm>
              <a:prstGeom prst="rect">
                <a:avLst/>
              </a:prstGeom>
              <a:noFill/>
            </p:spPr>
            <p:txBody>
              <a:bodyPr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8" name="Group 207"/>
            <p:cNvGrpSpPr/>
            <p:nvPr/>
          </p:nvGrpSpPr>
          <p:grpSpPr>
            <a:xfrm>
              <a:off x="6918496" y="56338"/>
              <a:ext cx="2385756" cy="2153462"/>
              <a:chOff x="7080949" y="214020"/>
              <a:chExt cx="2385756" cy="2153462"/>
            </a:xfrm>
          </p:grpSpPr>
          <p:grpSp>
            <p:nvGrpSpPr>
              <p:cNvPr id="121" name="Group 120"/>
              <p:cNvGrpSpPr/>
              <p:nvPr/>
            </p:nvGrpSpPr>
            <p:grpSpPr>
              <a:xfrm>
                <a:off x="7080949" y="650691"/>
                <a:ext cx="2385756" cy="1716791"/>
                <a:chOff x="7080949" y="650691"/>
                <a:chExt cx="2385756" cy="1716791"/>
              </a:xfrm>
            </p:grpSpPr>
            <p:grpSp>
              <p:nvGrpSpPr>
                <p:cNvPr id="94" name="组合 93"/>
                <p:cNvGrpSpPr/>
                <p:nvPr/>
              </p:nvGrpSpPr>
              <p:grpSpPr>
                <a:xfrm>
                  <a:off x="7080949" y="650691"/>
                  <a:ext cx="1827551" cy="775325"/>
                  <a:chOff x="6858000" y="1600199"/>
                  <a:chExt cx="2514600" cy="1066801"/>
                </a:xfrm>
              </p:grpSpPr>
              <p:sp>
                <p:nvSpPr>
                  <p:cNvPr id="103" name="圆角矩形 10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104" name="图片 10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9329" y="1733550"/>
                    <a:ext cx="809625" cy="762000"/>
                  </a:xfrm>
                  <a:prstGeom prst="rect">
                    <a:avLst/>
                  </a:prstGeom>
                </p:spPr>
              </p:pic>
              <p:pic>
                <p:nvPicPr>
                  <p:cNvPr id="105" name="图片 10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6170" y="1733550"/>
                    <a:ext cx="809625" cy="762000"/>
                  </a:xfrm>
                  <a:prstGeom prst="rect">
                    <a:avLst/>
                  </a:prstGeom>
                </p:spPr>
              </p:pic>
            </p:grpSp>
            <p:grpSp>
              <p:nvGrpSpPr>
                <p:cNvPr id="95" name="组合 94"/>
                <p:cNvGrpSpPr/>
                <p:nvPr/>
              </p:nvGrpSpPr>
              <p:grpSpPr>
                <a:xfrm>
                  <a:off x="7340600" y="1149114"/>
                  <a:ext cx="1827551" cy="775325"/>
                  <a:chOff x="6858000" y="1600199"/>
                  <a:chExt cx="2514600" cy="1066801"/>
                </a:xfrm>
              </p:grpSpPr>
              <p:sp>
                <p:nvSpPr>
                  <p:cNvPr id="100" name="圆角矩形 99"/>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101" name="图片 10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8598" y="1808389"/>
                    <a:ext cx="551088" cy="612321"/>
                  </a:xfrm>
                  <a:prstGeom prst="rect">
                    <a:avLst/>
                  </a:prstGeom>
                </p:spPr>
              </p:pic>
              <p:pic>
                <p:nvPicPr>
                  <p:cNvPr id="102" name="图片 10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5439" y="1808389"/>
                    <a:ext cx="551088" cy="612321"/>
                  </a:xfrm>
                  <a:prstGeom prst="rect">
                    <a:avLst/>
                  </a:prstGeom>
                </p:spPr>
              </p:pic>
            </p:grpSp>
            <p:grpSp>
              <p:nvGrpSpPr>
                <p:cNvPr id="96" name="组合 95"/>
                <p:cNvGrpSpPr/>
                <p:nvPr/>
              </p:nvGrpSpPr>
              <p:grpSpPr>
                <a:xfrm>
                  <a:off x="7639154" y="1592157"/>
                  <a:ext cx="1827551" cy="775325"/>
                  <a:chOff x="6858000" y="1600199"/>
                  <a:chExt cx="2514600" cy="1066801"/>
                </a:xfrm>
              </p:grpSpPr>
              <p:sp>
                <p:nvSpPr>
                  <p:cNvPr id="97" name="圆角矩形 96"/>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98" name="图片 9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90943" y="1808389"/>
                    <a:ext cx="566396" cy="612321"/>
                  </a:xfrm>
                  <a:prstGeom prst="rect">
                    <a:avLst/>
                  </a:prstGeom>
                </p:spPr>
              </p:pic>
              <p:pic>
                <p:nvPicPr>
                  <p:cNvPr id="99" name="图片 9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37784" y="1808389"/>
                    <a:ext cx="566396" cy="612321"/>
                  </a:xfrm>
                  <a:prstGeom prst="rect">
                    <a:avLst/>
                  </a:prstGeom>
                </p:spPr>
              </p:pic>
            </p:grpSp>
          </p:grpSp>
          <p:sp>
            <p:nvSpPr>
              <p:cNvPr id="93" name="TextBox 374"/>
              <p:cNvSpPr txBox="1"/>
              <p:nvPr/>
            </p:nvSpPr>
            <p:spPr>
              <a:xfrm>
                <a:off x="7325253" y="214020"/>
                <a:ext cx="1311578" cy="461665"/>
              </a:xfrm>
              <a:prstGeom prst="rect">
                <a:avLst/>
              </a:prstGeom>
              <a:noFill/>
            </p:spPr>
            <p:txBody>
              <a:bodyPr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7" name="Group 206"/>
            <p:cNvGrpSpPr/>
            <p:nvPr/>
          </p:nvGrpSpPr>
          <p:grpSpPr>
            <a:xfrm>
              <a:off x="9288548" y="56338"/>
              <a:ext cx="2385756" cy="2153462"/>
              <a:chOff x="9517683" y="214020"/>
              <a:chExt cx="2385756" cy="2153462"/>
            </a:xfrm>
          </p:grpSpPr>
          <p:grpSp>
            <p:nvGrpSpPr>
              <p:cNvPr id="135" name="Group 134"/>
              <p:cNvGrpSpPr/>
              <p:nvPr/>
            </p:nvGrpSpPr>
            <p:grpSpPr>
              <a:xfrm>
                <a:off x="9517683" y="650691"/>
                <a:ext cx="2385756" cy="1716791"/>
                <a:chOff x="9517683" y="650691"/>
                <a:chExt cx="2385756" cy="1716791"/>
              </a:xfrm>
            </p:grpSpPr>
            <p:grpSp>
              <p:nvGrpSpPr>
                <p:cNvPr id="80" name="组合 79"/>
                <p:cNvGrpSpPr/>
                <p:nvPr/>
              </p:nvGrpSpPr>
              <p:grpSpPr>
                <a:xfrm>
                  <a:off x="9517683" y="650691"/>
                  <a:ext cx="1827551" cy="775325"/>
                  <a:chOff x="6858000" y="1600199"/>
                  <a:chExt cx="2514600" cy="1066801"/>
                </a:xfrm>
              </p:grpSpPr>
              <p:sp>
                <p:nvSpPr>
                  <p:cNvPr id="89" name="圆角矩形 8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90" name="图片 8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9329" y="1857526"/>
                    <a:ext cx="809625" cy="514047"/>
                  </a:xfrm>
                  <a:prstGeom prst="rect">
                    <a:avLst/>
                  </a:prstGeom>
                  <a:ln>
                    <a:noFill/>
                    <a:prstDash val="dash"/>
                  </a:ln>
                </p:spPr>
              </p:pic>
              <p:pic>
                <p:nvPicPr>
                  <p:cNvPr id="91" name="图片 9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16170" y="1857526"/>
                    <a:ext cx="809625" cy="514047"/>
                  </a:xfrm>
                  <a:prstGeom prst="rect">
                    <a:avLst/>
                  </a:prstGeom>
                  <a:ln>
                    <a:noFill/>
                    <a:prstDash val="dash"/>
                  </a:ln>
                </p:spPr>
              </p:pic>
            </p:grpSp>
            <p:grpSp>
              <p:nvGrpSpPr>
                <p:cNvPr id="81" name="组合 80"/>
                <p:cNvGrpSpPr/>
                <p:nvPr/>
              </p:nvGrpSpPr>
              <p:grpSpPr>
                <a:xfrm>
                  <a:off x="9777334" y="1149114"/>
                  <a:ext cx="1827551" cy="775325"/>
                  <a:chOff x="6858000" y="1600199"/>
                  <a:chExt cx="2514600" cy="1066801"/>
                </a:xfrm>
              </p:grpSpPr>
              <p:sp>
                <p:nvSpPr>
                  <p:cNvPr id="86" name="圆角矩形 85"/>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87" name="图片 8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98598" y="1906592"/>
                    <a:ext cx="551088" cy="415915"/>
                  </a:xfrm>
                  <a:prstGeom prst="rect">
                    <a:avLst/>
                  </a:prstGeom>
                  <a:ln>
                    <a:noFill/>
                    <a:prstDash val="dash"/>
                  </a:ln>
                </p:spPr>
              </p:pic>
              <p:pic>
                <p:nvPicPr>
                  <p:cNvPr id="88" name="图片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45439" y="1906592"/>
                    <a:ext cx="551088" cy="415915"/>
                  </a:xfrm>
                  <a:prstGeom prst="rect">
                    <a:avLst/>
                  </a:prstGeom>
                  <a:ln>
                    <a:noFill/>
                    <a:prstDash val="dash"/>
                  </a:ln>
                </p:spPr>
              </p:pic>
            </p:grpSp>
            <p:grpSp>
              <p:nvGrpSpPr>
                <p:cNvPr id="82" name="组合 81"/>
                <p:cNvGrpSpPr/>
                <p:nvPr/>
              </p:nvGrpSpPr>
              <p:grpSpPr>
                <a:xfrm>
                  <a:off x="10075888" y="1592157"/>
                  <a:ext cx="1827551" cy="775325"/>
                  <a:chOff x="6858000" y="1600199"/>
                  <a:chExt cx="2514600" cy="1066801"/>
                </a:xfrm>
              </p:grpSpPr>
              <p:sp>
                <p:nvSpPr>
                  <p:cNvPr id="83" name="圆角矩形 82"/>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84" name="图片 8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90943" y="1966471"/>
                    <a:ext cx="770278" cy="402759"/>
                  </a:xfrm>
                  <a:prstGeom prst="rect">
                    <a:avLst/>
                  </a:prstGeom>
                  <a:ln>
                    <a:noFill/>
                    <a:prstDash val="dash"/>
                  </a:ln>
                </p:spPr>
              </p:pic>
              <p:pic>
                <p:nvPicPr>
                  <p:cNvPr id="85" name="图片 8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537784" y="1966472"/>
                    <a:ext cx="735266" cy="384452"/>
                  </a:xfrm>
                  <a:prstGeom prst="rect">
                    <a:avLst/>
                  </a:prstGeom>
                  <a:ln>
                    <a:noFill/>
                    <a:prstDash val="dash"/>
                  </a:ln>
                </p:spPr>
              </p:pic>
            </p:grpSp>
          </p:grpSp>
          <p:sp>
            <p:nvSpPr>
              <p:cNvPr id="79" name="TextBox 389"/>
              <p:cNvSpPr txBox="1"/>
              <p:nvPr/>
            </p:nvSpPr>
            <p:spPr>
              <a:xfrm>
                <a:off x="9673208" y="214020"/>
                <a:ext cx="1604927" cy="461665"/>
              </a:xfrm>
              <a:prstGeom prst="rect">
                <a:avLst/>
              </a:prstGeom>
              <a:noFill/>
              <a:ln>
                <a:noFill/>
                <a:prstDash val="dash"/>
              </a:ln>
            </p:spPr>
            <p:txBody>
              <a:bodyPr wrap="none" rtlCol="0">
                <a:spAutoFit/>
              </a:bodyPr>
              <a:lstStyle/>
              <a:p>
                <a:r>
                  <a:rPr lang="en-US" altLang="zh-CN" sz="2400" b="1" dirty="0" smtClean="0">
                    <a:cs typeface="Times New Roman"/>
                  </a:rPr>
                  <a:t>Keyboard</a:t>
                </a:r>
                <a:endParaRPr lang="zh-CN" altLang="en-US" sz="2400" b="1" dirty="0">
                  <a:cs typeface="Times New Roman"/>
                </a:endParaRPr>
              </a:p>
            </p:txBody>
          </p:sp>
        </p:grpSp>
        <p:grpSp>
          <p:nvGrpSpPr>
            <p:cNvPr id="206" name="Group 205"/>
            <p:cNvGrpSpPr/>
            <p:nvPr/>
          </p:nvGrpSpPr>
          <p:grpSpPr>
            <a:xfrm>
              <a:off x="11658600" y="56338"/>
              <a:ext cx="2385756" cy="2153462"/>
              <a:chOff x="12009798" y="214020"/>
              <a:chExt cx="2385756" cy="2153462"/>
            </a:xfrm>
          </p:grpSpPr>
          <p:grpSp>
            <p:nvGrpSpPr>
              <p:cNvPr id="142" name="Group 141"/>
              <p:cNvGrpSpPr/>
              <p:nvPr/>
            </p:nvGrpSpPr>
            <p:grpSpPr>
              <a:xfrm>
                <a:off x="12009798" y="650691"/>
                <a:ext cx="2385756" cy="1716791"/>
                <a:chOff x="12009798" y="650691"/>
                <a:chExt cx="2385756" cy="1716791"/>
              </a:xfrm>
            </p:grpSpPr>
            <p:grpSp>
              <p:nvGrpSpPr>
                <p:cNvPr id="66" name="组合 65"/>
                <p:cNvGrpSpPr/>
                <p:nvPr/>
              </p:nvGrpSpPr>
              <p:grpSpPr>
                <a:xfrm>
                  <a:off x="12009798" y="650691"/>
                  <a:ext cx="1827551" cy="775325"/>
                  <a:chOff x="6858000" y="1600199"/>
                  <a:chExt cx="2514600" cy="1066801"/>
                </a:xfrm>
              </p:grpSpPr>
              <p:sp>
                <p:nvSpPr>
                  <p:cNvPr id="75" name="圆角矩形 74"/>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(1)</a:t>
                    </a:r>
                    <a:endParaRPr lang="zh-CN" altLang="en-US" sz="2400" dirty="0">
                      <a:cs typeface="Times New Roman"/>
                    </a:endParaRPr>
                  </a:p>
                </p:txBody>
              </p:sp>
              <p:pic>
                <p:nvPicPr>
                  <p:cNvPr id="76" name="图片 7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98245" y="1857526"/>
                    <a:ext cx="751793" cy="514047"/>
                  </a:xfrm>
                  <a:prstGeom prst="rect">
                    <a:avLst/>
                  </a:prstGeom>
                  <a:ln>
                    <a:noFill/>
                    <a:prstDash val="dash"/>
                  </a:ln>
                </p:spPr>
              </p:pic>
              <p:pic>
                <p:nvPicPr>
                  <p:cNvPr id="77" name="图片 7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80426" y="1857526"/>
                    <a:ext cx="681112" cy="514047"/>
                  </a:xfrm>
                  <a:prstGeom prst="rect">
                    <a:avLst/>
                  </a:prstGeom>
                  <a:ln>
                    <a:noFill/>
                    <a:prstDash val="dash"/>
                  </a:ln>
                </p:spPr>
              </p:pic>
            </p:grpSp>
            <p:grpSp>
              <p:nvGrpSpPr>
                <p:cNvPr id="67" name="组合 66"/>
                <p:cNvGrpSpPr/>
                <p:nvPr/>
              </p:nvGrpSpPr>
              <p:grpSpPr>
                <a:xfrm>
                  <a:off x="12269449" y="1149114"/>
                  <a:ext cx="1827551" cy="775325"/>
                  <a:chOff x="6858000" y="1600199"/>
                  <a:chExt cx="2514600" cy="1066801"/>
                </a:xfrm>
              </p:grpSpPr>
              <p:sp>
                <p:nvSpPr>
                  <p:cNvPr id="72" name="圆角矩形 71"/>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(2)</a:t>
                    </a:r>
                    <a:endParaRPr lang="zh-CN" altLang="en-US" sz="2400" dirty="0">
                      <a:cs typeface="Times New Roman"/>
                    </a:endParaRPr>
                  </a:p>
                </p:txBody>
              </p:sp>
              <p:pic>
                <p:nvPicPr>
                  <p:cNvPr id="73" name="图片 7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98598" y="1912315"/>
                    <a:ext cx="551088" cy="404468"/>
                  </a:xfrm>
                  <a:prstGeom prst="rect">
                    <a:avLst/>
                  </a:prstGeom>
                  <a:ln>
                    <a:noFill/>
                    <a:prstDash val="dash"/>
                  </a:ln>
                </p:spPr>
              </p:pic>
              <p:pic>
                <p:nvPicPr>
                  <p:cNvPr id="74" name="图片 7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545439" y="1912315"/>
                    <a:ext cx="551088" cy="404468"/>
                  </a:xfrm>
                  <a:prstGeom prst="rect">
                    <a:avLst/>
                  </a:prstGeom>
                  <a:ln>
                    <a:noFill/>
                    <a:prstDash val="dash"/>
                  </a:ln>
                </p:spPr>
              </p:pic>
            </p:grpSp>
            <p:grpSp>
              <p:nvGrpSpPr>
                <p:cNvPr id="68" name="组合 67"/>
                <p:cNvGrpSpPr/>
                <p:nvPr/>
              </p:nvGrpSpPr>
              <p:grpSpPr>
                <a:xfrm>
                  <a:off x="12568003" y="1592157"/>
                  <a:ext cx="1827551" cy="775325"/>
                  <a:chOff x="6858000" y="1600199"/>
                  <a:chExt cx="2514600" cy="1066801"/>
                </a:xfrm>
              </p:grpSpPr>
              <p:sp>
                <p:nvSpPr>
                  <p:cNvPr id="69" name="圆角矩形 68"/>
                  <p:cNvSpPr/>
                  <p:nvPr/>
                </p:nvSpPr>
                <p:spPr>
                  <a:xfrm>
                    <a:off x="6858000" y="1600199"/>
                    <a:ext cx="2514600" cy="1066801"/>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zh-CN" sz="1800" dirty="0" smtClean="0">
                        <a:cs typeface="Times New Roman"/>
                      </a:rPr>
                      <a:t>(3)</a:t>
                    </a:r>
                    <a:endParaRPr lang="zh-CN" altLang="en-US" sz="2400" dirty="0">
                      <a:cs typeface="Times New Roman"/>
                    </a:endParaRPr>
                  </a:p>
                </p:txBody>
              </p:sp>
              <p:pic>
                <p:nvPicPr>
                  <p:cNvPr id="70" name="图片 6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53147" y="1828800"/>
                    <a:ext cx="652653" cy="522123"/>
                  </a:xfrm>
                  <a:prstGeom prst="rect">
                    <a:avLst/>
                  </a:prstGeom>
                  <a:ln>
                    <a:noFill/>
                    <a:prstDash val="dash"/>
                  </a:ln>
                </p:spPr>
              </p:pic>
              <p:pic>
                <p:nvPicPr>
                  <p:cNvPr id="71" name="图片 7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31710" y="1843892"/>
                    <a:ext cx="633788" cy="507031"/>
                  </a:xfrm>
                  <a:prstGeom prst="rect">
                    <a:avLst/>
                  </a:prstGeom>
                  <a:ln>
                    <a:noFill/>
                    <a:prstDash val="dash"/>
                  </a:ln>
                </p:spPr>
              </p:pic>
            </p:grpSp>
          </p:grpSp>
          <p:sp>
            <p:nvSpPr>
              <p:cNvPr id="65" name="TextBox 514"/>
              <p:cNvSpPr txBox="1"/>
              <p:nvPr/>
            </p:nvSpPr>
            <p:spPr>
              <a:xfrm>
                <a:off x="12085998" y="214020"/>
                <a:ext cx="1665456" cy="461665"/>
              </a:xfrm>
              <a:prstGeom prst="rect">
                <a:avLst/>
              </a:prstGeom>
              <a:noFill/>
              <a:ln>
                <a:noFill/>
                <a:prstDash val="dash"/>
              </a:ln>
            </p:spPr>
            <p:txBody>
              <a:bodyPr wrap="none" rtlCol="0">
                <a:spAutoFit/>
              </a:bodyPr>
              <a:lstStyle/>
              <a:p>
                <a:r>
                  <a:rPr lang="en-US" altLang="zh-CN" sz="2400" b="1" dirty="0" smtClean="0">
                    <a:cs typeface="Times New Roman"/>
                  </a:rPr>
                  <a:t>Television</a:t>
                </a:r>
                <a:endParaRPr lang="zh-CN" altLang="en-US" sz="2400" b="1" dirty="0">
                  <a:cs typeface="Times New Roman"/>
                </a:endParaRPr>
              </a:p>
            </p:txBody>
          </p:sp>
        </p:grpSp>
      </p:grpSp>
      <p:grpSp>
        <p:nvGrpSpPr>
          <p:cNvPr id="212" name="Group 211"/>
          <p:cNvGrpSpPr/>
          <p:nvPr/>
        </p:nvGrpSpPr>
        <p:grpSpPr>
          <a:xfrm>
            <a:off x="13627418" y="3351074"/>
            <a:ext cx="4519034" cy="1754326"/>
            <a:chOff x="13102054" y="2970074"/>
            <a:chExt cx="4519034" cy="1754326"/>
          </a:xfrm>
        </p:grpSpPr>
        <p:grpSp>
          <p:nvGrpSpPr>
            <p:cNvPr id="211" name="Group 210"/>
            <p:cNvGrpSpPr/>
            <p:nvPr/>
          </p:nvGrpSpPr>
          <p:grpSpPr>
            <a:xfrm>
              <a:off x="13102054" y="3164633"/>
              <a:ext cx="1972401" cy="1365209"/>
              <a:chOff x="13102054" y="3263100"/>
              <a:chExt cx="1972401" cy="1365209"/>
            </a:xfrm>
          </p:grpSpPr>
          <p:pic>
            <p:nvPicPr>
              <p:cNvPr id="125" name="图片 12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205876" y="3579681"/>
                <a:ext cx="898838" cy="619450"/>
              </a:xfrm>
              <a:prstGeom prst="rect">
                <a:avLst/>
              </a:prstGeom>
              <a:ln w="19050">
                <a:solidFill>
                  <a:schemeClr val="tx1"/>
                </a:solidFill>
              </a:ln>
              <a:effectLst>
                <a:softEdge rad="12700"/>
              </a:effectLst>
            </p:spPr>
          </p:pic>
          <p:pic>
            <p:nvPicPr>
              <p:cNvPr id="126" name="图片 12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335459" y="3471395"/>
                <a:ext cx="898838" cy="619450"/>
              </a:xfrm>
              <a:prstGeom prst="rect">
                <a:avLst/>
              </a:prstGeom>
              <a:ln w="19050">
                <a:solidFill>
                  <a:schemeClr val="tx1"/>
                </a:solidFill>
              </a:ln>
              <a:effectLst>
                <a:softEdge rad="12700"/>
              </a:effectLst>
            </p:spPr>
          </p:pic>
          <p:pic>
            <p:nvPicPr>
              <p:cNvPr id="127" name="图片 12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524207" y="3689385"/>
                <a:ext cx="898838" cy="619450"/>
              </a:xfrm>
              <a:prstGeom prst="rect">
                <a:avLst/>
              </a:prstGeom>
              <a:ln>
                <a:noFill/>
              </a:ln>
              <a:effectLst>
                <a:softEdge rad="12700"/>
              </a:effectLst>
            </p:spPr>
          </p:pic>
          <p:pic>
            <p:nvPicPr>
              <p:cNvPr id="128" name="图片 12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545159" y="3263100"/>
                <a:ext cx="898838" cy="619450"/>
              </a:xfrm>
              <a:prstGeom prst="rect">
                <a:avLst/>
              </a:prstGeom>
              <a:ln w="19050">
                <a:solidFill>
                  <a:schemeClr val="tx1"/>
                </a:solidFill>
              </a:ln>
              <a:effectLst>
                <a:softEdge rad="12700"/>
              </a:effectLst>
            </p:spPr>
          </p:pic>
          <p:pic>
            <p:nvPicPr>
              <p:cNvPr id="129" name="图片 12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936819" y="3356420"/>
                <a:ext cx="898838" cy="619450"/>
              </a:xfrm>
              <a:prstGeom prst="rect">
                <a:avLst/>
              </a:prstGeom>
              <a:ln w="19050">
                <a:solidFill>
                  <a:schemeClr val="tx1"/>
                </a:solidFill>
              </a:ln>
              <a:effectLst>
                <a:softEdge rad="12700"/>
              </a:effectLst>
            </p:spPr>
          </p:pic>
          <p:pic>
            <p:nvPicPr>
              <p:cNvPr id="130" name="图片 12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175617" y="3531277"/>
                <a:ext cx="898838" cy="619450"/>
              </a:xfrm>
              <a:prstGeom prst="rect">
                <a:avLst/>
              </a:prstGeom>
              <a:ln w="19050">
                <a:solidFill>
                  <a:schemeClr val="tx1"/>
                </a:solidFill>
              </a:ln>
              <a:effectLst>
                <a:softEdge rad="12700"/>
              </a:effectLst>
            </p:spPr>
          </p:pic>
          <p:pic>
            <p:nvPicPr>
              <p:cNvPr id="131" name="图片 1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034568" y="3786738"/>
                <a:ext cx="898838" cy="619450"/>
              </a:xfrm>
              <a:prstGeom prst="rect">
                <a:avLst/>
              </a:prstGeom>
              <a:ln w="19050">
                <a:solidFill>
                  <a:schemeClr val="tx1"/>
                </a:solidFill>
              </a:ln>
              <a:effectLst>
                <a:softEdge rad="12700"/>
              </a:effectLst>
            </p:spPr>
          </p:pic>
          <p:pic>
            <p:nvPicPr>
              <p:cNvPr id="132" name="图片 1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102054" y="3803356"/>
                <a:ext cx="898838" cy="619450"/>
              </a:xfrm>
              <a:prstGeom prst="rect">
                <a:avLst/>
              </a:prstGeom>
              <a:ln w="19050">
                <a:solidFill>
                  <a:schemeClr val="tx1"/>
                </a:solidFill>
              </a:ln>
              <a:effectLst>
                <a:softEdge rad="12700"/>
              </a:effectLst>
            </p:spPr>
          </p:pic>
          <p:pic>
            <p:nvPicPr>
              <p:cNvPr id="133" name="图片 1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487400" y="4008859"/>
                <a:ext cx="898838" cy="619450"/>
              </a:xfrm>
              <a:prstGeom prst="rect">
                <a:avLst/>
              </a:prstGeom>
              <a:ln w="19050">
                <a:solidFill>
                  <a:schemeClr val="tx1"/>
                </a:solidFill>
              </a:ln>
              <a:effectLst>
                <a:softEdge rad="12700"/>
              </a:effectLst>
            </p:spPr>
          </p:pic>
        </p:grpSp>
        <p:sp>
          <p:nvSpPr>
            <p:cNvPr id="134" name="TextBox 548"/>
            <p:cNvSpPr txBox="1"/>
            <p:nvPr/>
          </p:nvSpPr>
          <p:spPr>
            <a:xfrm flipH="1">
              <a:off x="15163800" y="2970074"/>
              <a:ext cx="2457288" cy="1754326"/>
            </a:xfrm>
            <a:prstGeom prst="rect">
              <a:avLst/>
            </a:prstGeom>
            <a:noFill/>
          </p:spPr>
          <p:txBody>
            <a:bodyPr wrap="square" rtlCol="0">
              <a:spAutoFit/>
            </a:bodyPr>
            <a:lstStyle/>
            <a:p>
              <a:r>
                <a:rPr lang="en-US" altLang="zh-CN" sz="1800" dirty="0" smtClean="0">
                  <a:cs typeface="Times New Roman"/>
                </a:rPr>
                <a:t>Desktop Computer (1)</a:t>
              </a:r>
            </a:p>
            <a:p>
              <a:r>
                <a:rPr lang="en-US" altLang="zh-CN" sz="1800" dirty="0" smtClean="0">
                  <a:cs typeface="Times New Roman"/>
                </a:rPr>
                <a:t>Desktop Computer (2)</a:t>
              </a:r>
            </a:p>
            <a:p>
              <a:r>
                <a:rPr lang="en-US" altLang="zh-CN" sz="1800" dirty="0" smtClean="0">
                  <a:cs typeface="Times New Roman"/>
                </a:rPr>
                <a:t>Desktop Computer (3)</a:t>
              </a:r>
            </a:p>
            <a:p>
              <a:r>
                <a:rPr lang="en-US" altLang="zh-CN" sz="1800" dirty="0" smtClean="0">
                  <a:cs typeface="Times New Roman"/>
                </a:rPr>
                <a:t>…</a:t>
              </a:r>
            </a:p>
            <a:p>
              <a:r>
                <a:rPr lang="en-US" altLang="zh-CN" sz="1800" dirty="0" smtClean="0">
                  <a:cs typeface="Times New Roman"/>
                </a:rPr>
                <a:t>Monitor (1)</a:t>
              </a:r>
            </a:p>
            <a:p>
              <a:r>
                <a:rPr lang="en-US" altLang="zh-CN" sz="1800" dirty="0" smtClean="0">
                  <a:cs typeface="Times New Roman"/>
                </a:rPr>
                <a:t>…</a:t>
              </a:r>
            </a:p>
          </p:txBody>
        </p:sp>
      </p:grpSp>
      <p:sp>
        <p:nvSpPr>
          <p:cNvPr id="190" name="TextBox 433"/>
          <p:cNvSpPr txBox="1"/>
          <p:nvPr/>
        </p:nvSpPr>
        <p:spPr>
          <a:xfrm>
            <a:off x="5605392" y="2187714"/>
            <a:ext cx="7545074" cy="707886"/>
          </a:xfrm>
          <a:prstGeom prst="rect">
            <a:avLst/>
          </a:prstGeom>
          <a:noFill/>
        </p:spPr>
        <p:txBody>
          <a:bodyPr wrap="square" rtlCol="0">
            <a:spAutoFit/>
          </a:bodyPr>
          <a:lstStyle/>
          <a:p>
            <a:pPr algn="ctr"/>
            <a:r>
              <a:rPr lang="en-US" altLang="zh-CN" sz="4000" b="1" dirty="0" smtClean="0">
                <a:solidFill>
                  <a:srgbClr val="E7E200"/>
                </a:solidFill>
                <a:latin typeface="+mj-lt"/>
                <a:cs typeface="Times New Roman"/>
              </a:rPr>
              <a:t>(1) Subcategory  Discovery</a:t>
            </a:r>
          </a:p>
        </p:txBody>
      </p:sp>
      <p:sp>
        <p:nvSpPr>
          <p:cNvPr id="191" name="TextBox 433"/>
          <p:cNvSpPr txBox="1"/>
          <p:nvPr/>
        </p:nvSpPr>
        <p:spPr>
          <a:xfrm>
            <a:off x="13487400" y="2719388"/>
            <a:ext cx="4382358" cy="707886"/>
          </a:xfrm>
          <a:prstGeom prst="rect">
            <a:avLst/>
          </a:prstGeom>
          <a:noFill/>
        </p:spPr>
        <p:txBody>
          <a:bodyPr wrap="square" rtlCol="0">
            <a:spAutoFit/>
          </a:bodyPr>
          <a:lstStyle/>
          <a:p>
            <a:pPr algn="ctr"/>
            <a:r>
              <a:rPr lang="en-US" altLang="zh-CN" sz="4000" b="1" dirty="0" smtClean="0">
                <a:solidFill>
                  <a:srgbClr val="E7E200"/>
                </a:solidFill>
                <a:cs typeface="Times New Roman"/>
              </a:rPr>
              <a:t>(2) Train Models</a:t>
            </a:r>
          </a:p>
        </p:txBody>
      </p:sp>
      <p:pic>
        <p:nvPicPr>
          <p:cNvPr id="189" name="Picture 2" descr="http://farm4.staticflickr.com/3202/3040293285_92feed06c8_o.png"/>
          <p:cNvPicPr>
            <a:picLocks noChangeAspect="1" noChangeArrowheads="1"/>
          </p:cNvPicPr>
          <p:nvPr/>
        </p:nvPicPr>
        <p:blipFill rotWithShape="1">
          <a:blip r:embed="rId28">
            <a:extLst>
              <a:ext uri="{28A0092B-C50C-407E-A947-70E740481C1C}">
                <a14:useLocalDpi xmlns:a14="http://schemas.microsoft.com/office/drawing/2010/main" val="0"/>
              </a:ext>
            </a:extLst>
          </a:blip>
          <a:srcRect l="14227" t="9879" r="25342" b="10350"/>
          <a:stretch/>
        </p:blipFill>
        <p:spPr bwMode="auto">
          <a:xfrm>
            <a:off x="14480134" y="7121105"/>
            <a:ext cx="2390340" cy="2382963"/>
          </a:xfrm>
          <a:prstGeom prst="rect">
            <a:avLst/>
          </a:prstGeom>
          <a:noFill/>
          <a:extLst>
            <a:ext uri="{909E8E84-426E-40dd-AFC4-6F175D3DCCD1}">
              <a14:hiddenFill xmlns:a14="http://schemas.microsoft.com/office/drawing/2010/main">
                <a:solidFill>
                  <a:srgbClr val="FFFFFF"/>
                </a:solidFill>
              </a14:hiddenFill>
            </a:ext>
          </a:extLst>
        </p:spPr>
      </p:pic>
      <p:sp>
        <p:nvSpPr>
          <p:cNvPr id="192" name="TextBox 433"/>
          <p:cNvSpPr txBox="1"/>
          <p:nvPr/>
        </p:nvSpPr>
        <p:spPr>
          <a:xfrm>
            <a:off x="12572889" y="5715000"/>
            <a:ext cx="5529303" cy="1323439"/>
          </a:xfrm>
          <a:prstGeom prst="rect">
            <a:avLst/>
          </a:prstGeom>
          <a:noFill/>
        </p:spPr>
        <p:txBody>
          <a:bodyPr wrap="square" rtlCol="0">
            <a:spAutoFit/>
          </a:bodyPr>
          <a:lstStyle/>
          <a:p>
            <a:pPr algn="ctr"/>
            <a:r>
              <a:rPr lang="en-US" altLang="zh-CN" sz="4000" b="1" dirty="0" smtClean="0">
                <a:solidFill>
                  <a:srgbClr val="E7E200"/>
                </a:solidFill>
                <a:cs typeface="Times New Roman"/>
              </a:rPr>
              <a:t>(3) Relationship</a:t>
            </a:r>
          </a:p>
          <a:p>
            <a:pPr algn="ctr"/>
            <a:r>
              <a:rPr lang="en-US" altLang="zh-CN" sz="4000" b="1" dirty="0" smtClean="0">
                <a:solidFill>
                  <a:srgbClr val="E7E200"/>
                </a:solidFill>
                <a:cs typeface="Times New Roman"/>
              </a:rPr>
              <a:t>     Discovery</a:t>
            </a:r>
          </a:p>
        </p:txBody>
      </p:sp>
      <p:grpSp>
        <p:nvGrpSpPr>
          <p:cNvPr id="3" name="Group 2"/>
          <p:cNvGrpSpPr/>
          <p:nvPr/>
        </p:nvGrpSpPr>
        <p:grpSpPr>
          <a:xfrm>
            <a:off x="4690992" y="6396096"/>
            <a:ext cx="7443376" cy="6181126"/>
            <a:chOff x="4690992" y="6396096"/>
            <a:chExt cx="7443376" cy="6181126"/>
          </a:xfrm>
        </p:grpSpPr>
        <p:cxnSp>
          <p:nvCxnSpPr>
            <p:cNvPr id="175" name="直接连接符 174"/>
            <p:cNvCxnSpPr>
              <a:stCxn id="174" idx="1"/>
            </p:cNvCxnSpPr>
            <p:nvPr/>
          </p:nvCxnSpPr>
          <p:spPr>
            <a:xfrm flipH="1">
              <a:off x="9976840" y="6839947"/>
              <a:ext cx="781735" cy="3869874"/>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76" name="直接连接符 175"/>
            <p:cNvCxnSpPr>
              <a:stCxn id="174" idx="3"/>
            </p:cNvCxnSpPr>
            <p:nvPr/>
          </p:nvCxnSpPr>
          <p:spPr>
            <a:xfrm>
              <a:off x="10894302" y="6839947"/>
              <a:ext cx="1212895" cy="3878657"/>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61" name="直接连接符 160"/>
            <p:cNvCxnSpPr>
              <a:stCxn id="160" idx="1"/>
            </p:cNvCxnSpPr>
            <p:nvPr/>
          </p:nvCxnSpPr>
          <p:spPr>
            <a:xfrm flipH="1">
              <a:off x="7702451" y="7078813"/>
              <a:ext cx="1091290" cy="3587141"/>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62" name="直接连接符 161"/>
            <p:cNvCxnSpPr>
              <a:stCxn id="160" idx="3"/>
            </p:cNvCxnSpPr>
            <p:nvPr/>
          </p:nvCxnSpPr>
          <p:spPr>
            <a:xfrm>
              <a:off x="8904383" y="7078813"/>
              <a:ext cx="832762" cy="3676921"/>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47" name="直接连接符 146"/>
            <p:cNvCxnSpPr>
              <a:stCxn id="146" idx="1"/>
            </p:cNvCxnSpPr>
            <p:nvPr/>
          </p:nvCxnSpPr>
          <p:spPr>
            <a:xfrm flipH="1">
              <a:off x="4960507" y="6470844"/>
              <a:ext cx="2125091" cy="4218002"/>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cxnSp>
          <p:nvCxnSpPr>
            <p:cNvPr id="148" name="直接连接符 147"/>
            <p:cNvCxnSpPr>
              <a:stCxn id="146" idx="3"/>
              <a:endCxn id="157" idx="3"/>
            </p:cNvCxnSpPr>
            <p:nvPr/>
          </p:nvCxnSpPr>
          <p:spPr>
            <a:xfrm>
              <a:off x="7221325" y="6470844"/>
              <a:ext cx="81997" cy="4808410"/>
            </a:xfrm>
            <a:prstGeom prst="line">
              <a:avLst/>
            </a:prstGeom>
            <a:ln>
              <a:solidFill>
                <a:srgbClr val="00B0F0"/>
              </a:solidFill>
              <a:prstDash val="dashDot"/>
            </a:ln>
          </p:spPr>
          <p:style>
            <a:lnRef idx="1">
              <a:schemeClr val="dk1"/>
            </a:lnRef>
            <a:fillRef idx="0">
              <a:schemeClr val="dk1"/>
            </a:fillRef>
            <a:effectRef idx="0">
              <a:schemeClr val="dk1"/>
            </a:effectRef>
            <a:fontRef idx="minor">
              <a:schemeClr val="tx1"/>
            </a:fontRef>
          </p:style>
        </p:cxnSp>
        <p:grpSp>
          <p:nvGrpSpPr>
            <p:cNvPr id="236" name="Group 235"/>
            <p:cNvGrpSpPr/>
            <p:nvPr/>
          </p:nvGrpSpPr>
          <p:grpSpPr>
            <a:xfrm>
              <a:off x="4690992" y="10535284"/>
              <a:ext cx="2846292" cy="2041938"/>
              <a:chOff x="4087908" y="10628708"/>
              <a:chExt cx="2846292" cy="2041938"/>
            </a:xfrm>
          </p:grpSpPr>
          <p:sp>
            <p:nvSpPr>
              <p:cNvPr id="156" name="TextBox 419"/>
              <p:cNvSpPr txBox="1"/>
              <p:nvPr/>
            </p:nvSpPr>
            <p:spPr>
              <a:xfrm rot="5400000" flipV="1">
                <a:off x="5234055" y="10970501"/>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nvGrpSpPr>
              <p:cNvPr id="234" name="Group 233"/>
              <p:cNvGrpSpPr/>
              <p:nvPr/>
            </p:nvGrpSpPr>
            <p:grpSpPr>
              <a:xfrm>
                <a:off x="4321870" y="10628708"/>
                <a:ext cx="2378368" cy="1487939"/>
                <a:chOff x="4368800" y="10628708"/>
                <a:chExt cx="2378368" cy="1487939"/>
              </a:xfrm>
            </p:grpSpPr>
            <p:sp>
              <p:nvSpPr>
                <p:cNvPr id="157" name="圆角矩形 156"/>
                <p:cNvSpPr/>
                <p:nvPr/>
              </p:nvSpPr>
              <p:spPr>
                <a:xfrm>
                  <a:off x="4368800" y="10628708"/>
                  <a:ext cx="2378368" cy="1487939"/>
                </a:xfrm>
                <a:prstGeom prst="roundRect">
                  <a:avLst/>
                </a:prstGeom>
                <a:solidFill>
                  <a:schemeClr val="tx1"/>
                </a:solidFill>
                <a:ln>
                  <a:solidFill>
                    <a:srgbClr val="00B0F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50" name="图片 14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37885" y="11503893"/>
                  <a:ext cx="639458" cy="479594"/>
                </a:xfrm>
                <a:prstGeom prst="rect">
                  <a:avLst/>
                </a:prstGeom>
                <a:ln>
                  <a:solidFill>
                    <a:srgbClr val="FF0000"/>
                  </a:solidFill>
                </a:ln>
              </p:spPr>
            </p:pic>
            <p:pic>
              <p:nvPicPr>
                <p:cNvPr id="151" name="图片 150"/>
                <p:cNvPicPr>
                  <a:picLocks noChangeAspect="1"/>
                </p:cNvPicPr>
                <p:nvPr/>
              </p:nvPicPr>
              <p:blipFill>
                <a:blip r:embed="rId30"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009158" y="10806846"/>
                  <a:ext cx="588150" cy="588150"/>
                </a:xfrm>
                <a:prstGeom prst="rect">
                  <a:avLst/>
                </a:prstGeom>
                <a:ln>
                  <a:solidFill>
                    <a:srgbClr val="FF0000"/>
                  </a:solidFill>
                </a:ln>
              </p:spPr>
            </p:pic>
            <p:pic>
              <p:nvPicPr>
                <p:cNvPr id="152" name="图片 151"/>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7178" y="10806845"/>
                  <a:ext cx="588150" cy="588150"/>
                </a:xfrm>
                <a:prstGeom prst="rect">
                  <a:avLst/>
                </a:prstGeom>
              </p:spPr>
            </p:pic>
            <p:pic>
              <p:nvPicPr>
                <p:cNvPr id="153" name="图片 152"/>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8907" y="11477734"/>
                  <a:ext cx="628232" cy="531911"/>
                </a:xfrm>
                <a:prstGeom prst="rect">
                  <a:avLst/>
                </a:prstGeom>
              </p:spPr>
            </p:pic>
            <p:pic>
              <p:nvPicPr>
                <p:cNvPr id="154" name="图片 153"/>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3309" y="10768176"/>
                  <a:ext cx="755284" cy="552197"/>
                </a:xfrm>
                <a:prstGeom prst="rect">
                  <a:avLst/>
                </a:prstGeom>
                <a:ln>
                  <a:solidFill>
                    <a:srgbClr val="FF0000"/>
                  </a:solidFill>
                </a:ln>
              </p:spPr>
            </p:pic>
            <p:pic>
              <p:nvPicPr>
                <p:cNvPr id="155" name="图片 154"/>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043954" y="11503893"/>
                  <a:ext cx="585446" cy="535707"/>
                </a:xfrm>
                <a:prstGeom prst="rect">
                  <a:avLst/>
                </a:prstGeom>
              </p:spPr>
            </p:pic>
          </p:grpSp>
        </p:grpSp>
        <p:sp>
          <p:nvSpPr>
            <p:cNvPr id="146" name="矩形 145"/>
            <p:cNvSpPr/>
            <p:nvPr/>
          </p:nvSpPr>
          <p:spPr>
            <a:xfrm>
              <a:off x="7085598" y="6396096"/>
              <a:ext cx="135727" cy="149496"/>
            </a:xfrm>
            <a:prstGeom prst="rect">
              <a:avLst/>
            </a:prstGeom>
            <a:solidFill>
              <a:srgbClr val="FFFF0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Times New Roman"/>
              </a:endParaRPr>
            </a:p>
          </p:txBody>
        </p:sp>
        <p:grpSp>
          <p:nvGrpSpPr>
            <p:cNvPr id="240" name="Group 239"/>
            <p:cNvGrpSpPr/>
            <p:nvPr/>
          </p:nvGrpSpPr>
          <p:grpSpPr>
            <a:xfrm>
              <a:off x="7588751" y="10535285"/>
              <a:ext cx="2158334" cy="2041937"/>
              <a:chOff x="7646383" y="10628709"/>
              <a:chExt cx="2158334" cy="2041937"/>
            </a:xfrm>
          </p:grpSpPr>
          <p:sp>
            <p:nvSpPr>
              <p:cNvPr id="170" name="TextBox 510"/>
              <p:cNvSpPr txBox="1"/>
              <p:nvPr/>
            </p:nvSpPr>
            <p:spPr>
              <a:xfrm rot="5400000" flipV="1">
                <a:off x="8448551" y="11784024"/>
                <a:ext cx="553998" cy="1219245"/>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nvGrpSpPr>
              <p:cNvPr id="233" name="Group 232"/>
              <p:cNvGrpSpPr/>
              <p:nvPr/>
            </p:nvGrpSpPr>
            <p:grpSpPr>
              <a:xfrm>
                <a:off x="7646383" y="10628709"/>
                <a:ext cx="2158334" cy="1487939"/>
                <a:chOff x="6985667" y="10628709"/>
                <a:chExt cx="2158334" cy="1487939"/>
              </a:xfrm>
            </p:grpSpPr>
            <p:sp>
              <p:nvSpPr>
                <p:cNvPr id="171" name="圆角矩形 170"/>
                <p:cNvSpPr/>
                <p:nvPr/>
              </p:nvSpPr>
              <p:spPr>
                <a:xfrm>
                  <a:off x="6985667" y="10628709"/>
                  <a:ext cx="2158334" cy="1487939"/>
                </a:xfrm>
                <a:prstGeom prst="roundRect">
                  <a:avLst/>
                </a:prstGeom>
                <a:solidFill>
                  <a:schemeClr val="tx1"/>
                </a:solidFill>
                <a:ln>
                  <a:solidFill>
                    <a:srgbClr val="00B0F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64" name="图片 16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766983" y="11471730"/>
                  <a:ext cx="600242" cy="450181"/>
                </a:xfrm>
                <a:prstGeom prst="rect">
                  <a:avLst/>
                </a:prstGeom>
              </p:spPr>
            </p:pic>
            <p:pic>
              <p:nvPicPr>
                <p:cNvPr id="165" name="图片 16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445738" y="10812028"/>
                  <a:ext cx="500695" cy="500695"/>
                </a:xfrm>
                <a:prstGeom prst="rect">
                  <a:avLst/>
                </a:prstGeom>
                <a:ln>
                  <a:solidFill>
                    <a:srgbClr val="FF0000"/>
                  </a:solidFill>
                </a:ln>
              </p:spPr>
            </p:pic>
            <p:pic>
              <p:nvPicPr>
                <p:cNvPr id="166" name="图片 165"/>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861841" y="10841838"/>
                  <a:ext cx="588150" cy="424424"/>
                </a:xfrm>
                <a:prstGeom prst="rect">
                  <a:avLst/>
                </a:prstGeom>
              </p:spPr>
            </p:pic>
            <p:pic>
              <p:nvPicPr>
                <p:cNvPr id="167" name="图片 166"/>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135959" y="10841838"/>
                  <a:ext cx="628232" cy="345013"/>
                </a:xfrm>
                <a:prstGeom prst="rect">
                  <a:avLst/>
                </a:prstGeom>
              </p:spPr>
            </p:pic>
            <p:pic>
              <p:nvPicPr>
                <p:cNvPr id="168" name="图片 16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099367" y="11433094"/>
                  <a:ext cx="586432" cy="503523"/>
                </a:xfrm>
                <a:prstGeom prst="rect">
                  <a:avLst/>
                </a:prstGeom>
                <a:ln>
                  <a:solidFill>
                    <a:srgbClr val="FF0000"/>
                  </a:solidFill>
                </a:ln>
              </p:spPr>
            </p:pic>
            <p:pic>
              <p:nvPicPr>
                <p:cNvPr id="169" name="图片 168"/>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29476" y="11539941"/>
                  <a:ext cx="665178" cy="372499"/>
                </a:xfrm>
                <a:prstGeom prst="rect">
                  <a:avLst/>
                </a:prstGeom>
              </p:spPr>
            </p:pic>
          </p:grpSp>
        </p:grpSp>
        <p:sp>
          <p:nvSpPr>
            <p:cNvPr id="160" name="矩形 159"/>
            <p:cNvSpPr/>
            <p:nvPr/>
          </p:nvSpPr>
          <p:spPr>
            <a:xfrm>
              <a:off x="8793741" y="6988328"/>
              <a:ext cx="110642" cy="180969"/>
            </a:xfrm>
            <a:prstGeom prst="rect">
              <a:avLst/>
            </a:prstGeom>
            <a:solidFill>
              <a:srgbClr val="FFFF0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Times New Roman"/>
              </a:endParaRPr>
            </a:p>
          </p:txBody>
        </p:sp>
        <p:grpSp>
          <p:nvGrpSpPr>
            <p:cNvPr id="239" name="Group 238"/>
            <p:cNvGrpSpPr/>
            <p:nvPr/>
          </p:nvGrpSpPr>
          <p:grpSpPr>
            <a:xfrm>
              <a:off x="9975684" y="10515600"/>
              <a:ext cx="2158684" cy="2061622"/>
              <a:chOff x="9817033" y="10609024"/>
              <a:chExt cx="2158684" cy="2061622"/>
            </a:xfrm>
          </p:grpSpPr>
          <p:sp>
            <p:nvSpPr>
              <p:cNvPr id="184" name="TextBox 429"/>
              <p:cNvSpPr txBox="1"/>
              <p:nvPr/>
            </p:nvSpPr>
            <p:spPr>
              <a:xfrm rot="5400000" flipV="1">
                <a:off x="10619376" y="11607085"/>
                <a:ext cx="553998" cy="1573123"/>
              </a:xfrm>
              <a:prstGeom prst="rect">
                <a:avLst/>
              </a:prstGeom>
              <a:noFill/>
            </p:spPr>
            <p:txBody>
              <a:bodyPr vert="eaVert" wrap="none" rtlCol="0">
                <a:spAutoFit/>
              </a:bodyPr>
              <a:lstStyle/>
              <a:p>
                <a:r>
                  <a:rPr lang="en-US" altLang="zh-CN" sz="2400" b="1" dirty="0" smtClean="0">
                    <a:cs typeface="Times New Roman"/>
                  </a:rPr>
                  <a:t>Television</a:t>
                </a:r>
                <a:endParaRPr lang="zh-CN" altLang="en-US" sz="2400" b="1" dirty="0">
                  <a:cs typeface="Times New Roman"/>
                </a:endParaRPr>
              </a:p>
            </p:txBody>
          </p:sp>
          <p:grpSp>
            <p:nvGrpSpPr>
              <p:cNvPr id="232" name="Group 231"/>
              <p:cNvGrpSpPr/>
              <p:nvPr/>
            </p:nvGrpSpPr>
            <p:grpSpPr>
              <a:xfrm>
                <a:off x="9817033" y="10609024"/>
                <a:ext cx="2158684" cy="1507624"/>
                <a:chOff x="9817033" y="10609024"/>
                <a:chExt cx="2158684" cy="1507624"/>
              </a:xfrm>
            </p:grpSpPr>
            <p:sp>
              <p:nvSpPr>
                <p:cNvPr id="185" name="圆角矩形 184"/>
                <p:cNvSpPr/>
                <p:nvPr/>
              </p:nvSpPr>
              <p:spPr>
                <a:xfrm>
                  <a:off x="9817033" y="10609024"/>
                  <a:ext cx="2158684" cy="1507624"/>
                </a:xfrm>
                <a:prstGeom prst="roundRect">
                  <a:avLst/>
                </a:prstGeom>
                <a:solidFill>
                  <a:schemeClr val="tx1"/>
                </a:solidFill>
                <a:ln>
                  <a:solidFill>
                    <a:srgbClr val="00B0F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78" name="图片 17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670791" y="11456426"/>
                  <a:ext cx="600242" cy="479594"/>
                </a:xfrm>
                <a:prstGeom prst="rect">
                  <a:avLst/>
                </a:prstGeom>
                <a:ln>
                  <a:solidFill>
                    <a:srgbClr val="FF0000"/>
                  </a:solidFill>
                </a:ln>
              </p:spPr>
            </p:pic>
            <p:pic>
              <p:nvPicPr>
                <p:cNvPr id="179" name="图片 17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1322456" y="10885831"/>
                  <a:ext cx="588150" cy="335246"/>
                </a:xfrm>
                <a:prstGeom prst="rect">
                  <a:avLst/>
                </a:prstGeom>
                <a:ln>
                  <a:solidFill>
                    <a:srgbClr val="FF0000"/>
                  </a:solidFill>
                </a:ln>
              </p:spPr>
            </p:pic>
            <p:pic>
              <p:nvPicPr>
                <p:cNvPr id="180" name="图片 179"/>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670475" y="10759378"/>
                  <a:ext cx="588150" cy="588150"/>
                </a:xfrm>
                <a:prstGeom prst="rect">
                  <a:avLst/>
                </a:prstGeom>
              </p:spPr>
            </p:pic>
            <p:pic>
              <p:nvPicPr>
                <p:cNvPr id="181" name="图片 180"/>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938762" y="11494112"/>
                  <a:ext cx="628232" cy="418328"/>
                </a:xfrm>
                <a:prstGeom prst="rect">
                  <a:avLst/>
                </a:prstGeom>
              </p:spPr>
            </p:pic>
            <p:pic>
              <p:nvPicPr>
                <p:cNvPr id="182" name="图片 181"/>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919208" y="10849158"/>
                  <a:ext cx="755284" cy="503523"/>
                </a:xfrm>
                <a:prstGeom prst="rect">
                  <a:avLst/>
                </a:prstGeom>
                <a:ln>
                  <a:solidFill>
                    <a:srgbClr val="FF0000"/>
                  </a:solidFill>
                </a:ln>
              </p:spPr>
            </p:pic>
            <p:pic>
              <p:nvPicPr>
                <p:cNvPr id="183" name="图片 182"/>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1357251" y="11464926"/>
                  <a:ext cx="532095" cy="471436"/>
                </a:xfrm>
                <a:prstGeom prst="rect">
                  <a:avLst/>
                </a:prstGeom>
                <a:ln>
                  <a:solidFill>
                    <a:srgbClr val="FF0000"/>
                  </a:solidFill>
                </a:ln>
              </p:spPr>
            </p:pic>
          </p:grpSp>
        </p:grpSp>
        <p:sp>
          <p:nvSpPr>
            <p:cNvPr id="174" name="矩形 173"/>
            <p:cNvSpPr/>
            <p:nvPr/>
          </p:nvSpPr>
          <p:spPr>
            <a:xfrm>
              <a:off x="10758575" y="6765199"/>
              <a:ext cx="135727" cy="149496"/>
            </a:xfrm>
            <a:prstGeom prst="rect">
              <a:avLst/>
            </a:prstGeom>
            <a:solidFill>
              <a:srgbClr val="FFFF0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Times New Roman"/>
              </a:endParaRPr>
            </a:p>
          </p:txBody>
        </p:sp>
      </p:grpSp>
      <p:sp>
        <p:nvSpPr>
          <p:cNvPr id="193" name="TextBox 433"/>
          <p:cNvSpPr txBox="1"/>
          <p:nvPr/>
        </p:nvSpPr>
        <p:spPr>
          <a:xfrm>
            <a:off x="5339373" y="9807714"/>
            <a:ext cx="6355900" cy="707886"/>
          </a:xfrm>
          <a:prstGeom prst="rect">
            <a:avLst/>
          </a:prstGeom>
          <a:noFill/>
        </p:spPr>
        <p:txBody>
          <a:bodyPr wrap="square" rtlCol="0">
            <a:spAutoFit/>
          </a:bodyPr>
          <a:lstStyle/>
          <a:p>
            <a:pPr algn="ctr"/>
            <a:r>
              <a:rPr lang="en-US" altLang="zh-CN" sz="4000" b="1" dirty="0" smtClean="0">
                <a:solidFill>
                  <a:srgbClr val="E7E200"/>
                </a:solidFill>
                <a:cs typeface="Times New Roman"/>
              </a:rPr>
              <a:t>(4) Add New Instances</a:t>
            </a:r>
          </a:p>
        </p:txBody>
      </p:sp>
      <p:grpSp>
        <p:nvGrpSpPr>
          <p:cNvPr id="195" name="Group 194"/>
          <p:cNvGrpSpPr/>
          <p:nvPr/>
        </p:nvGrpSpPr>
        <p:grpSpPr>
          <a:xfrm>
            <a:off x="-52585" y="1959114"/>
            <a:ext cx="4091185" cy="10232886"/>
            <a:chOff x="176015" y="2514600"/>
            <a:chExt cx="4091185" cy="10232886"/>
          </a:xfrm>
        </p:grpSpPr>
        <p:sp>
          <p:nvSpPr>
            <p:cNvPr id="200"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201" name="Group 200"/>
            <p:cNvGrpSpPr/>
            <p:nvPr/>
          </p:nvGrpSpPr>
          <p:grpSpPr>
            <a:xfrm>
              <a:off x="592271" y="3249693"/>
              <a:ext cx="3258673" cy="2715993"/>
              <a:chOff x="486454" y="2770407"/>
              <a:chExt cx="3258673" cy="2715993"/>
            </a:xfrm>
          </p:grpSpPr>
          <p:grpSp>
            <p:nvGrpSpPr>
              <p:cNvPr id="256" name="组合 40"/>
              <p:cNvGrpSpPr/>
              <p:nvPr/>
            </p:nvGrpSpPr>
            <p:grpSpPr>
              <a:xfrm>
                <a:off x="486454" y="2770407"/>
                <a:ext cx="3258673" cy="2203584"/>
                <a:chOff x="1591508" y="4635112"/>
                <a:chExt cx="5562600" cy="3761551"/>
              </a:xfrm>
            </p:grpSpPr>
            <p:sp>
              <p:nvSpPr>
                <p:cNvPr id="258"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59" name="图片 43"/>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260" name="图片 44"/>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261" name="图片 45"/>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262" name="图片 46"/>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263" name="图片 47"/>
                <p:cNvPicPr>
                  <a:picLocks noChangeAspect="1"/>
                </p:cNvPicPr>
                <p:nvPr/>
              </p:nvPicPr>
              <p:blipFill>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264" name="图片 48"/>
                <p:cNvPicPr>
                  <a:picLocks noChangeAspect="1"/>
                </p:cNvPicPr>
                <p:nvPr/>
              </p:nvPicPr>
              <p:blipFill>
                <a:blip r:embed="rId5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265" name="图片 49"/>
                <p:cNvPicPr>
                  <a:picLocks noChangeAspect="1"/>
                </p:cNvPicPr>
                <p:nvPr/>
              </p:nvPicPr>
              <p:blipFill>
                <a:blip r:embed="rId53"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266" name="图片 50"/>
                <p:cNvPicPr>
                  <a:picLocks noChangeAspect="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267" name="图片 51"/>
                <p:cNvPicPr>
                  <a:picLocks noChangeAspect="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268" name="图片 52"/>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269" name="图片 53"/>
                <p:cNvPicPr>
                  <a:picLocks noChangeAspect="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270" name="图片 54"/>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271" name="图片 55"/>
                <p:cNvPicPr>
                  <a:picLocks noChangeAspect="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257"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202" name="组合 7"/>
            <p:cNvGrpSpPr/>
            <p:nvPr/>
          </p:nvGrpSpPr>
          <p:grpSpPr>
            <a:xfrm>
              <a:off x="592271" y="6060324"/>
              <a:ext cx="3258673" cy="2724761"/>
              <a:chOff x="1981200" y="4724399"/>
              <a:chExt cx="5562600" cy="4651207"/>
            </a:xfrm>
          </p:grpSpPr>
          <p:grpSp>
            <p:nvGrpSpPr>
              <p:cNvPr id="228" name="组合 25"/>
              <p:cNvGrpSpPr/>
              <p:nvPr/>
            </p:nvGrpSpPr>
            <p:grpSpPr>
              <a:xfrm>
                <a:off x="1981200" y="4724399"/>
                <a:ext cx="5562600" cy="3709949"/>
                <a:chOff x="1600200" y="4724399"/>
                <a:chExt cx="5562600" cy="3709949"/>
              </a:xfrm>
            </p:grpSpPr>
            <p:sp>
              <p:nvSpPr>
                <p:cNvPr id="230"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31" name="图片 28"/>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235" name="图片 29"/>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237" name="图片 30"/>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238" name="图片 31"/>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241" name="图片 32"/>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242" name="图片 33"/>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243" name="图片 34"/>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244" name="图片 35"/>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245" name="图片 36"/>
                <p:cNvPicPr>
                  <a:picLocks noChangeAspect="1"/>
                </p:cNvPicPr>
                <p:nvPr/>
              </p:nvPicPr>
              <p:blipFill>
                <a:blip r:embed="rId6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249" name="图片 37"/>
                <p:cNvPicPr>
                  <a:picLocks noChangeAspect="1"/>
                </p:cNvPicPr>
                <p:nvPr/>
              </p:nvPicPr>
              <p:blipFill>
                <a:blip r:embed="rId6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250" name="图片 38"/>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255" name="图片 39"/>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29"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203" name="组合 8"/>
            <p:cNvGrpSpPr/>
            <p:nvPr/>
          </p:nvGrpSpPr>
          <p:grpSpPr>
            <a:xfrm>
              <a:off x="592271" y="8811637"/>
              <a:ext cx="3258673" cy="2716649"/>
              <a:chOff x="1981200" y="4724399"/>
              <a:chExt cx="5562600" cy="4637358"/>
            </a:xfrm>
          </p:grpSpPr>
          <p:grpSp>
            <p:nvGrpSpPr>
              <p:cNvPr id="205" name="组合 10"/>
              <p:cNvGrpSpPr/>
              <p:nvPr/>
            </p:nvGrpSpPr>
            <p:grpSpPr>
              <a:xfrm>
                <a:off x="1981200" y="4724399"/>
                <a:ext cx="5562600" cy="3709949"/>
                <a:chOff x="1600200" y="4724399"/>
                <a:chExt cx="5562600" cy="3709949"/>
              </a:xfrm>
            </p:grpSpPr>
            <p:sp>
              <p:nvSpPr>
                <p:cNvPr id="215"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16" name="图片 13"/>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217" name="图片 14"/>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218" name="图片 15"/>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219" name="图片 16"/>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220" name="图片 17"/>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221" name="图片 18"/>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22" name="图片 19"/>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23" name="图片 20"/>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4" name="图片 21"/>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25" name="图片 22"/>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26" name="图片 23"/>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27" name="图片 24"/>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214"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204"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sp>
        <p:nvSpPr>
          <p:cNvPr id="186" name="TextBox 537"/>
          <p:cNvSpPr txBox="1"/>
          <p:nvPr/>
        </p:nvSpPr>
        <p:spPr>
          <a:xfrm>
            <a:off x="13209481" y="10109537"/>
            <a:ext cx="5230919" cy="1015663"/>
          </a:xfrm>
          <a:prstGeom prst="rect">
            <a:avLst/>
          </a:prstGeom>
          <a:noFill/>
        </p:spPr>
        <p:txBody>
          <a:bodyPr wrap="none" rtlCol="0">
            <a:spAutoFit/>
          </a:bodyPr>
          <a:lstStyle/>
          <a:p>
            <a:pPr>
              <a:buFont typeface="Arial" pitchFamily="34" charset="0"/>
              <a:buChar char="•"/>
            </a:pPr>
            <a:r>
              <a:rPr lang="en-US" altLang="zh-CN" sz="2000" b="1" dirty="0" smtClean="0">
                <a:cs typeface="Times New Roman"/>
              </a:rPr>
              <a:t> Keyboard</a:t>
            </a:r>
            <a:r>
              <a:rPr lang="en-US" altLang="zh-CN" sz="2000" dirty="0" smtClean="0">
                <a:cs typeface="Times New Roman"/>
              </a:rPr>
              <a:t> </a:t>
            </a:r>
            <a:r>
              <a:rPr lang="en-US" altLang="zh-CN" sz="2000" dirty="0">
                <a:cs typeface="Times New Roman"/>
              </a:rPr>
              <a:t>is a part of </a:t>
            </a:r>
            <a:r>
              <a:rPr lang="en-US" altLang="zh-CN" sz="2000" b="1" dirty="0">
                <a:cs typeface="Times New Roman"/>
              </a:rPr>
              <a:t>Desktop Computer</a:t>
            </a:r>
          </a:p>
          <a:p>
            <a:pPr>
              <a:buFont typeface="Arial" pitchFamily="34" charset="0"/>
              <a:buChar char="•"/>
            </a:pPr>
            <a:r>
              <a:rPr lang="en-US" altLang="zh-CN" sz="2000" b="1" dirty="0" smtClean="0">
                <a:cs typeface="Times New Roman"/>
              </a:rPr>
              <a:t> Monitor</a:t>
            </a:r>
            <a:r>
              <a:rPr lang="en-US" altLang="zh-CN" sz="2000" dirty="0" smtClean="0">
                <a:cs typeface="Times New Roman"/>
              </a:rPr>
              <a:t> is a part of </a:t>
            </a:r>
            <a:r>
              <a:rPr lang="en-US" altLang="zh-CN" sz="2000" b="1" dirty="0" smtClean="0">
                <a:cs typeface="Times New Roman"/>
              </a:rPr>
              <a:t>Desktop Computer</a:t>
            </a:r>
          </a:p>
          <a:p>
            <a:pPr>
              <a:buFont typeface="Arial" pitchFamily="34" charset="0"/>
              <a:buChar char="•"/>
            </a:pPr>
            <a:r>
              <a:rPr lang="en-US" altLang="zh-CN" sz="2000" b="1" dirty="0" smtClean="0">
                <a:cs typeface="Times New Roman"/>
              </a:rPr>
              <a:t> Television</a:t>
            </a:r>
            <a:r>
              <a:rPr lang="en-US" altLang="zh-CN" sz="2000" dirty="0" smtClean="0">
                <a:cs typeface="Times New Roman"/>
              </a:rPr>
              <a:t> looks similar to </a:t>
            </a:r>
            <a:r>
              <a:rPr lang="en-US" altLang="zh-CN" sz="2000" b="1" dirty="0" smtClean="0">
                <a:cs typeface="Times New Roman"/>
              </a:rPr>
              <a:t>Monitor</a:t>
            </a:r>
            <a:endParaRPr lang="zh-CN" altLang="en-US" sz="2000" b="1" dirty="0">
              <a:cs typeface="Times New Roman"/>
            </a:endParaRPr>
          </a:p>
        </p:txBody>
      </p:sp>
      <p:sp>
        <p:nvSpPr>
          <p:cNvPr id="187" name="TextBox 538"/>
          <p:cNvSpPr txBox="1"/>
          <p:nvPr/>
        </p:nvSpPr>
        <p:spPr>
          <a:xfrm>
            <a:off x="13209481" y="9572066"/>
            <a:ext cx="4041491" cy="523220"/>
          </a:xfrm>
          <a:prstGeom prst="rect">
            <a:avLst/>
          </a:prstGeom>
          <a:noFill/>
        </p:spPr>
        <p:txBody>
          <a:bodyPr wrap="none" rtlCol="0">
            <a:spAutoFit/>
          </a:bodyPr>
          <a:lstStyle/>
          <a:p>
            <a:r>
              <a:rPr lang="en-US" altLang="zh-CN" sz="2800" b="1" dirty="0" smtClean="0">
                <a:cs typeface="Times New Roman"/>
              </a:rPr>
              <a:t>Learned relationships:</a:t>
            </a:r>
            <a:endParaRPr lang="zh-CN" altLang="en-US" sz="2800" b="1" dirty="0">
              <a:cs typeface="Times New Roman"/>
            </a:endParaRPr>
          </a:p>
        </p:txBody>
      </p:sp>
      <p:grpSp>
        <p:nvGrpSpPr>
          <p:cNvPr id="194" name="Group 193"/>
          <p:cNvGrpSpPr/>
          <p:nvPr/>
        </p:nvGrpSpPr>
        <p:grpSpPr>
          <a:xfrm>
            <a:off x="3358749" y="3325160"/>
            <a:ext cx="10086391" cy="6047440"/>
            <a:chOff x="3358749" y="3325160"/>
            <a:chExt cx="10086391" cy="6047440"/>
          </a:xfrm>
        </p:grpSpPr>
        <p:sp>
          <p:nvSpPr>
            <p:cNvPr id="246" name="Block Arc 245"/>
            <p:cNvSpPr/>
            <p:nvPr/>
          </p:nvSpPr>
          <p:spPr>
            <a:xfrm>
              <a:off x="4960507" y="3349007"/>
              <a:ext cx="8484633" cy="6023593"/>
            </a:xfrm>
            <a:prstGeom prst="blockArc">
              <a:avLst>
                <a:gd name="adj1" fmla="val 12164872"/>
                <a:gd name="adj2" fmla="val 10998"/>
                <a:gd name="adj3" fmla="val 900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Block Arc 246"/>
            <p:cNvSpPr/>
            <p:nvPr/>
          </p:nvSpPr>
          <p:spPr>
            <a:xfrm rot="10800000">
              <a:off x="5072981" y="3325160"/>
              <a:ext cx="8372158" cy="6023593"/>
            </a:xfrm>
            <a:prstGeom prst="blockArc">
              <a:avLst>
                <a:gd name="adj1" fmla="val 10800000"/>
                <a:gd name="adj2" fmla="val 21113996"/>
                <a:gd name="adj3" fmla="val 904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Rectangle 247"/>
            <p:cNvSpPr/>
            <p:nvPr/>
          </p:nvSpPr>
          <p:spPr>
            <a:xfrm>
              <a:off x="3358749" y="4603461"/>
              <a:ext cx="2711771" cy="4468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Up Arrow 250"/>
            <p:cNvSpPr/>
            <p:nvPr/>
          </p:nvSpPr>
          <p:spPr>
            <a:xfrm rot="21118760">
              <a:off x="4850289" y="6144386"/>
              <a:ext cx="1058555" cy="786450"/>
            </a:xfrm>
            <a:prstGeom prst="upArrow">
              <a:avLst>
                <a:gd name="adj1" fmla="val 51284"/>
                <a:gd name="adj2"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3487400" y="2667000"/>
            <a:ext cx="4757311" cy="8191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矩形 212"/>
          <p:cNvSpPr/>
          <p:nvPr/>
        </p:nvSpPr>
        <p:spPr>
          <a:xfrm>
            <a:off x="5143859" y="5320573"/>
            <a:ext cx="8117928" cy="1569660"/>
          </a:xfrm>
          <a:prstGeom prst="rect">
            <a:avLst/>
          </a:prstGeom>
          <a:noFill/>
        </p:spPr>
        <p:txBody>
          <a:bodyPr wrap="none" lIns="91440" tIns="45720" rIns="91440" bIns="45720">
            <a:spAutoFit/>
          </a:bodyPr>
          <a:lstStyle/>
          <a:p>
            <a:pPr algn="ctr"/>
            <a:r>
              <a:rPr lang="en-US" altLang="zh-CN" sz="9600" b="1" dirty="0" smtClean="0">
                <a:ln w="9525">
                  <a:solidFill>
                    <a:schemeClr val="bg1"/>
                  </a:solidFill>
                  <a:prstDash val="solid"/>
                </a:ln>
                <a:effectLst>
                  <a:outerShdw blurRad="12700" dist="38100" dir="2700000" algn="tl" rotWithShape="0">
                    <a:schemeClr val="bg1">
                      <a:lumMod val="50000"/>
                    </a:schemeClr>
                  </a:outerShdw>
                </a:effectLst>
              </a:rPr>
              <a:t>Never Ending</a:t>
            </a:r>
            <a:endParaRPr lang="zh-CN" altLang="en-US" sz="96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7181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250"/>
                                        <p:tgtEl>
                                          <p:spTgt spid="19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250"/>
                                        <p:tgtEl>
                                          <p:spTgt spid="191"/>
                                        </p:tgtEl>
                                      </p:cBhvr>
                                    </p:animEffect>
                                    <p:set>
                                      <p:cBhvr>
                                        <p:cTn id="16" dur="1" fill="hold">
                                          <p:stCondLst>
                                            <p:cond delay="249"/>
                                          </p:stCondLst>
                                        </p:cTn>
                                        <p:tgtEl>
                                          <p:spTgt spid="19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88"/>
                                        </p:tgtEl>
                                        <p:attrNameLst>
                                          <p:attrName>style.visibility</p:attrName>
                                        </p:attrNameLst>
                                      </p:cBhvr>
                                      <p:to>
                                        <p:strVal val="visible"/>
                                      </p:to>
                                    </p:set>
                                    <p:animEffect transition="in" filter="fade">
                                      <p:cBhvr>
                                        <p:cTn id="19" dur="250"/>
                                        <p:tgtEl>
                                          <p:spTgt spid="1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5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2" fill="hold" nodeType="clickEffect">
                                  <p:stCondLst>
                                    <p:cond delay="0"/>
                                  </p:stCondLst>
                                  <p:childTnLst>
                                    <p:set>
                                      <p:cBhvr>
                                        <p:cTn id="26" dur="1" fill="hold">
                                          <p:stCondLst>
                                            <p:cond delay="0"/>
                                          </p:stCondLst>
                                        </p:cTn>
                                        <p:tgtEl>
                                          <p:spTgt spid="194"/>
                                        </p:tgtEl>
                                        <p:attrNameLst>
                                          <p:attrName>style.visibility</p:attrName>
                                        </p:attrNameLst>
                                      </p:cBhvr>
                                      <p:to>
                                        <p:strVal val="visible"/>
                                      </p:to>
                                    </p:set>
                                    <p:animEffect transition="in" filter="wheel(2)">
                                      <p:cBhvr>
                                        <p:cTn id="27" dur="500"/>
                                        <p:tgtEl>
                                          <p:spTgt spid="194"/>
                                        </p:tgtEl>
                                      </p:cBhvr>
                                    </p:animEffect>
                                  </p:childTnLst>
                                </p:cTn>
                              </p:par>
                              <p:par>
                                <p:cTn id="28" presetID="10" presetClass="exit" presetSubtype="0" fill="hold" grpId="1"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249"/>
                                          </p:stCondLst>
                                        </p:cTn>
                                        <p:tgtEl>
                                          <p:spTgt spid="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1" grpId="0"/>
      <p:bldP spid="193" grpId="0"/>
      <p:bldP spid="2" grpId="0" animBg="1"/>
      <p:bldP spid="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6459200" cy="1828800"/>
          </a:xfrm>
        </p:spPr>
        <p:txBody>
          <a:bodyPr/>
          <a:lstStyle/>
          <a:p>
            <a:r>
              <a:rPr lang="en-US" dirty="0" smtClean="0"/>
              <a:t>Results</a:t>
            </a:r>
            <a:endParaRPr lang="en-US" dirty="0"/>
          </a:p>
        </p:txBody>
      </p:sp>
      <p:grpSp>
        <p:nvGrpSpPr>
          <p:cNvPr id="4" name="Group 3"/>
          <p:cNvGrpSpPr/>
          <p:nvPr/>
        </p:nvGrpSpPr>
        <p:grpSpPr>
          <a:xfrm>
            <a:off x="487145" y="10137374"/>
            <a:ext cx="17313710" cy="2054626"/>
            <a:chOff x="1833837" y="8200352"/>
            <a:chExt cx="14991717" cy="1779074"/>
          </a:xfrm>
        </p:grpSpPr>
        <p:pic>
          <p:nvPicPr>
            <p:cNvPr id="1026" name="Picture 2" descr="http://www.neil-kb.com/Attributes/pink/wholeimages/_w_pink_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837" y="8200353"/>
              <a:ext cx="1412630" cy="17790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eil-kb.com/Attributes/pink/wholeimages/_w_pink_00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278" y="8200352"/>
              <a:ext cx="3426333" cy="17772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neil-kb.com/Attributes/pink/wholeimages/_w_pink_000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0422" y="8200353"/>
              <a:ext cx="2369724" cy="17772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neil-kb.com/Attributes/pink/wholeimages/_w_pink_000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8957" y="8200352"/>
              <a:ext cx="2370307" cy="17777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neil-kb.com/Attributes/pink/wholeimages/_w_pink_000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8075" y="8200352"/>
              <a:ext cx="2420524" cy="17777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neil-kb.com/Attributes/pink/wholeimages/_w_pink_00055.jpg"/>
            <p:cNvPicPr>
              <a:picLocks noChangeAspect="1" noChangeArrowheads="1"/>
            </p:cNvPicPr>
            <p:nvPr/>
          </p:nvPicPr>
          <p:blipFill rotWithShape="1">
            <a:blip r:embed="rId8">
              <a:extLst>
                <a:ext uri="{28A0092B-C50C-407E-A947-70E740481C1C}">
                  <a14:useLocalDpi xmlns:a14="http://schemas.microsoft.com/office/drawing/2010/main" val="0"/>
                </a:ext>
              </a:extLst>
            </a:blip>
            <a:srcRect l="22333"/>
            <a:stretch/>
          </p:blipFill>
          <p:spPr bwMode="auto">
            <a:xfrm>
              <a:off x="14377408" y="8200352"/>
              <a:ext cx="2448146" cy="1773061"/>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84"/>
          <p:cNvSpPr txBox="1"/>
          <p:nvPr/>
        </p:nvSpPr>
        <p:spPr>
          <a:xfrm>
            <a:off x="5275512" y="9144000"/>
            <a:ext cx="7736976" cy="1015663"/>
          </a:xfrm>
          <a:prstGeom prst="rect">
            <a:avLst/>
          </a:prstGeom>
          <a:noFill/>
        </p:spPr>
        <p:txBody>
          <a:bodyPr wrap="square" rtlCol="0">
            <a:spAutoFit/>
          </a:bodyPr>
          <a:lstStyle/>
          <a:p>
            <a:pPr algn="ctr"/>
            <a:r>
              <a:rPr lang="en-US" sz="6000" b="1" dirty="0" smtClean="0">
                <a:latin typeface="+mn-ea"/>
                <a:cs typeface="Courier"/>
              </a:rPr>
              <a:t>Pink</a:t>
            </a:r>
            <a:endParaRPr lang="en-US" sz="6000" b="1" dirty="0">
              <a:latin typeface="+mn-ea"/>
              <a:cs typeface="Courier"/>
            </a:endParaRPr>
          </a:p>
        </p:txBody>
      </p:sp>
      <p:grpSp>
        <p:nvGrpSpPr>
          <p:cNvPr id="1062" name="Group 1061"/>
          <p:cNvGrpSpPr/>
          <p:nvPr/>
        </p:nvGrpSpPr>
        <p:grpSpPr>
          <a:xfrm>
            <a:off x="125017" y="1752600"/>
            <a:ext cx="8959841" cy="6578263"/>
            <a:chOff x="125017" y="1879937"/>
            <a:chExt cx="8959841" cy="6578263"/>
          </a:xfrm>
        </p:grpSpPr>
        <p:sp>
          <p:nvSpPr>
            <p:cNvPr id="15" name="TextBox 64"/>
            <p:cNvSpPr txBox="1"/>
            <p:nvPr/>
          </p:nvSpPr>
          <p:spPr>
            <a:xfrm>
              <a:off x="1171388" y="1879937"/>
              <a:ext cx="6867100" cy="1015663"/>
            </a:xfrm>
            <a:prstGeom prst="rect">
              <a:avLst/>
            </a:prstGeom>
            <a:noFill/>
          </p:spPr>
          <p:txBody>
            <a:bodyPr wrap="square" rtlCol="0">
              <a:spAutoFit/>
            </a:bodyPr>
            <a:lstStyle/>
            <a:p>
              <a:pPr algn="ctr"/>
              <a:r>
                <a:rPr lang="en-US" sz="6000" b="1" dirty="0" err="1" smtClean="0">
                  <a:latin typeface="+mn-ea"/>
                  <a:cs typeface="Courier"/>
                </a:rPr>
                <a:t>Nilgai</a:t>
              </a:r>
              <a:endParaRPr lang="en-US" sz="6000" b="1" dirty="0">
                <a:latin typeface="+mn-ea"/>
                <a:cs typeface="Courier"/>
              </a:endParaRPr>
            </a:p>
          </p:txBody>
        </p:sp>
        <p:grpSp>
          <p:nvGrpSpPr>
            <p:cNvPr id="1058" name="Group 1057"/>
            <p:cNvGrpSpPr/>
            <p:nvPr/>
          </p:nvGrpSpPr>
          <p:grpSpPr>
            <a:xfrm>
              <a:off x="125017" y="2895600"/>
              <a:ext cx="8959841" cy="5562600"/>
              <a:chOff x="125017" y="2895600"/>
              <a:chExt cx="8959841" cy="5562600"/>
            </a:xfrm>
          </p:grpSpPr>
          <p:grpSp>
            <p:nvGrpSpPr>
              <p:cNvPr id="58" name="Group 57"/>
              <p:cNvGrpSpPr/>
              <p:nvPr/>
            </p:nvGrpSpPr>
            <p:grpSpPr>
              <a:xfrm>
                <a:off x="125017" y="2895600"/>
                <a:ext cx="8959841" cy="1672132"/>
                <a:chOff x="125017" y="2967208"/>
                <a:chExt cx="8959841" cy="1672132"/>
              </a:xfrm>
            </p:grpSpPr>
            <p:pic>
              <p:nvPicPr>
                <p:cNvPr id="6" name="Picture 51"/>
                <p:cNvPicPr>
                  <a:picLocks noChangeAspect="1"/>
                </p:cNvPicPr>
                <p:nvPr/>
              </p:nvPicPr>
              <p:blipFill>
                <a:blip r:embed="rId9"/>
                <a:stretch>
                  <a:fillRect/>
                </a:stretch>
              </p:blipFill>
              <p:spPr>
                <a:xfrm>
                  <a:off x="125017" y="2967208"/>
                  <a:ext cx="1888784" cy="1672132"/>
                </a:xfrm>
                <a:prstGeom prst="rect">
                  <a:avLst/>
                </a:prstGeom>
              </p:spPr>
            </p:pic>
            <p:pic>
              <p:nvPicPr>
                <p:cNvPr id="9" name="Picture 54" descr="Screen Shot 2013-04-11 at 7.30.14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9675" y="2967208"/>
                  <a:ext cx="2495775" cy="1672132"/>
                </a:xfrm>
                <a:prstGeom prst="rect">
                  <a:avLst/>
                </a:prstGeom>
              </p:spPr>
            </p:pic>
            <p:pic>
              <p:nvPicPr>
                <p:cNvPr id="10" name="Picture 55" descr="Screen Shot 2013-04-11 at 7.30.05 A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7726" y="2967208"/>
                  <a:ext cx="2060138" cy="1672132"/>
                </a:xfrm>
                <a:prstGeom prst="rect">
                  <a:avLst/>
                </a:prstGeom>
              </p:spPr>
            </p:pic>
            <p:pic>
              <p:nvPicPr>
                <p:cNvPr id="11" name="Picture 56" descr="Screen Shot 2013-04-11 at 7.29.50 AM.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0138" y="2967208"/>
                  <a:ext cx="2214720" cy="1672132"/>
                </a:xfrm>
                <a:prstGeom prst="rect">
                  <a:avLst/>
                </a:prstGeom>
              </p:spPr>
            </p:pic>
          </p:grpSp>
          <p:grpSp>
            <p:nvGrpSpPr>
              <p:cNvPr id="59" name="Group 58"/>
              <p:cNvGrpSpPr/>
              <p:nvPr/>
            </p:nvGrpSpPr>
            <p:grpSpPr>
              <a:xfrm>
                <a:off x="137407" y="4804868"/>
                <a:ext cx="8947450" cy="1672132"/>
                <a:chOff x="137407" y="4770796"/>
                <a:chExt cx="8947450" cy="1672132"/>
              </a:xfrm>
            </p:grpSpPr>
            <p:pic>
              <p:nvPicPr>
                <p:cNvPr id="8" name="Picture 53"/>
                <p:cNvPicPr>
                  <a:picLocks noChangeAspect="1"/>
                </p:cNvPicPr>
                <p:nvPr/>
              </p:nvPicPr>
              <p:blipFill>
                <a:blip r:embed="rId13"/>
                <a:stretch>
                  <a:fillRect/>
                </a:stretch>
              </p:blipFill>
              <p:spPr>
                <a:xfrm>
                  <a:off x="137407" y="4770796"/>
                  <a:ext cx="1876393" cy="1672132"/>
                </a:xfrm>
                <a:prstGeom prst="rect">
                  <a:avLst/>
                </a:prstGeom>
              </p:spPr>
            </p:pic>
            <p:pic>
              <p:nvPicPr>
                <p:cNvPr id="12" name="Picture 57" descr="Screen Shot 2013-04-11 at 7.32.45 AM.png"/>
                <p:cNvPicPr>
                  <a:picLocks noChangeAspect="1"/>
                </p:cNvPicPr>
                <p:nvPr/>
              </p:nvPicPr>
              <p:blipFill rotWithShape="1">
                <a:blip r:embed="rId14" cstate="print">
                  <a:extLst>
                    <a:ext uri="{28A0092B-C50C-407E-A947-70E740481C1C}">
                      <a14:useLocalDpi xmlns:a14="http://schemas.microsoft.com/office/drawing/2010/main" val="0"/>
                    </a:ext>
                  </a:extLst>
                </a:blip>
                <a:srcRect l="4176"/>
                <a:stretch/>
              </p:blipFill>
              <p:spPr>
                <a:xfrm>
                  <a:off x="5997854" y="4770796"/>
                  <a:ext cx="3087003" cy="1672132"/>
                </a:xfrm>
                <a:prstGeom prst="rect">
                  <a:avLst/>
                </a:prstGeom>
              </p:spPr>
            </p:pic>
            <p:pic>
              <p:nvPicPr>
                <p:cNvPr id="13" name="Picture 58" descr="Screen Shot 2013-04-11 at 7.32.19 AM.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49674" y="4770796"/>
                  <a:ext cx="1501422" cy="1672132"/>
                </a:xfrm>
                <a:prstGeom prst="rect">
                  <a:avLst/>
                </a:prstGeom>
              </p:spPr>
            </p:pic>
            <p:pic>
              <p:nvPicPr>
                <p:cNvPr id="14" name="Picture 59" descr="Screen Shot 2013-04-11 at 7.32.26 AM.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1315" y="4770796"/>
                  <a:ext cx="2166321" cy="1672132"/>
                </a:xfrm>
                <a:prstGeom prst="rect">
                  <a:avLst/>
                </a:prstGeom>
              </p:spPr>
            </p:pic>
          </p:grpSp>
          <p:grpSp>
            <p:nvGrpSpPr>
              <p:cNvPr id="60" name="Group 59"/>
              <p:cNvGrpSpPr/>
              <p:nvPr/>
            </p:nvGrpSpPr>
            <p:grpSpPr>
              <a:xfrm>
                <a:off x="864209" y="6786068"/>
                <a:ext cx="8220648" cy="1672132"/>
                <a:chOff x="864209" y="6574384"/>
                <a:chExt cx="8220648" cy="1672132"/>
              </a:xfrm>
            </p:grpSpPr>
            <p:pic>
              <p:nvPicPr>
                <p:cNvPr id="36" name="Picture 12" descr="C:\Users\ashrivas\Documents\NEIL_WEB\Objects\nilgai\cluster_6\_avg_w.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4209" y="6574384"/>
                  <a:ext cx="1149591" cy="167213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shrivas\Documents\NEIL_WEB\Objects\nilgai\cluster_6\wholeimages\w_follower00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49674" y="6574384"/>
                  <a:ext cx="1118238" cy="16721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C:\Users\ashrivas\Documents\NEIL_WEB\Objects\nilgai\cluster_6\wholeimages\w_follower0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flipH="1">
                  <a:off x="3414244" y="6574384"/>
                  <a:ext cx="2286678" cy="167213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shrivas\Documents\NEIL_WEB\Objects\nilgai\cluster_6\wholeimages\w_follower00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H="1">
                  <a:off x="5847253" y="6574384"/>
                  <a:ext cx="1837174" cy="16721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shrivas\Documents\NEIL_WEB\Objects\nilgai\cluster_6\wholeimages\w_follower00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30758" y="6574384"/>
                  <a:ext cx="1254099" cy="167213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063" name="Group 1062"/>
          <p:cNvGrpSpPr/>
          <p:nvPr/>
        </p:nvGrpSpPr>
        <p:grpSpPr>
          <a:xfrm>
            <a:off x="9601200" y="1752600"/>
            <a:ext cx="8436754" cy="6578263"/>
            <a:chOff x="9448800" y="1879937"/>
            <a:chExt cx="8436754" cy="6578263"/>
          </a:xfrm>
        </p:grpSpPr>
        <p:sp>
          <p:nvSpPr>
            <p:cNvPr id="41" name="TextBox 84"/>
            <p:cNvSpPr txBox="1"/>
            <p:nvPr/>
          </p:nvSpPr>
          <p:spPr>
            <a:xfrm>
              <a:off x="9798689" y="1879937"/>
              <a:ext cx="7736976" cy="1015663"/>
            </a:xfrm>
            <a:prstGeom prst="rect">
              <a:avLst/>
            </a:prstGeom>
            <a:noFill/>
          </p:spPr>
          <p:txBody>
            <a:bodyPr wrap="square" rtlCol="0">
              <a:spAutoFit/>
            </a:bodyPr>
            <a:lstStyle/>
            <a:p>
              <a:pPr algn="ctr"/>
              <a:r>
                <a:rPr lang="en-US" sz="6000" b="1" dirty="0" smtClean="0">
                  <a:latin typeface="+mn-ea"/>
                  <a:cs typeface="Courier"/>
                </a:rPr>
                <a:t>Bean</a:t>
              </a:r>
            </a:p>
          </p:txBody>
        </p:sp>
        <p:grpSp>
          <p:nvGrpSpPr>
            <p:cNvPr id="1059" name="Group 1058"/>
            <p:cNvGrpSpPr/>
            <p:nvPr/>
          </p:nvGrpSpPr>
          <p:grpSpPr>
            <a:xfrm>
              <a:off x="9448800" y="2895600"/>
              <a:ext cx="8436754" cy="5562600"/>
              <a:chOff x="9448800" y="2895600"/>
              <a:chExt cx="8436754" cy="5562600"/>
            </a:xfrm>
          </p:grpSpPr>
          <p:grpSp>
            <p:nvGrpSpPr>
              <p:cNvPr id="62" name="Group 61"/>
              <p:cNvGrpSpPr/>
              <p:nvPr/>
            </p:nvGrpSpPr>
            <p:grpSpPr>
              <a:xfrm>
                <a:off x="9756500" y="6400822"/>
                <a:ext cx="8129054" cy="2057378"/>
                <a:chOff x="9756500" y="6400822"/>
                <a:chExt cx="8129054" cy="2057378"/>
              </a:xfrm>
            </p:grpSpPr>
            <p:pic>
              <p:nvPicPr>
                <p:cNvPr id="1041" name="Picture 17" descr="C:\Users\ashrivas\Documents\NEIL_WEB\Objects\bean\cluster_10\_avg_w.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56500" y="6400822"/>
                  <a:ext cx="1401054" cy="20573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ashrivas\Documents\NEIL_WEB\Objects\bean\cluster_10\wholeimages\w_follower002.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207852" y="6400822"/>
                  <a:ext cx="1581609" cy="2057378"/>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ashrivas\Documents\NEIL_WEB\Objects\bean\cluster_10\wholeimages\w_follower007.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535400" y="6400822"/>
                  <a:ext cx="1350154" cy="2057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ashrivas\Documents\NEIL_WEB\Objects\bean\cluster_10\wholeimages\w_follower00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890913" y="6400822"/>
                  <a:ext cx="1543034" cy="2057378"/>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shrivas\Documents\NEIL_WEB\Objects\bean\cluster_10\wholeimages\w_follower003.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44770" y="6400822"/>
                  <a:ext cx="1761630" cy="20573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7" name="Group 1056"/>
              <p:cNvGrpSpPr/>
              <p:nvPr/>
            </p:nvGrpSpPr>
            <p:grpSpPr>
              <a:xfrm>
                <a:off x="9637913" y="4840235"/>
                <a:ext cx="8247641" cy="1371600"/>
                <a:chOff x="9637913" y="2895600"/>
                <a:chExt cx="8247641" cy="1371600"/>
              </a:xfrm>
            </p:grpSpPr>
            <p:pic>
              <p:nvPicPr>
                <p:cNvPr id="1046" name="Picture 22" descr="C:\Users\ashrivas\Documents\NEIL_WEB\Objects\bean\cluster_1\wholeimages\w_follower004.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832556" y="2895600"/>
                  <a:ext cx="177950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ashrivas\Documents\NEIL_WEB\Objects\bean\cluster_1\wholeimages\w_follower002.jpg"/>
                <p:cNvPicPr>
                  <a:picLocks noChangeAspect="1" noChangeArrowheads="1"/>
                </p:cNvPicPr>
                <p:nvPr/>
              </p:nvPicPr>
              <p:blipFill rotWithShape="1">
                <a:blip r:embed="rId28">
                  <a:extLst>
                    <a:ext uri="{28A0092B-C50C-407E-A947-70E740481C1C}">
                      <a14:useLocalDpi xmlns:a14="http://schemas.microsoft.com/office/drawing/2010/main" val="0"/>
                    </a:ext>
                  </a:extLst>
                </a:blip>
                <a:srcRect l="13509"/>
                <a:stretch/>
              </p:blipFill>
              <p:spPr bwMode="auto">
                <a:xfrm>
                  <a:off x="15728618" y="2895600"/>
                  <a:ext cx="215693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ashrivas\Documents\NEIL_WEB\Objects\bean\cluster_1\wholeimages\w_follower003.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344770" y="2895600"/>
                  <a:ext cx="237123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ashrivas\Documents\NEIL_WEB\Objects\bean\cluster_1\_avg_w.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37913" y="2920687"/>
                  <a:ext cx="1519641" cy="13214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9448800" y="2895600"/>
                <a:ext cx="8436754" cy="1755648"/>
                <a:chOff x="9448800" y="4497217"/>
                <a:chExt cx="8436754" cy="1755648"/>
              </a:xfrm>
            </p:grpSpPr>
            <p:pic>
              <p:nvPicPr>
                <p:cNvPr id="1051" name="Picture 27" descr="C:\Users\ashrivas\Documents\NEIL_WEB\Objects\bean\cluster_8\wholeimages\w_follower004.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911597" y="4498173"/>
                  <a:ext cx="1973957" cy="175469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ashrivas\Documents\NEIL_WEB\Objects\bean\cluster_8\wholeimages\w_follower008.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2850332" y="4498172"/>
                  <a:ext cx="1741553" cy="175469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ashrivas\Documents\NEIL_WEB\Objects\bean\cluster_8\wholeimages\w_follower009.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344770" y="4498175"/>
                  <a:ext cx="1380630" cy="175469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ashrivas\Documents\NEIL_WEB\Objects\bean\cluster_8\_avg_w.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448800" y="4672324"/>
                  <a:ext cx="1708754" cy="140639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ashrivas\Documents\NEIL_WEB\Objects\bean\cluster_8\wholeimages\w_follower006.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4716817" y="4497217"/>
                  <a:ext cx="1069848" cy="1755648"/>
                </a:xfrm>
                <a:prstGeom prst="rect">
                  <a:avLst/>
                </a:pr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1659228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wipe(up)">
                                      <p:cBhvr>
                                        <p:cTn id="7" dur="250"/>
                                        <p:tgtEl>
                                          <p:spTgt spid="1063"/>
                                        </p:tgtEl>
                                      </p:cBhvr>
                                    </p:animEffect>
                                  </p:childTnLst>
                                </p:cTn>
                              </p:par>
                              <p:par>
                                <p:cTn id="8" presetID="22" presetClass="entr" presetSubtype="1" fill="hold" nodeType="withEffect">
                                  <p:stCondLst>
                                    <p:cond delay="0"/>
                                  </p:stCondLst>
                                  <p:childTnLst>
                                    <p:set>
                                      <p:cBhvr>
                                        <p:cTn id="9" dur="1" fill="hold">
                                          <p:stCondLst>
                                            <p:cond delay="0"/>
                                          </p:stCondLst>
                                        </p:cTn>
                                        <p:tgtEl>
                                          <p:spTgt spid="1062"/>
                                        </p:tgtEl>
                                        <p:attrNameLst>
                                          <p:attrName>style.visibility</p:attrName>
                                        </p:attrNameLst>
                                      </p:cBhvr>
                                      <p:to>
                                        <p:strVal val="visible"/>
                                      </p:to>
                                    </p:set>
                                    <p:animEffect transition="in" filter="wipe(up)">
                                      <p:cBhvr>
                                        <p:cTn id="10" dur="250"/>
                                        <p:tgtEl>
                                          <p:spTgt spid="10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5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Common Sense Relationships</a:t>
            </a:r>
            <a:endParaRPr lang="zh-CN" altLang="en-US" dirty="0"/>
          </a:p>
        </p:txBody>
      </p:sp>
      <p:sp>
        <p:nvSpPr>
          <p:cNvPr id="29" name="Text Placeholder 4"/>
          <p:cNvSpPr txBox="1">
            <a:spLocks/>
          </p:cNvSpPr>
          <p:nvPr/>
        </p:nvSpPr>
        <p:spPr>
          <a:xfrm>
            <a:off x="5561012" y="1886044"/>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5400" b="1" dirty="0" smtClean="0"/>
              <a:t>Object - Object</a:t>
            </a:r>
            <a:endParaRPr lang="en-US" sz="5400" b="1" dirty="0"/>
          </a:p>
        </p:txBody>
      </p:sp>
      <p:grpSp>
        <p:nvGrpSpPr>
          <p:cNvPr id="6" name="Group 5"/>
          <p:cNvGrpSpPr/>
          <p:nvPr/>
        </p:nvGrpSpPr>
        <p:grpSpPr>
          <a:xfrm>
            <a:off x="1388615" y="2952844"/>
            <a:ext cx="16289785" cy="4438556"/>
            <a:chOff x="1388615" y="2952844"/>
            <a:chExt cx="16289785" cy="4438556"/>
          </a:xfrm>
        </p:grpSpPr>
        <p:sp>
          <p:nvSpPr>
            <p:cNvPr id="12" name="TextBox 10"/>
            <p:cNvSpPr txBox="1"/>
            <p:nvPr/>
          </p:nvSpPr>
          <p:spPr>
            <a:xfrm>
              <a:off x="11042254" y="5944850"/>
              <a:ext cx="5015638" cy="1446550"/>
            </a:xfrm>
            <a:prstGeom prst="rect">
              <a:avLst/>
            </a:prstGeom>
            <a:noFill/>
          </p:spPr>
          <p:txBody>
            <a:bodyPr wrap="square" rtlCol="0">
              <a:spAutoFit/>
            </a:bodyPr>
            <a:lstStyle/>
            <a:p>
              <a:pPr algn="ctr"/>
              <a:r>
                <a:rPr lang="en-US" sz="4400" b="1" dirty="0">
                  <a:cs typeface="Times New Roman" panose="02020603050405020304" pitchFamily="18" charset="0"/>
                </a:rPr>
                <a:t>Eye</a:t>
              </a:r>
              <a:r>
                <a:rPr lang="en-US" sz="4400" dirty="0">
                  <a:cs typeface="Times New Roman" panose="02020603050405020304" pitchFamily="18" charset="0"/>
                </a:rPr>
                <a:t> is a part of </a:t>
              </a:r>
              <a:r>
                <a:rPr lang="en-US" sz="4400" b="1" dirty="0">
                  <a:cs typeface="Times New Roman" panose="02020603050405020304" pitchFamily="18" charset="0"/>
                </a:rPr>
                <a:t>Baby</a:t>
              </a:r>
            </a:p>
          </p:txBody>
        </p:sp>
        <p:grpSp>
          <p:nvGrpSpPr>
            <p:cNvPr id="17" name="Group 16"/>
            <p:cNvGrpSpPr/>
            <p:nvPr/>
          </p:nvGrpSpPr>
          <p:grpSpPr>
            <a:xfrm>
              <a:off x="9421746" y="2973050"/>
              <a:ext cx="8256654" cy="3014498"/>
              <a:chOff x="9948166" y="3994159"/>
              <a:chExt cx="10665560" cy="3893989"/>
            </a:xfrm>
          </p:grpSpPr>
          <p:pic>
            <p:nvPicPr>
              <p:cNvPr id="31" name="Picture 30" descr="00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166" y="3994159"/>
                <a:ext cx="5846835" cy="3893989"/>
              </a:xfrm>
              <a:prstGeom prst="rect">
                <a:avLst/>
              </a:prstGeom>
            </p:spPr>
          </p:pic>
          <p:pic>
            <p:nvPicPr>
              <p:cNvPr id="33" name="Picture 9" descr="0002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3735" y="3996442"/>
                <a:ext cx="4679991" cy="3890426"/>
              </a:xfrm>
              <a:prstGeom prst="rect">
                <a:avLst/>
              </a:prstGeom>
            </p:spPr>
          </p:pic>
        </p:grpSp>
        <p:sp>
          <p:nvSpPr>
            <p:cNvPr id="34" name="TextBox 26"/>
            <p:cNvSpPr txBox="1"/>
            <p:nvPr/>
          </p:nvSpPr>
          <p:spPr>
            <a:xfrm>
              <a:off x="1388615" y="5944850"/>
              <a:ext cx="6953975" cy="1446550"/>
            </a:xfrm>
            <a:prstGeom prst="rect">
              <a:avLst/>
            </a:prstGeom>
            <a:noFill/>
          </p:spPr>
          <p:txBody>
            <a:bodyPr wrap="square" rtlCol="0">
              <a:spAutoFit/>
            </a:bodyPr>
            <a:lstStyle/>
            <a:p>
              <a:pPr algn="ctr"/>
              <a:r>
                <a:rPr lang="en-US" sz="4400" b="1" dirty="0">
                  <a:cs typeface="Times New Roman" panose="02020603050405020304" pitchFamily="18" charset="0"/>
                </a:rPr>
                <a:t>Sparrow </a:t>
              </a:r>
              <a:r>
                <a:rPr lang="en-US" sz="4400" dirty="0">
                  <a:cs typeface="Times New Roman" panose="02020603050405020304" pitchFamily="18" charset="0"/>
                </a:rPr>
                <a:t>is a kind of/looks </a:t>
              </a:r>
              <a:endParaRPr lang="en-US" sz="4400" dirty="0" smtClean="0">
                <a:cs typeface="Times New Roman" panose="02020603050405020304" pitchFamily="18" charset="0"/>
              </a:endParaRPr>
            </a:p>
            <a:p>
              <a:pPr algn="ctr"/>
              <a:r>
                <a:rPr lang="en-US" sz="4400" dirty="0" smtClean="0">
                  <a:cs typeface="Times New Roman" panose="02020603050405020304" pitchFamily="18" charset="0"/>
                </a:rPr>
                <a:t>similar </a:t>
              </a:r>
              <a:r>
                <a:rPr lang="en-US" sz="4400" dirty="0">
                  <a:cs typeface="Times New Roman" panose="02020603050405020304" pitchFamily="18" charset="0"/>
                </a:rPr>
                <a:t>to </a:t>
              </a:r>
              <a:r>
                <a:rPr lang="en-US" sz="4400" b="1" dirty="0">
                  <a:cs typeface="Times New Roman" panose="02020603050405020304" pitchFamily="18" charset="0"/>
                </a:rPr>
                <a:t>bird</a:t>
              </a:r>
            </a:p>
          </p:txBody>
        </p:sp>
        <p:grpSp>
          <p:nvGrpSpPr>
            <p:cNvPr id="21" name="Group 20"/>
            <p:cNvGrpSpPr/>
            <p:nvPr/>
          </p:nvGrpSpPr>
          <p:grpSpPr>
            <a:xfrm>
              <a:off x="1438199" y="2952844"/>
              <a:ext cx="6854807" cy="3014280"/>
              <a:chOff x="8119675" y="10072269"/>
              <a:chExt cx="8074007" cy="3550402"/>
            </a:xfrm>
          </p:grpSpPr>
          <p:pic>
            <p:nvPicPr>
              <p:cNvPr id="56" name="Picture 55" descr="0001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2875" y="10072269"/>
                <a:ext cx="5330807" cy="3550402"/>
              </a:xfrm>
              <a:prstGeom prst="rect">
                <a:avLst/>
              </a:prstGeom>
            </p:spPr>
          </p:pic>
          <p:pic>
            <p:nvPicPr>
              <p:cNvPr id="57" name="Picture 56" descr="0001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675" y="10072269"/>
                <a:ext cx="2645049" cy="3550402"/>
              </a:xfrm>
              <a:prstGeom prst="rect">
                <a:avLst/>
              </a:prstGeom>
            </p:spPr>
          </p:pic>
        </p:grpSp>
      </p:grpSp>
      <p:sp>
        <p:nvSpPr>
          <p:cNvPr id="27" name="Text Placeholder 4"/>
          <p:cNvSpPr txBox="1">
            <a:spLocks/>
          </p:cNvSpPr>
          <p:nvPr/>
        </p:nvSpPr>
        <p:spPr>
          <a:xfrm>
            <a:off x="5561012" y="7396482"/>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5400" b="1" dirty="0" smtClean="0"/>
              <a:t>Object - Scene</a:t>
            </a:r>
            <a:endParaRPr lang="en-US" sz="5400" b="1" dirty="0"/>
          </a:p>
        </p:txBody>
      </p:sp>
      <p:grpSp>
        <p:nvGrpSpPr>
          <p:cNvPr id="7" name="Group 6"/>
          <p:cNvGrpSpPr/>
          <p:nvPr/>
        </p:nvGrpSpPr>
        <p:grpSpPr>
          <a:xfrm>
            <a:off x="587204" y="8504940"/>
            <a:ext cx="16924662" cy="4144260"/>
            <a:chOff x="587204" y="8504940"/>
            <a:chExt cx="16924662" cy="4144260"/>
          </a:xfrm>
        </p:grpSpPr>
        <p:grpSp>
          <p:nvGrpSpPr>
            <p:cNvPr id="52" name="Group 51"/>
            <p:cNvGrpSpPr/>
            <p:nvPr/>
          </p:nvGrpSpPr>
          <p:grpSpPr>
            <a:xfrm>
              <a:off x="587204" y="8505384"/>
              <a:ext cx="8556796" cy="2675297"/>
              <a:chOff x="308780" y="3993383"/>
              <a:chExt cx="9375166" cy="2931162"/>
            </a:xfrm>
          </p:grpSpPr>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9654" y="3998465"/>
                <a:ext cx="4774292" cy="2926080"/>
              </a:xfrm>
              <a:prstGeom prst="rect">
                <a:avLst/>
              </a:prstGeom>
            </p:spPr>
          </p:pic>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780" y="3993383"/>
                <a:ext cx="4494696" cy="2926080"/>
              </a:xfrm>
              <a:prstGeom prst="rect">
                <a:avLst/>
              </a:prstGeom>
            </p:spPr>
          </p:pic>
        </p:grpSp>
        <p:sp>
          <p:nvSpPr>
            <p:cNvPr id="53" name="TextBox 6"/>
            <p:cNvSpPr txBox="1"/>
            <p:nvPr/>
          </p:nvSpPr>
          <p:spPr>
            <a:xfrm>
              <a:off x="852806" y="11202650"/>
              <a:ext cx="8025593" cy="1446550"/>
            </a:xfrm>
            <a:prstGeom prst="rect">
              <a:avLst/>
            </a:prstGeom>
            <a:noFill/>
          </p:spPr>
          <p:txBody>
            <a:bodyPr wrap="square" rtlCol="0">
              <a:spAutoFit/>
            </a:bodyPr>
            <a:lstStyle/>
            <a:p>
              <a:pPr algn="ctr"/>
              <a:r>
                <a:rPr lang="en-US" sz="4400" b="1" dirty="0" smtClean="0">
                  <a:cs typeface="Times New Roman" panose="02020603050405020304" pitchFamily="18" charset="0"/>
                </a:rPr>
                <a:t>Helicopter </a:t>
              </a:r>
              <a:r>
                <a:rPr lang="en-US" sz="4400" dirty="0" smtClean="0">
                  <a:cs typeface="Times New Roman" panose="02020603050405020304" pitchFamily="18" charset="0"/>
                </a:rPr>
                <a:t>is found </a:t>
              </a:r>
              <a:r>
                <a:rPr lang="en-US" sz="4400" dirty="0" smtClean="0">
                  <a:cs typeface="Times New Roman" panose="02020603050405020304" pitchFamily="18" charset="0"/>
                </a:rPr>
                <a:t>in</a:t>
              </a:r>
            </a:p>
            <a:p>
              <a:pPr algn="ctr"/>
              <a:r>
                <a:rPr lang="en-US" sz="4400" b="1" dirty="0" smtClean="0">
                  <a:cs typeface="Times New Roman" panose="02020603050405020304" pitchFamily="18" charset="0"/>
                </a:rPr>
                <a:t>Airfield</a:t>
              </a:r>
              <a:endParaRPr lang="en-US" sz="4400" b="1" dirty="0">
                <a:cs typeface="Times New Roman" panose="02020603050405020304" pitchFamily="18" charset="0"/>
              </a:endParaRPr>
            </a:p>
          </p:txBody>
        </p:sp>
        <p:grpSp>
          <p:nvGrpSpPr>
            <p:cNvPr id="46" name="Group 45"/>
            <p:cNvGrpSpPr/>
            <p:nvPr/>
          </p:nvGrpSpPr>
          <p:grpSpPr>
            <a:xfrm>
              <a:off x="9698708" y="8504940"/>
              <a:ext cx="7702730" cy="2670659"/>
              <a:chOff x="10084357" y="4209670"/>
              <a:chExt cx="8439418" cy="2926080"/>
            </a:xfrm>
          </p:grpSpPr>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4923" y="4209670"/>
                <a:ext cx="4128852" cy="2926080"/>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4357" y="4209670"/>
                <a:ext cx="4128859" cy="2926080"/>
              </a:xfrm>
              <a:prstGeom prst="rect">
                <a:avLst/>
              </a:prstGeom>
            </p:spPr>
          </p:pic>
        </p:grpSp>
        <p:sp>
          <p:nvSpPr>
            <p:cNvPr id="48" name="TextBox 17"/>
            <p:cNvSpPr txBox="1"/>
            <p:nvPr/>
          </p:nvSpPr>
          <p:spPr>
            <a:xfrm>
              <a:off x="9588281" y="11180682"/>
              <a:ext cx="7923585" cy="1446550"/>
            </a:xfrm>
            <a:prstGeom prst="rect">
              <a:avLst/>
            </a:prstGeom>
            <a:noFill/>
          </p:spPr>
          <p:txBody>
            <a:bodyPr wrap="square" rtlCol="0">
              <a:spAutoFit/>
            </a:bodyPr>
            <a:lstStyle/>
            <a:p>
              <a:pPr algn="ctr"/>
              <a:r>
                <a:rPr lang="en-US" sz="4400" b="1" dirty="0">
                  <a:cs typeface="Times New Roman" panose="02020603050405020304" pitchFamily="18" charset="0"/>
                </a:rPr>
                <a:t>Ferris wheel </a:t>
              </a:r>
              <a:r>
                <a:rPr lang="en-US" sz="4400" dirty="0">
                  <a:cs typeface="Times New Roman" panose="02020603050405020304" pitchFamily="18" charset="0"/>
                </a:rPr>
                <a:t>is found in </a:t>
              </a:r>
              <a:r>
                <a:rPr lang="en-US" sz="4400" b="1" dirty="0">
                  <a:cs typeface="Times New Roman" panose="02020603050405020304" pitchFamily="18" charset="0"/>
                </a:rPr>
                <a:t>Amusement park</a:t>
              </a:r>
            </a:p>
          </p:txBody>
        </p:sp>
      </p:grpSp>
    </p:spTree>
    <p:extLst>
      <p:ext uri="{BB962C8B-B14F-4D97-AF65-F5344CB8AC3E}">
        <p14:creationId xmlns:p14="http://schemas.microsoft.com/office/powerpoint/2010/main" val="3309948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
                                        <p:tgtEl>
                                          <p:spTgt spid="6"/>
                                        </p:tgtEl>
                                      </p:cBhvr>
                                    </p:animEffect>
                                  </p:childTnLst>
                                </p:cTn>
                              </p:par>
                            </p:childTnLst>
                          </p:cTn>
                        </p:par>
                        <p:par>
                          <p:cTn id="11" fill="hold">
                            <p:stCondLst>
                              <p:cond delay="2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2916433" y="3124200"/>
            <a:ext cx="12455134" cy="114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907" tIns="62454" rIns="124907" bIns="62454">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6600" b="1" dirty="0">
                <a:solidFill>
                  <a:schemeClr val="tx1">
                    <a:lumMod val="85000"/>
                  </a:schemeClr>
                </a:solidFill>
                <a:latin typeface="+mn-lt"/>
                <a:cs typeface="Consolas" charset="0"/>
              </a:rPr>
              <a:t>Scene Classification</a:t>
            </a:r>
          </a:p>
        </p:txBody>
      </p:sp>
      <p:graphicFrame>
        <p:nvGraphicFramePr>
          <p:cNvPr id="5" name="表格 4"/>
          <p:cNvGraphicFramePr>
            <a:graphicFrameLocks noGrp="1"/>
          </p:cNvGraphicFramePr>
          <p:nvPr>
            <p:extLst>
              <p:ext uri="{D42A27DB-BD31-4B8C-83A1-F6EECF244321}">
                <p14:modId xmlns:p14="http://schemas.microsoft.com/office/powerpoint/2010/main" val="2827407374"/>
              </p:ext>
            </p:extLst>
          </p:nvPr>
        </p:nvGraphicFramePr>
        <p:xfrm>
          <a:off x="1040241" y="4343400"/>
          <a:ext cx="16207519" cy="4658015"/>
        </p:xfrm>
        <a:graphic>
          <a:graphicData uri="http://schemas.openxmlformats.org/drawingml/2006/table">
            <a:tbl>
              <a:tblPr firstRow="1" bandRow="1">
                <a:tableStyleId>{C083E6E3-FA7D-4D7B-A595-EF9225AFEA82}</a:tableStyleId>
              </a:tblPr>
              <a:tblGrid>
                <a:gridCol w="12214362"/>
                <a:gridCol w="3993157"/>
              </a:tblGrid>
              <a:tr h="931603">
                <a:tc>
                  <a:txBody>
                    <a:bodyPr/>
                    <a:lstStyle/>
                    <a:p>
                      <a:endParaRPr lang="zh-CN" altLang="en-US" sz="3300" dirty="0"/>
                    </a:p>
                  </a:txBody>
                  <a:tcPr marL="155651" marR="155651" marT="77826" marB="77826" anchor="ctr">
                    <a:lnT w="12700" cmpd="sng">
                      <a:noFill/>
                    </a:lnT>
                  </a:tcPr>
                </a:tc>
                <a:tc>
                  <a:txBody>
                    <a:bodyPr/>
                    <a:lstStyle/>
                    <a:p>
                      <a:r>
                        <a:rPr lang="en-US" altLang="zh-CN" sz="3300" dirty="0" err="1" smtClean="0"/>
                        <a:t>mAP</a:t>
                      </a:r>
                      <a:endParaRPr lang="zh-CN" altLang="en-US" sz="3300" dirty="0"/>
                    </a:p>
                  </a:txBody>
                  <a:tcPr marL="155651" marR="155651" marT="77826" marB="77826" anchor="ctr">
                    <a:lnT w="12700" cmpd="sng">
                      <a:noFill/>
                    </a:lnT>
                  </a:tcPr>
                </a:tc>
              </a:tr>
              <a:tr h="931603">
                <a:tc>
                  <a:txBody>
                    <a:bodyPr/>
                    <a:lstStyle/>
                    <a:p>
                      <a:r>
                        <a:rPr lang="en-US" altLang="zh-CN" sz="3300" u="none" strike="noStrike" kern="1200" baseline="0" dirty="0" smtClean="0"/>
                        <a:t>Seed Classifier (15 Google Images) </a:t>
                      </a:r>
                      <a:endParaRPr lang="en-US" altLang="zh-CN" sz="3300" b="0" i="0" u="none" strike="noStrike" kern="1200" baseline="0" dirty="0" smtClean="0">
                        <a:solidFill>
                          <a:schemeClr val="dk1"/>
                        </a:solidFill>
                        <a:latin typeface="+mn-lt"/>
                        <a:ea typeface="+mn-ea"/>
                        <a:cs typeface="+mn-cs"/>
                      </a:endParaRPr>
                    </a:p>
                  </a:txBody>
                  <a:tcPr marL="155651" marR="155651" marT="77826" marB="77826" anchor="ctr"/>
                </a:tc>
                <a:tc>
                  <a:txBody>
                    <a:bodyPr/>
                    <a:lstStyle/>
                    <a:p>
                      <a:r>
                        <a:rPr lang="en-US" altLang="zh-CN" sz="3300" dirty="0" smtClean="0"/>
                        <a:t>0.52</a:t>
                      </a:r>
                      <a:endParaRPr lang="zh-CN" altLang="en-US" sz="3300" dirty="0"/>
                    </a:p>
                  </a:txBody>
                  <a:tcPr marL="155651" marR="155651" marT="77826" marB="77826" anchor="ctr"/>
                </a:tc>
              </a:tr>
              <a:tr h="9316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Bootstrapping (without relationships) </a:t>
                      </a:r>
                      <a:endParaRPr lang="en-US" altLang="zh-CN" sz="3300" b="0" i="0" u="none" strike="noStrike" kern="1200" baseline="0" dirty="0" smtClean="0">
                        <a:solidFill>
                          <a:schemeClr val="dk1"/>
                        </a:solidFill>
                        <a:latin typeface="+mn-lt"/>
                        <a:ea typeface="+mn-ea"/>
                        <a:cs typeface="+mn-cs"/>
                      </a:endParaRPr>
                    </a:p>
                  </a:txBody>
                  <a:tcPr marL="155651" marR="155651" marT="77826" marB="77826" anchor="ctr"/>
                </a:tc>
                <a:tc>
                  <a:txBody>
                    <a:bodyPr/>
                    <a:lstStyle/>
                    <a:p>
                      <a:r>
                        <a:rPr lang="en-US" altLang="zh-CN" sz="3300" dirty="0" smtClean="0"/>
                        <a:t>0.54</a:t>
                      </a:r>
                      <a:endParaRPr lang="zh-CN" altLang="en-US" sz="3300" dirty="0"/>
                    </a:p>
                  </a:txBody>
                  <a:tcPr marL="155651" marR="155651" marT="77826" marB="77826" anchor="ctr"/>
                </a:tc>
              </a:tr>
              <a:tr h="9316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NEIL Scene Classifiers</a:t>
                      </a:r>
                      <a:endParaRPr lang="en-US" altLang="zh-CN" sz="3300" b="0" i="0" u="none" strike="noStrike" kern="1200" baseline="0" dirty="0" smtClean="0">
                        <a:solidFill>
                          <a:schemeClr val="dk1"/>
                        </a:solidFill>
                        <a:latin typeface="+mn-lt"/>
                        <a:ea typeface="+mn-ea"/>
                        <a:cs typeface="+mn-cs"/>
                      </a:endParaRPr>
                    </a:p>
                  </a:txBody>
                  <a:tcPr marL="155651" marR="155651" marT="77826" marB="77826" anchor="ctr"/>
                </a:tc>
                <a:tc>
                  <a:txBody>
                    <a:bodyPr/>
                    <a:lstStyle/>
                    <a:p>
                      <a:r>
                        <a:rPr lang="en-US" altLang="zh-CN" sz="3300" dirty="0" smtClean="0"/>
                        <a:t>0.57</a:t>
                      </a:r>
                      <a:endParaRPr lang="zh-CN" altLang="en-US" sz="3300" dirty="0"/>
                    </a:p>
                  </a:txBody>
                  <a:tcPr marL="155651" marR="155651" marT="77826" marB="77826" anchor="ctr"/>
                </a:tc>
              </a:tr>
              <a:tr h="9316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NEIL (Classifiers + Relationships)</a:t>
                      </a:r>
                      <a:endParaRPr lang="zh-CN" altLang="en-US" sz="3300" dirty="0" smtClean="0"/>
                    </a:p>
                  </a:txBody>
                  <a:tcPr marL="155651" marR="155651" marT="77826" marB="77826" anchor="ctr"/>
                </a:tc>
                <a:tc>
                  <a:txBody>
                    <a:bodyPr/>
                    <a:lstStyle/>
                    <a:p>
                      <a:r>
                        <a:rPr lang="en-US" altLang="zh-CN" sz="3300" dirty="0" smtClean="0"/>
                        <a:t>0.62</a:t>
                      </a:r>
                      <a:endParaRPr lang="zh-CN" altLang="en-US" sz="3300" b="1" dirty="0"/>
                    </a:p>
                  </a:txBody>
                  <a:tcPr marL="155651" marR="155651" marT="77826" marB="77826" anchor="ctr"/>
                </a:tc>
              </a:tr>
            </a:tbl>
          </a:graphicData>
        </a:graphic>
      </p:graphicFrame>
      <p:sp>
        <p:nvSpPr>
          <p:cNvPr id="6" name="标题 1"/>
          <p:cNvSpPr>
            <a:spLocks noGrp="1"/>
          </p:cNvSpPr>
          <p:nvPr>
            <p:ph type="title"/>
          </p:nvPr>
        </p:nvSpPr>
        <p:spPr>
          <a:xfrm>
            <a:off x="914400" y="0"/>
            <a:ext cx="16459200" cy="2133600"/>
          </a:xfrm>
        </p:spPr>
        <p:txBody>
          <a:bodyPr/>
          <a:lstStyle/>
          <a:p>
            <a:r>
              <a:rPr lang="en-US" altLang="zh-CN" dirty="0" smtClean="0"/>
              <a:t>Can NEIL help vision tasks?</a:t>
            </a:r>
            <a:endParaRPr lang="zh-CN" altLang="en-US" dirty="0"/>
          </a:p>
        </p:txBody>
      </p:sp>
      <p:sp>
        <p:nvSpPr>
          <p:cNvPr id="2" name="Rectangle 1"/>
          <p:cNvSpPr/>
          <p:nvPr/>
        </p:nvSpPr>
        <p:spPr>
          <a:xfrm>
            <a:off x="1013460" y="5303520"/>
            <a:ext cx="163068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3460" y="7188200"/>
            <a:ext cx="163068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79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72222E-6 1.38889E-6 L 4.72222E-6 0.14819 " pathEditMode="relative" rAng="0" ptsTypes="AA">
                                      <p:cBhvr>
                                        <p:cTn id="11" dur="500" fill="hold"/>
                                        <p:tgtEl>
                                          <p:spTgt spid="2"/>
                                        </p:tgtEl>
                                        <p:attrNameLst>
                                          <p:attrName>ppt_x</p:attrName>
                                          <p:attrName>ppt_y</p:attrName>
                                        </p:attrNameLst>
                                      </p:cBhvr>
                                      <p:rCtr x="0" y="7403"/>
                                    </p:animMotion>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4.72222E-6 0.001 L 4.72222E-6 0.07342 " pathEditMode="relative" rAng="0" ptsTypes="AA">
                                      <p:cBhvr>
                                        <p:cTn id="20" dur="500" fill="hold"/>
                                        <p:tgtEl>
                                          <p:spTgt spid="7"/>
                                        </p:tgtEl>
                                        <p:attrNameLst>
                                          <p:attrName>ppt_x</p:attrName>
                                          <p:attrName>ppt_y</p:attrName>
                                        </p:attrNameLst>
                                      </p:cBhvr>
                                      <p:rCtr x="0" y="36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81105" y="1549040"/>
            <a:ext cx="16757742" cy="3856083"/>
            <a:chOff x="590550" y="829842"/>
            <a:chExt cx="3451315" cy="850900"/>
          </a:xfrm>
        </p:grpSpPr>
        <p:pic>
          <p:nvPicPr>
            <p:cNvPr id="3074" name="Picture 2" descr="amazon-mturk-logo.jpg (240×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829842"/>
              <a:ext cx="15240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labelme.csail.mit.edu/Release3.0/browserTools/icons/LabelMe_log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962670"/>
              <a:ext cx="1832065" cy="58524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logo.png (433×98)"/>
          <p:cNvPicPr>
            <a:picLocks noChangeAspect="1" noChangeArrowheads="1"/>
          </p:cNvPicPr>
          <p:nvPr/>
        </p:nvPicPr>
        <p:blipFill rotWithShape="1">
          <a:blip r:embed="rId5">
            <a:extLst>
              <a:ext uri="{28A0092B-C50C-407E-A947-70E740481C1C}">
                <a14:useLocalDpi xmlns:a14="http://schemas.microsoft.com/office/drawing/2010/main" val="0"/>
              </a:ext>
            </a:extLst>
          </a:blip>
          <a:srcRect r="47806"/>
          <a:stretch/>
        </p:blipFill>
        <p:spPr bwMode="auto">
          <a:xfrm>
            <a:off x="4076703" y="7823199"/>
            <a:ext cx="10134602" cy="4101673"/>
          </a:xfrm>
          <a:prstGeom prst="rect">
            <a:avLst/>
          </a:prstGeom>
          <a:solidFill>
            <a:schemeClr val="tx1"/>
          </a:solidFill>
        </p:spPr>
      </p:pic>
      <p:sp>
        <p:nvSpPr>
          <p:cNvPr id="8" name="Rectangle 7"/>
          <p:cNvSpPr/>
          <p:nvPr/>
        </p:nvSpPr>
        <p:spPr>
          <a:xfrm>
            <a:off x="0" y="142240"/>
            <a:ext cx="9144000" cy="1010382"/>
          </a:xfrm>
          <a:prstGeom prst="rect">
            <a:avLst/>
          </a:prstGeom>
        </p:spPr>
        <p:txBody>
          <a:bodyPr wrap="square" lIns="177650" tIns="88825" rIns="177650" bIns="88825">
            <a:spAutoFit/>
          </a:bodyPr>
          <a:lstStyle/>
          <a:p>
            <a:r>
              <a:rPr lang="en-US" sz="5400" dirty="0">
                <a:solidFill>
                  <a:srgbClr val="FFFF00"/>
                </a:solidFill>
              </a:rPr>
              <a:t>Labeled Data:</a:t>
            </a:r>
          </a:p>
        </p:txBody>
      </p:sp>
      <p:sp>
        <p:nvSpPr>
          <p:cNvPr id="10" name="Rectangle 9"/>
          <p:cNvSpPr/>
          <p:nvPr/>
        </p:nvSpPr>
        <p:spPr>
          <a:xfrm>
            <a:off x="0" y="6609618"/>
            <a:ext cx="13716000" cy="1010382"/>
          </a:xfrm>
          <a:prstGeom prst="rect">
            <a:avLst/>
          </a:prstGeom>
        </p:spPr>
        <p:txBody>
          <a:bodyPr wrap="square" lIns="177650" tIns="88825" rIns="177650" bIns="88825">
            <a:spAutoFit/>
          </a:bodyPr>
          <a:lstStyle/>
          <a:p>
            <a:r>
              <a:rPr lang="en-US" sz="5400" dirty="0">
                <a:solidFill>
                  <a:srgbClr val="FFFF00"/>
                </a:solidFill>
              </a:rPr>
              <a:t>Common Sense Relationships:</a:t>
            </a:r>
          </a:p>
        </p:txBody>
      </p:sp>
    </p:spTree>
    <p:extLst>
      <p:ext uri="{BB962C8B-B14F-4D97-AF65-F5344CB8AC3E}">
        <p14:creationId xmlns:p14="http://schemas.microsoft.com/office/powerpoint/2010/main" val="2662713047"/>
      </p:ext>
    </p:extLst>
  </p:cSld>
  <p:clrMapOvr>
    <a:masterClrMapping/>
  </p:clrMapOvr>
  <mc:AlternateContent xmlns:mc="http://schemas.openxmlformats.org/markup-compatibility/2006" xmlns:p14="http://schemas.microsoft.com/office/powerpoint/2010/main">
    <mc:Choice Requires="p14">
      <p:transition p14:dur="0" advClick="0" advTm="200"/>
    </mc:Choice>
    <mc:Fallback xmlns="">
      <p:transition advClick="0" advTm="2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2.22222E-6 L -0.27621 -0.12361 " pathEditMode="relative" rAng="0" ptsTypes="AA">
                                      <p:cBhvr>
                                        <p:cTn id="6" dur="250" fill="hold"/>
                                        <p:tgtEl>
                                          <p:spTgt spid="4"/>
                                        </p:tgtEl>
                                        <p:attrNameLst>
                                          <p:attrName>ppt_x</p:attrName>
                                          <p:attrName>ppt_y</p:attrName>
                                        </p:attrNameLst>
                                      </p:cBhvr>
                                      <p:rCtr x="-13819" y="-6181"/>
                                    </p:animMotion>
                                  </p:childTnLst>
                                </p:cTn>
                              </p:par>
                              <p:par>
                                <p:cTn id="7" presetID="6" presetClass="emph" presetSubtype="0" fill="hold" nodeType="withEffect">
                                  <p:stCondLst>
                                    <p:cond delay="0"/>
                                  </p:stCondLst>
                                  <p:childTnLst>
                                    <p:animScale>
                                      <p:cBhvr>
                                        <p:cTn id="8" dur="250" fill="hold"/>
                                        <p:tgtEl>
                                          <p:spTgt spid="4"/>
                                        </p:tgtEl>
                                      </p:cBhvr>
                                      <p:by x="40000" y="40000"/>
                                    </p:animScale>
                                  </p:childTnLst>
                                </p:cTn>
                              </p:par>
                              <p:par>
                                <p:cTn id="9" presetID="42" presetClass="path" presetSubtype="0" accel="50000" decel="50000" fill="hold" nodeType="withEffect">
                                  <p:stCondLst>
                                    <p:cond delay="0"/>
                                  </p:stCondLst>
                                  <p:childTnLst>
                                    <p:animMotion origin="layout" path="M 0 3.7037E-6 L -0.31771 -0.1088 " pathEditMode="relative" rAng="0" ptsTypes="AA">
                                      <p:cBhvr>
                                        <p:cTn id="10" dur="250" fill="hold"/>
                                        <p:tgtEl>
                                          <p:spTgt spid="3076"/>
                                        </p:tgtEl>
                                        <p:attrNameLst>
                                          <p:attrName>ppt_x</p:attrName>
                                          <p:attrName>ppt_y</p:attrName>
                                        </p:attrNameLst>
                                      </p:cBhvr>
                                      <p:rCtr x="-15885" y="-5440"/>
                                    </p:animMotion>
                                  </p:childTnLst>
                                </p:cTn>
                              </p:par>
                              <p:par>
                                <p:cTn id="11" presetID="6" presetClass="emph" presetSubtype="0" fill="hold" nodeType="withEffect">
                                  <p:stCondLst>
                                    <p:cond delay="0"/>
                                  </p:stCondLst>
                                  <p:childTnLst>
                                    <p:animScale>
                                      <p:cBhvr>
                                        <p:cTn id="12" dur="250" fill="hold"/>
                                        <p:tgtEl>
                                          <p:spTgt spid="3076"/>
                                        </p:tgtEl>
                                      </p:cBhvr>
                                      <p:by x="40000" y="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2916433" y="3124200"/>
            <a:ext cx="12455134" cy="114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907" tIns="62454" rIns="124907" bIns="62454">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6600" b="1" dirty="0" smtClean="0">
                <a:solidFill>
                  <a:schemeClr val="tx1">
                    <a:lumMod val="85000"/>
                  </a:schemeClr>
                </a:solidFill>
                <a:latin typeface="+mn-lt"/>
                <a:cs typeface="Consolas" charset="0"/>
              </a:rPr>
              <a:t>Object Detection</a:t>
            </a:r>
            <a:endParaRPr lang="en-US" sz="6600" b="1" dirty="0">
              <a:solidFill>
                <a:schemeClr val="tx1">
                  <a:lumMod val="85000"/>
                </a:schemeClr>
              </a:solidFill>
              <a:latin typeface="+mn-lt"/>
              <a:cs typeface="Consolas" charset="0"/>
            </a:endParaRPr>
          </a:p>
        </p:txBody>
      </p:sp>
      <p:sp>
        <p:nvSpPr>
          <p:cNvPr id="6" name="标题 1"/>
          <p:cNvSpPr>
            <a:spLocks noGrp="1"/>
          </p:cNvSpPr>
          <p:nvPr>
            <p:ph type="title"/>
          </p:nvPr>
        </p:nvSpPr>
        <p:spPr>
          <a:xfrm>
            <a:off x="914400" y="0"/>
            <a:ext cx="16459200" cy="2133600"/>
          </a:xfrm>
        </p:spPr>
        <p:txBody>
          <a:bodyPr/>
          <a:lstStyle/>
          <a:p>
            <a:r>
              <a:rPr lang="en-US" altLang="zh-CN" dirty="0" smtClean="0"/>
              <a:t>Can NEIL help vision tasks?</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2352591147"/>
              </p:ext>
            </p:extLst>
          </p:nvPr>
        </p:nvGraphicFramePr>
        <p:xfrm>
          <a:off x="659306" y="4038597"/>
          <a:ext cx="16969388" cy="6997007"/>
        </p:xfrm>
        <a:graphic>
          <a:graphicData uri="http://schemas.openxmlformats.org/drawingml/2006/table">
            <a:tbl>
              <a:tblPr firstRow="1" bandRow="1">
                <a:tableStyleId>{C083E6E3-FA7D-4D7B-A595-EF9225AFEA82}</a:tableStyleId>
              </a:tblPr>
              <a:tblGrid>
                <a:gridCol w="12788526"/>
                <a:gridCol w="4180862"/>
              </a:tblGrid>
              <a:tr h="927794">
                <a:tc>
                  <a:txBody>
                    <a:bodyPr/>
                    <a:lstStyle/>
                    <a:p>
                      <a:endParaRPr lang="zh-CN" altLang="en-US" sz="3300" b="0" dirty="0"/>
                    </a:p>
                  </a:txBody>
                  <a:tcPr marL="151087" marR="151087" marT="75542" marB="75542" anchor="ctr">
                    <a:lnT w="12700" cmpd="sng">
                      <a:noFill/>
                    </a:lnT>
                  </a:tcPr>
                </a:tc>
                <a:tc>
                  <a:txBody>
                    <a:bodyPr/>
                    <a:lstStyle/>
                    <a:p>
                      <a:r>
                        <a:rPr lang="en-US" altLang="zh-CN" sz="3300" dirty="0" err="1" smtClean="0"/>
                        <a:t>mAP</a:t>
                      </a:r>
                      <a:endParaRPr lang="zh-CN" altLang="en-US" sz="3300" b="0" dirty="0"/>
                    </a:p>
                  </a:txBody>
                  <a:tcPr marL="151087" marR="151087" marT="75542" marB="75542" anchor="ctr">
                    <a:lnT w="12700" cmpd="sng">
                      <a:noFill/>
                    </a:lnT>
                  </a:tcPr>
                </a:tc>
              </a:tr>
              <a:tr h="9277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Latent SVM (450 Google Images)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0.28</a:t>
                      </a:r>
                      <a:endParaRPr lang="zh-CN" altLang="en-US" sz="3300" b="0" dirty="0"/>
                    </a:p>
                  </a:txBody>
                  <a:tcPr marL="151087" marR="151087" marT="75542" marB="75542" anchor="ctr"/>
                </a:tc>
              </a:tr>
              <a:tr h="9277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Latent SVM (450, Aspect Ratio Clustering)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0.30</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Latent SVM (450, HOG-based Clustering)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0.33</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Seed Detector (NEIL Clustering)</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0.44</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Bootstrapping (without relationships)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0.45</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NEIL Detector</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0.49</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NEIL Detector + Relationships</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0.51</a:t>
                      </a:r>
                      <a:endParaRPr lang="zh-CN" altLang="en-US" sz="3300" b="1" dirty="0"/>
                    </a:p>
                  </a:txBody>
                  <a:tcPr marL="151087" marR="151087" marT="75542" marB="75542" anchor="ctr"/>
                </a:tc>
              </a:tr>
            </a:tbl>
          </a:graphicData>
        </a:graphic>
      </p:graphicFrame>
      <p:sp>
        <p:nvSpPr>
          <p:cNvPr id="5" name="Rectangle 4"/>
          <p:cNvSpPr/>
          <p:nvPr/>
        </p:nvSpPr>
        <p:spPr>
          <a:xfrm>
            <a:off x="685800" y="500380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685800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 y="937260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5800" y="769620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064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 0.00335 L 0 0.14522 " pathEditMode="relative" rAng="0" ptsTypes="AA">
                                      <p:cBhvr>
                                        <p:cTn id="11" dur="500" fill="hold"/>
                                        <p:tgtEl>
                                          <p:spTgt spid="5"/>
                                        </p:tgtEl>
                                        <p:attrNameLst>
                                          <p:attrName>ppt_x</p:attrName>
                                          <p:attrName>ppt_y</p:attrName>
                                        </p:attrNameLst>
                                      </p:cBhvr>
                                      <p:rCtr x="0" y="7093"/>
                                    </p:animMotion>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 0.00037 L 0 0.06585 " pathEditMode="relative" rAng="0" ptsTypes="AA">
                                      <p:cBhvr>
                                        <p:cTn id="20" dur="500" fill="hold"/>
                                        <p:tgtEl>
                                          <p:spTgt spid="9"/>
                                        </p:tgtEl>
                                        <p:attrNameLst>
                                          <p:attrName>ppt_x</p:attrName>
                                          <p:attrName>ppt_y</p:attrName>
                                        </p:attrNameLst>
                                      </p:cBhvr>
                                      <p:rCtr x="0" y="3274"/>
                                    </p:animMotion>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xit" presetSubtype="0" fill="hold" grpId="2"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0 -1.15079E-6 L 0 0.12847 " pathEditMode="relative" rAng="0" ptsTypes="AA">
                                      <p:cBhvr>
                                        <p:cTn id="29" dur="500" fill="hold"/>
                                        <p:tgtEl>
                                          <p:spTgt spid="11"/>
                                        </p:tgtEl>
                                        <p:attrNameLst>
                                          <p:attrName>ppt_x</p:attrName>
                                          <p:attrName>ppt_y</p:attrName>
                                        </p:attrNameLst>
                                      </p:cBhvr>
                                      <p:rCtr x="0" y="6424"/>
                                    </p:animMotion>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500"/>
                            </p:stCondLst>
                            <p:childTnLst>
                              <p:par>
                                <p:cTn id="34" presetID="1" presetClass="exit" presetSubtype="0" fill="hold" grpId="2" nodeType="after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0 -0.00199 L 0 0.06857 " pathEditMode="relative" rAng="0" ptsTypes="AA">
                                      <p:cBhvr>
                                        <p:cTn id="39" dur="500" fill="hold"/>
                                        <p:tgtEl>
                                          <p:spTgt spid="10"/>
                                        </p:tgtEl>
                                        <p:attrNameLst>
                                          <p:attrName>ppt_x</p:attrName>
                                          <p:attrName>ppt_y</p:attrName>
                                        </p:attrNameLst>
                                      </p:cBhvr>
                                      <p:rCtr x="0" y="3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9" grpId="0" animBg="1"/>
      <p:bldP spid="9" grpId="1" animBg="1"/>
      <p:bldP spid="9" grpId="2" animBg="1"/>
      <p:bldP spid="10" grpId="0" animBg="1"/>
      <p:bldP spid="10" grpId="1" animBg="1"/>
      <p:bldP spid="11" grpId="0" animBg="1"/>
      <p:bldP spid="11" grpId="1" animBg="1"/>
      <p:bldP spid="11"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371600" y="-142237"/>
            <a:ext cx="15544800" cy="2744047"/>
          </a:xfrm>
        </p:spPr>
        <p:txBody>
          <a:bodyPr>
            <a:normAutofit fontScale="90000"/>
          </a:bodyPr>
          <a:lstStyle/>
          <a:p>
            <a:r>
              <a:rPr lang="en-US" sz="11700" dirty="0"/>
              <a:t>NEIL</a:t>
            </a:r>
            <a:r>
              <a:rPr lang="en-US" dirty="0" smtClean="0"/>
              <a:t/>
            </a:r>
            <a:br>
              <a:rPr lang="en-US" dirty="0" smtClean="0"/>
            </a:br>
            <a:r>
              <a:rPr lang="en-US" sz="7000" dirty="0"/>
              <a:t>Never Ending Image Learner</a:t>
            </a:r>
            <a:endParaRPr lang="en-US" dirty="0"/>
          </a:p>
        </p:txBody>
      </p:sp>
      <p:sp>
        <p:nvSpPr>
          <p:cNvPr id="7" name="Subtitle 6"/>
          <p:cNvSpPr>
            <a:spLocks noGrp="1"/>
          </p:cNvSpPr>
          <p:nvPr>
            <p:ph type="subTitle" idx="1"/>
          </p:nvPr>
        </p:nvSpPr>
        <p:spPr>
          <a:xfrm>
            <a:off x="5067300" y="7785577"/>
            <a:ext cx="8153400" cy="4071143"/>
          </a:xfrm>
        </p:spPr>
        <p:txBody>
          <a:bodyPr>
            <a:noAutofit/>
          </a:bodyPr>
          <a:lstStyle/>
          <a:p>
            <a:r>
              <a:rPr lang="en-US" sz="6000" b="1" dirty="0" smtClean="0">
                <a:solidFill>
                  <a:schemeClr val="tx1"/>
                </a:solidFill>
                <a:cs typeface="Consolas" charset="0"/>
              </a:rPr>
              <a:t>Forever to</a:t>
            </a:r>
            <a:endParaRPr lang="en-US" sz="6000" b="1" dirty="0">
              <a:solidFill>
                <a:schemeClr val="tx1"/>
              </a:solidFill>
              <a:cs typeface="Consolas" charset="0"/>
            </a:endParaRPr>
          </a:p>
          <a:p>
            <a:r>
              <a:rPr lang="en-US" sz="6000" b="1" dirty="0" smtClean="0">
                <a:solidFill>
                  <a:schemeClr val="tx1"/>
                </a:solidFill>
                <a:cs typeface="Consolas" charset="0"/>
              </a:rPr>
              <a:t>Label data,</a:t>
            </a:r>
          </a:p>
          <a:p>
            <a:r>
              <a:rPr lang="en-US" sz="6000" b="1" dirty="0" smtClean="0">
                <a:solidFill>
                  <a:schemeClr val="tx1"/>
                </a:solidFill>
                <a:cs typeface="Consolas" charset="0"/>
              </a:rPr>
              <a:t>Learn relationships</a:t>
            </a:r>
            <a:endParaRPr lang="en-US" sz="6000" b="1" dirty="0">
              <a:solidFill>
                <a:schemeClr val="tx1"/>
              </a:solidFill>
              <a:cs typeface="Consolas" charset="0"/>
            </a:endParaRPr>
          </a:p>
        </p:txBody>
      </p:sp>
      <p:sp>
        <p:nvSpPr>
          <p:cNvPr id="5" name="TextBox 9"/>
          <p:cNvSpPr txBox="1"/>
          <p:nvPr/>
        </p:nvSpPr>
        <p:spPr>
          <a:xfrm>
            <a:off x="6061901" y="3505200"/>
            <a:ext cx="6091429" cy="3041707"/>
          </a:xfrm>
          <a:prstGeom prst="rect">
            <a:avLst/>
          </a:prstGeom>
          <a:noFill/>
        </p:spPr>
        <p:txBody>
          <a:bodyPr wrap="none" lIns="177650" tIns="88825" rIns="177650" bIns="88825" rtlCol="0">
            <a:spAutoFit/>
          </a:bodyPr>
          <a:lstStyle/>
          <a:p>
            <a:pPr algn="ctr"/>
            <a:r>
              <a:rPr lang="en-US" sz="6200" b="1" dirty="0"/>
              <a:t>Running </a:t>
            </a:r>
          </a:p>
          <a:p>
            <a:pPr algn="ctr"/>
            <a:r>
              <a:rPr lang="en-US" sz="6200" b="1" dirty="0"/>
              <a:t>24 hours a day,</a:t>
            </a:r>
          </a:p>
          <a:p>
            <a:pPr algn="ctr"/>
            <a:r>
              <a:rPr lang="en-US" sz="6200" b="1" dirty="0"/>
              <a:t>7 days a week</a:t>
            </a:r>
          </a:p>
        </p:txBody>
      </p:sp>
    </p:spTree>
    <p:extLst>
      <p:ext uri="{BB962C8B-B14F-4D97-AF65-F5344CB8AC3E}">
        <p14:creationId xmlns:p14="http://schemas.microsoft.com/office/powerpoint/2010/main" val="142919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Thank You!</a:t>
            </a:r>
            <a:endParaRPr lang="en-US" dirty="0"/>
          </a:p>
        </p:txBody>
      </p:sp>
      <p:grpSp>
        <p:nvGrpSpPr>
          <p:cNvPr id="3" name="Group 2"/>
          <p:cNvGrpSpPr/>
          <p:nvPr/>
        </p:nvGrpSpPr>
        <p:grpSpPr>
          <a:xfrm>
            <a:off x="76200" y="6662806"/>
            <a:ext cx="18059400" cy="4152943"/>
            <a:chOff x="0" y="6662806"/>
            <a:chExt cx="19477868" cy="4479134"/>
          </a:xfrm>
        </p:grpSpPr>
        <p:pic>
          <p:nvPicPr>
            <p:cNvPr id="1040" name="Picture 16" descr="http://www.neil-kb.com/Objects/opera_house/cluster_9/wholeimages/w_follower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2806"/>
              <a:ext cx="6858001" cy="447913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neil-kb.com/Objects/opera_house/cluster_10/wholeimages/w_follower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0101" y="6662806"/>
              <a:ext cx="6697767" cy="4479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p:cNvPicPr>
              <a:picLocks noChangeAspect="1"/>
            </p:cNvPicPr>
            <p:nvPr/>
          </p:nvPicPr>
          <p:blipFill rotWithShape="1">
            <a:blip r:embed="rId5">
              <a:extLst>
                <a:ext uri="{28A0092B-C50C-407E-A947-70E740481C1C}">
                  <a14:useLocalDpi xmlns:a14="http://schemas.microsoft.com/office/drawing/2010/main" val="0"/>
                </a:ext>
              </a:extLst>
            </a:blip>
            <a:srcRect l="3782" r="52081"/>
            <a:stretch/>
          </p:blipFill>
          <p:spPr>
            <a:xfrm>
              <a:off x="6982917" y="6678046"/>
              <a:ext cx="5672269" cy="4463894"/>
            </a:xfrm>
            <a:prstGeom prst="rect">
              <a:avLst/>
            </a:prstGeom>
          </p:spPr>
        </p:pic>
      </p:grpSp>
      <p:sp>
        <p:nvSpPr>
          <p:cNvPr id="8" name="TextBox 24"/>
          <p:cNvSpPr txBox="1"/>
          <p:nvPr/>
        </p:nvSpPr>
        <p:spPr>
          <a:xfrm>
            <a:off x="2612165" y="10896600"/>
            <a:ext cx="13063670" cy="1015663"/>
          </a:xfrm>
          <a:prstGeom prst="rect">
            <a:avLst/>
          </a:prstGeom>
          <a:noFill/>
        </p:spPr>
        <p:txBody>
          <a:bodyPr wrap="square" rtlCol="0">
            <a:spAutoFit/>
          </a:bodyPr>
          <a:lstStyle/>
          <a:p>
            <a:pPr algn="ctr"/>
            <a:r>
              <a:rPr lang="en-US" sz="6000" b="1" dirty="0" smtClean="0">
                <a:cs typeface="Times New Roman" panose="02020603050405020304" pitchFamily="18" charset="0"/>
              </a:rPr>
              <a:t>Opera house </a:t>
            </a:r>
            <a:r>
              <a:rPr lang="en-US" sz="6000" dirty="0" smtClean="0">
                <a:cs typeface="Times New Roman" panose="02020603050405020304" pitchFamily="18" charset="0"/>
              </a:rPr>
              <a:t>is found in </a:t>
            </a:r>
            <a:r>
              <a:rPr lang="en-US" sz="6000" b="1" dirty="0" smtClean="0">
                <a:cs typeface="Times New Roman" panose="02020603050405020304" pitchFamily="18" charset="0"/>
              </a:rPr>
              <a:t>Sydney </a:t>
            </a:r>
            <a:endParaRPr lang="en-US" sz="6000" b="1" dirty="0">
              <a:cs typeface="Times New Roman" panose="02020603050405020304" pitchFamily="18" charset="0"/>
            </a:endParaRPr>
          </a:p>
        </p:txBody>
      </p:sp>
      <p:sp>
        <p:nvSpPr>
          <p:cNvPr id="10" name="TextBox 24">
            <a:hlinkClick r:id="rId6"/>
          </p:cNvPr>
          <p:cNvSpPr txBox="1"/>
          <p:nvPr/>
        </p:nvSpPr>
        <p:spPr>
          <a:xfrm>
            <a:off x="2590800" y="2514600"/>
            <a:ext cx="13063670" cy="3600986"/>
          </a:xfrm>
          <a:prstGeom prst="rect">
            <a:avLst/>
          </a:prstGeom>
          <a:noFill/>
        </p:spPr>
        <p:txBody>
          <a:bodyPr wrap="square" rtlCol="0">
            <a:spAutoFit/>
          </a:bodyPr>
          <a:lstStyle/>
          <a:p>
            <a:pPr algn="ctr"/>
            <a:r>
              <a:rPr lang="en-US" sz="6000" b="1" dirty="0" smtClean="0">
                <a:cs typeface="Times New Roman" panose="02020603050405020304" pitchFamily="18" charset="0"/>
              </a:rPr>
              <a:t>All Models and Relationships </a:t>
            </a:r>
          </a:p>
          <a:p>
            <a:pPr algn="ctr"/>
            <a:r>
              <a:rPr lang="en-US" sz="6000" b="1" dirty="0" smtClean="0">
                <a:cs typeface="Times New Roman" panose="02020603050405020304" pitchFamily="18" charset="0"/>
              </a:rPr>
              <a:t>will be found* on</a:t>
            </a:r>
            <a:endParaRPr lang="en-US" sz="6000" b="1" dirty="0" smtClean="0">
              <a:cs typeface="Times New Roman" panose="02020603050405020304" pitchFamily="18" charset="0"/>
            </a:endParaRPr>
          </a:p>
          <a:p>
            <a:pPr algn="ctr"/>
            <a:r>
              <a:rPr lang="en-US" sz="6000" b="1" dirty="0" smtClean="0">
                <a:cs typeface="Times New Roman" panose="02020603050405020304" pitchFamily="18" charset="0"/>
                <a:hlinkClick r:id="rId7"/>
              </a:rPr>
              <a:t>www.neil-</a:t>
            </a:r>
            <a:r>
              <a:rPr lang="en-US" sz="6000" b="1" dirty="0" smtClean="0">
                <a:cs typeface="Times New Roman" panose="02020603050405020304" pitchFamily="18" charset="0"/>
                <a:hlinkClick r:id="rId7"/>
              </a:rPr>
              <a:t>kb.com</a:t>
            </a:r>
            <a:endParaRPr lang="en-US" sz="6000" b="1" dirty="0" smtClean="0">
              <a:cs typeface="Times New Roman" panose="02020603050405020304" pitchFamily="18" charset="0"/>
            </a:endParaRPr>
          </a:p>
          <a:p>
            <a:pPr algn="ctr"/>
            <a:r>
              <a:rPr lang="en-US" sz="4400" b="1" dirty="0" smtClean="0">
                <a:cs typeface="Times New Roman" panose="02020603050405020304" pitchFamily="18" charset="0"/>
              </a:rPr>
              <a:t/>
            </a:r>
            <a:endParaRPr lang="en-US" sz="4400" b="1" dirty="0">
              <a:cs typeface="Times New Roman" panose="02020603050405020304" pitchFamily="18" charset="0"/>
            </a:endParaRPr>
          </a:p>
        </p:txBody>
      </p:sp>
      <p:sp>
        <p:nvSpPr>
          <p:cNvPr id="2" name="Rectangle 1"/>
          <p:cNvSpPr/>
          <p:nvPr/>
        </p:nvSpPr>
        <p:spPr>
          <a:xfrm>
            <a:off x="15258630" y="12170658"/>
            <a:ext cx="3029370" cy="630942"/>
          </a:xfrm>
          <a:prstGeom prst="rect">
            <a:avLst/>
          </a:prstGeom>
        </p:spPr>
        <p:txBody>
          <a:bodyPr wrap="none">
            <a:spAutoFit/>
          </a:bodyPr>
          <a:lstStyle/>
          <a:p>
            <a:r>
              <a:rPr lang="en-US" dirty="0" smtClean="0"/>
              <a:t>*20 Dec, 2013</a:t>
            </a:r>
            <a:endParaRPr lang="en-US" dirty="0"/>
          </a:p>
        </p:txBody>
      </p:sp>
    </p:spTree>
    <p:extLst>
      <p:ext uri="{BB962C8B-B14F-4D97-AF65-F5344CB8AC3E}">
        <p14:creationId xmlns:p14="http://schemas.microsoft.com/office/powerpoint/2010/main" val="9215015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Screenshot 2013-11-18 09.33.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51" y="2438400"/>
            <a:ext cx="9097349" cy="4572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1327516" y="3561581"/>
            <a:ext cx="6350884" cy="2280564"/>
          </a:xfrm>
          <a:prstGeom prst="rect">
            <a:avLst/>
          </a:prstGeom>
          <a:noFill/>
        </p:spPr>
        <p:txBody>
          <a:bodyPr wrap="square" lIns="124907" tIns="62454" rIns="124907" bIns="62454" rtlCol="0">
            <a:spAutoFit/>
          </a:bodyPr>
          <a:lstStyle/>
          <a:p>
            <a:pPr algn="ctr"/>
            <a:r>
              <a:rPr lang="en-US" sz="4800" dirty="0" smtClean="0"/>
              <a:t>Constellation/Topic Models </a:t>
            </a:r>
          </a:p>
          <a:p>
            <a:pPr algn="ctr"/>
            <a:r>
              <a:rPr lang="en-US" sz="4400" dirty="0" smtClean="0"/>
              <a:t>[</a:t>
            </a:r>
            <a:r>
              <a:rPr lang="en-US" sz="4400" dirty="0"/>
              <a:t>Fergus et al</a:t>
            </a:r>
            <a:r>
              <a:rPr lang="en-US" sz="4400" dirty="0" smtClean="0"/>
              <a:t>. 2004</a:t>
            </a:r>
            <a:r>
              <a:rPr lang="en-US" sz="4400" dirty="0"/>
              <a:t>]</a:t>
            </a:r>
            <a:endParaRPr lang="en-US" sz="5400" dirty="0"/>
          </a:p>
        </p:txBody>
      </p:sp>
      <p:sp>
        <p:nvSpPr>
          <p:cNvPr id="10" name="TextBox 9"/>
          <p:cNvSpPr txBox="1"/>
          <p:nvPr/>
        </p:nvSpPr>
        <p:spPr>
          <a:xfrm>
            <a:off x="11327516" y="8613318"/>
            <a:ext cx="6350884" cy="2280564"/>
          </a:xfrm>
          <a:prstGeom prst="rect">
            <a:avLst/>
          </a:prstGeom>
          <a:noFill/>
        </p:spPr>
        <p:txBody>
          <a:bodyPr wrap="square" lIns="124907" tIns="62454" rIns="124907" bIns="62454" rtlCol="0">
            <a:spAutoFit/>
          </a:bodyPr>
          <a:lstStyle/>
          <a:p>
            <a:pPr algn="ctr"/>
            <a:r>
              <a:rPr lang="en-US" sz="4800" dirty="0" smtClean="0"/>
              <a:t>Segmentation </a:t>
            </a:r>
          </a:p>
          <a:p>
            <a:pPr algn="ctr"/>
            <a:r>
              <a:rPr lang="en-US" sz="4800" dirty="0" smtClean="0"/>
              <a:t>Model</a:t>
            </a:r>
          </a:p>
          <a:p>
            <a:pPr algn="ctr"/>
            <a:r>
              <a:rPr lang="en-US" sz="4400" dirty="0"/>
              <a:t>[Rubenstein et al. </a:t>
            </a:r>
            <a:r>
              <a:rPr lang="en-US" sz="4400" dirty="0" smtClean="0"/>
              <a:t>2013</a:t>
            </a:r>
            <a:r>
              <a:rPr lang="en-US" sz="4400" dirty="0"/>
              <a:t>]</a:t>
            </a:r>
          </a:p>
        </p:txBody>
      </p:sp>
      <p:sp>
        <p:nvSpPr>
          <p:cNvPr id="11" name="标题 1"/>
          <p:cNvSpPr>
            <a:spLocks noGrp="1"/>
          </p:cNvSpPr>
          <p:nvPr>
            <p:ph type="title"/>
          </p:nvPr>
        </p:nvSpPr>
        <p:spPr>
          <a:xfrm>
            <a:off x="914400" y="0"/>
            <a:ext cx="16459200" cy="1828800"/>
          </a:xfrm>
        </p:spPr>
        <p:txBody>
          <a:bodyPr>
            <a:normAutofit/>
          </a:bodyPr>
          <a:lstStyle/>
          <a:p>
            <a:r>
              <a:rPr lang="en-US" altLang="zh-CN" dirty="0" smtClean="0"/>
              <a:t>Using Internet Images</a:t>
            </a:r>
            <a:endParaRPr lang="zh-CN" altLang="en-US" dirty="0"/>
          </a:p>
        </p:txBody>
      </p:sp>
      <p:grpSp>
        <p:nvGrpSpPr>
          <p:cNvPr id="2" name="Group 1"/>
          <p:cNvGrpSpPr/>
          <p:nvPr/>
        </p:nvGrpSpPr>
        <p:grpSpPr>
          <a:xfrm>
            <a:off x="484696" y="7924801"/>
            <a:ext cx="9990453" cy="3657599"/>
            <a:chOff x="228600" y="7772401"/>
            <a:chExt cx="11239263" cy="4114800"/>
          </a:xfrm>
        </p:grpSpPr>
        <p:pic>
          <p:nvPicPr>
            <p:cNvPr id="4098" name="Picture 2" descr="http://people.csail.mit.edu/mrub/ObjectDiscovery/images/teaser.jpg"/>
            <p:cNvPicPr>
              <a:picLocks noChangeAspect="1" noChangeArrowheads="1"/>
            </p:cNvPicPr>
            <p:nvPr/>
          </p:nvPicPr>
          <p:blipFill rotWithShape="1">
            <a:blip r:embed="rId4">
              <a:extLst>
                <a:ext uri="{28A0092B-C50C-407E-A947-70E740481C1C}">
                  <a14:useLocalDpi xmlns:a14="http://schemas.microsoft.com/office/drawing/2010/main" val="0"/>
                </a:ext>
              </a:extLst>
            </a:blip>
            <a:srcRect l="43011" r="29791" b="11799"/>
            <a:stretch/>
          </p:blipFill>
          <p:spPr bwMode="auto">
            <a:xfrm>
              <a:off x="6068401" y="7772401"/>
              <a:ext cx="5399462" cy="411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9321" r="62595" b="9488"/>
            <a:stretch/>
          </p:blipFill>
          <p:spPr>
            <a:xfrm>
              <a:off x="228600" y="7772401"/>
              <a:ext cx="5820751" cy="4114800"/>
            </a:xfrm>
            <a:prstGeom prst="rect">
              <a:avLst/>
            </a:prstGeom>
          </p:spPr>
        </p:pic>
      </p:grpSp>
    </p:spTree>
    <p:extLst>
      <p:ext uri="{BB962C8B-B14F-4D97-AF65-F5344CB8AC3E}">
        <p14:creationId xmlns:p14="http://schemas.microsoft.com/office/powerpoint/2010/main" val="943351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2" name="Group 251"/>
          <p:cNvGrpSpPr/>
          <p:nvPr/>
        </p:nvGrpSpPr>
        <p:grpSpPr>
          <a:xfrm>
            <a:off x="-52585" y="1959114"/>
            <a:ext cx="4091185" cy="10232886"/>
            <a:chOff x="176015" y="2514600"/>
            <a:chExt cx="4091185" cy="10232886"/>
          </a:xfrm>
        </p:grpSpPr>
        <p:sp>
          <p:nvSpPr>
            <p:cNvPr id="4" name="TextBox 433"/>
            <p:cNvSpPr txBox="1"/>
            <p:nvPr/>
          </p:nvSpPr>
          <p:spPr>
            <a:xfrm>
              <a:off x="176015" y="2514600"/>
              <a:ext cx="4091185" cy="707886"/>
            </a:xfrm>
            <a:prstGeom prst="rect">
              <a:avLst/>
            </a:prstGeom>
            <a:noFill/>
          </p:spPr>
          <p:txBody>
            <a:bodyPr wrap="none" rtlCol="0">
              <a:spAutoFit/>
            </a:bodyPr>
            <a:lstStyle/>
            <a:p>
              <a:r>
                <a:rPr lang="en-US" altLang="zh-CN" sz="4000" b="1" dirty="0" smtClean="0">
                  <a:solidFill>
                    <a:srgbClr val="E7E200"/>
                  </a:solidFill>
                  <a:latin typeface="+mj-lt"/>
                  <a:cs typeface="Times New Roman"/>
                </a:rPr>
                <a:t>(0) Seed Images</a:t>
              </a:r>
            </a:p>
          </p:txBody>
        </p:sp>
        <p:grpSp>
          <p:nvGrpSpPr>
            <p:cNvPr id="5" name="Group 4"/>
            <p:cNvGrpSpPr/>
            <p:nvPr/>
          </p:nvGrpSpPr>
          <p:grpSpPr>
            <a:xfrm>
              <a:off x="592271" y="3249693"/>
              <a:ext cx="3258673" cy="2715993"/>
              <a:chOff x="486454" y="2770407"/>
              <a:chExt cx="3258673" cy="2715993"/>
            </a:xfrm>
          </p:grpSpPr>
          <p:grpSp>
            <p:nvGrpSpPr>
              <p:cNvPr id="41" name="组合 40"/>
              <p:cNvGrpSpPr/>
              <p:nvPr/>
            </p:nvGrpSpPr>
            <p:grpSpPr>
              <a:xfrm>
                <a:off x="486454" y="2770407"/>
                <a:ext cx="3258673" cy="2203584"/>
                <a:chOff x="1591508" y="4635112"/>
                <a:chExt cx="5562600" cy="3761551"/>
              </a:xfrm>
            </p:grpSpPr>
            <p:sp>
              <p:nvSpPr>
                <p:cNvPr id="43" name="圆角矩形 42"/>
                <p:cNvSpPr/>
                <p:nvPr/>
              </p:nvSpPr>
              <p:spPr>
                <a:xfrm>
                  <a:off x="1591508" y="4686716"/>
                  <a:ext cx="5562600" cy="370994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44" name="图片 4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4069" y="6813519"/>
                  <a:ext cx="1826115" cy="1295400"/>
                </a:xfrm>
                <a:prstGeom prst="rect">
                  <a:avLst/>
                </a:prstGeom>
              </p:spPr>
            </p:pic>
            <p:pic>
              <p:nvPicPr>
                <p:cNvPr id="45" name="图片 4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1028" y="7098557"/>
                  <a:ext cx="1524000" cy="952500"/>
                </a:xfrm>
                <a:prstGeom prst="rect">
                  <a:avLst/>
                </a:prstGeom>
              </p:spPr>
            </p:pic>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9028" y="6848037"/>
                  <a:ext cx="1524000" cy="1143000"/>
                </a:xfrm>
                <a:prstGeom prst="rect">
                  <a:avLst/>
                </a:prstGeom>
              </p:spPr>
            </p:pic>
            <p:pic>
              <p:nvPicPr>
                <p:cNvPr id="47" name="图片 4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1574" y="5776475"/>
                  <a:ext cx="1523999" cy="1071562"/>
                </a:xfrm>
                <a:prstGeom prst="rect">
                  <a:avLst/>
                </a:prstGeom>
              </p:spPr>
            </p:pic>
            <p:pic>
              <p:nvPicPr>
                <p:cNvPr id="48" name="图片 4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321" y="6552710"/>
                  <a:ext cx="1562100" cy="1171575"/>
                </a:xfrm>
                <a:prstGeom prst="rect">
                  <a:avLst/>
                </a:prstGeom>
              </p:spPr>
            </p:pic>
            <p:pic>
              <p:nvPicPr>
                <p:cNvPr id="49" name="图片 4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9707" y="5715000"/>
                  <a:ext cx="1383557" cy="1383557"/>
                </a:xfrm>
                <a:prstGeom prst="rect">
                  <a:avLst/>
                </a:prstGeom>
              </p:spPr>
            </p:pic>
            <p:pic>
              <p:nvPicPr>
                <p:cNvPr id="50" name="图片 49"/>
                <p:cNvPicPr>
                  <a:picLocks noChangeAspect="1"/>
                </p:cNvPicPr>
                <p:nvPr/>
              </p:nvPicPr>
              <p:blipFill>
                <a:blip r:embed="rId8"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857274" y="5991954"/>
                  <a:ext cx="1317993" cy="959664"/>
                </a:xfrm>
                <a:prstGeom prst="rect">
                  <a:avLst/>
                </a:prstGeom>
              </p:spPr>
            </p:pic>
            <p:pic>
              <p:nvPicPr>
                <p:cNvPr id="51" name="图片 5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271" y="5503832"/>
                  <a:ext cx="1523999" cy="1509712"/>
                </a:xfrm>
                <a:prstGeom prst="rect">
                  <a:avLst/>
                </a:prstGeom>
              </p:spPr>
            </p:pic>
            <p:pic>
              <p:nvPicPr>
                <p:cNvPr id="52" name="图片 5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8657" y="4886285"/>
                  <a:ext cx="1185659" cy="1148607"/>
                </a:xfrm>
                <a:prstGeom prst="rect">
                  <a:avLst/>
                </a:prstGeom>
              </p:spPr>
            </p:pic>
            <p:pic>
              <p:nvPicPr>
                <p:cNvPr id="53" name="图片 5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724400"/>
                  <a:ext cx="1161142" cy="990600"/>
                </a:xfrm>
                <a:prstGeom prst="rect">
                  <a:avLst/>
                </a:prstGeom>
              </p:spPr>
            </p:pic>
            <p:pic>
              <p:nvPicPr>
                <p:cNvPr id="54" name="图片 5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63885" y="4886285"/>
                  <a:ext cx="1304772" cy="1056050"/>
                </a:xfrm>
                <a:prstGeom prst="rect">
                  <a:avLst/>
                </a:prstGeom>
              </p:spPr>
            </p:pic>
            <p:pic>
              <p:nvPicPr>
                <p:cNvPr id="55" name="图片 54"/>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1422" y="4635112"/>
                  <a:ext cx="1598872" cy="1169175"/>
                </a:xfrm>
                <a:prstGeom prst="rect">
                  <a:avLst/>
                </a:prstGeom>
              </p:spPr>
            </p:pic>
            <p:pic>
              <p:nvPicPr>
                <p:cNvPr id="56" name="图片 55"/>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400" y="7262416"/>
                  <a:ext cx="1295400" cy="1048464"/>
                </a:xfrm>
                <a:prstGeom prst="rect">
                  <a:avLst/>
                </a:prstGeom>
              </p:spPr>
            </p:pic>
          </p:grpSp>
          <p:sp>
            <p:nvSpPr>
              <p:cNvPr id="42" name="TextBox 487"/>
              <p:cNvSpPr txBox="1"/>
              <p:nvPr/>
            </p:nvSpPr>
            <p:spPr>
              <a:xfrm rot="5400000" flipV="1">
                <a:off x="1838792" y="3786255"/>
                <a:ext cx="553998" cy="2846292"/>
              </a:xfrm>
              <a:prstGeom prst="rect">
                <a:avLst/>
              </a:prstGeom>
              <a:noFill/>
            </p:spPr>
            <p:txBody>
              <a:bodyPr vert="eaVert" wrap="none" rtlCol="0">
                <a:spAutoFit/>
              </a:bodyPr>
              <a:lstStyle/>
              <a:p>
                <a:r>
                  <a:rPr lang="en-US" altLang="zh-CN" sz="2400" b="1" dirty="0" smtClean="0">
                    <a:cs typeface="Times New Roman"/>
                  </a:rPr>
                  <a:t>Desktop Computer</a:t>
                </a:r>
                <a:endParaRPr lang="zh-CN" altLang="en-US" sz="2400" b="1" dirty="0">
                  <a:cs typeface="Times New Roman"/>
                </a:endParaRPr>
              </a:p>
            </p:txBody>
          </p:sp>
        </p:grpSp>
        <p:grpSp>
          <p:nvGrpSpPr>
            <p:cNvPr id="8" name="组合 7"/>
            <p:cNvGrpSpPr/>
            <p:nvPr/>
          </p:nvGrpSpPr>
          <p:grpSpPr>
            <a:xfrm>
              <a:off x="592271" y="6060324"/>
              <a:ext cx="3258673" cy="2724761"/>
              <a:chOff x="1981200" y="4724399"/>
              <a:chExt cx="5562600" cy="4651207"/>
            </a:xfrm>
          </p:grpSpPr>
          <p:grpSp>
            <p:nvGrpSpPr>
              <p:cNvPr id="26" name="组合 25"/>
              <p:cNvGrpSpPr/>
              <p:nvPr/>
            </p:nvGrpSpPr>
            <p:grpSpPr>
              <a:xfrm>
                <a:off x="1981200" y="4724399"/>
                <a:ext cx="5562600" cy="3709949"/>
                <a:chOff x="1600200" y="4724399"/>
                <a:chExt cx="5562600" cy="3709949"/>
              </a:xfrm>
            </p:grpSpPr>
            <p:sp>
              <p:nvSpPr>
                <p:cNvPr id="28" name="圆角矩形 27"/>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29" name="图片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8443" y="6813519"/>
                  <a:ext cx="1797367" cy="1295400"/>
                </a:xfrm>
                <a:prstGeom prst="rect">
                  <a:avLst/>
                </a:prstGeom>
              </p:spPr>
            </p:pic>
            <p:pic>
              <p:nvPicPr>
                <p:cNvPr id="30" name="图片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40350" y="7174214"/>
                  <a:ext cx="1059656" cy="952500"/>
                </a:xfrm>
                <a:prstGeom prst="rect">
                  <a:avLst/>
                </a:prstGeom>
              </p:spPr>
            </p:pic>
            <p:pic>
              <p:nvPicPr>
                <p:cNvPr id="31" name="图片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8214" y="6893687"/>
                  <a:ext cx="1243012" cy="1143000"/>
                </a:xfrm>
                <a:prstGeom prst="rect">
                  <a:avLst/>
                </a:prstGeom>
              </p:spPr>
            </p:pic>
            <p:pic>
              <p:nvPicPr>
                <p:cNvPr id="32" name="图片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74306" y="5776475"/>
                  <a:ext cx="1138534" cy="1071562"/>
                </a:xfrm>
                <a:prstGeom prst="rect">
                  <a:avLst/>
                </a:prstGeom>
              </p:spPr>
            </p:pic>
            <p:pic>
              <p:nvPicPr>
                <p:cNvPr id="33" name="图片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45415" y="6951618"/>
                  <a:ext cx="1303377" cy="1171575"/>
                </a:xfrm>
                <a:prstGeom prst="rect">
                  <a:avLst/>
                </a:prstGeom>
              </p:spPr>
            </p:pic>
            <p:pic>
              <p:nvPicPr>
                <p:cNvPr id="34" name="图片 3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56913" y="5715000"/>
                  <a:ext cx="1314379" cy="1383557"/>
                </a:xfrm>
                <a:prstGeom prst="rect">
                  <a:avLst/>
                </a:prstGeom>
              </p:spPr>
            </p:pic>
            <p:pic>
              <p:nvPicPr>
                <p:cNvPr id="35" name="图片 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61492" y="5991954"/>
                  <a:ext cx="995651" cy="959664"/>
                </a:xfrm>
                <a:prstGeom prst="rect">
                  <a:avLst/>
                </a:prstGeom>
              </p:spPr>
            </p:pic>
            <p:pic>
              <p:nvPicPr>
                <p:cNvPr id="36" name="图片 3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50570" y="5623688"/>
                  <a:ext cx="1523999" cy="1269999"/>
                </a:xfrm>
                <a:prstGeom prst="rect">
                  <a:avLst/>
                </a:prstGeom>
              </p:spPr>
            </p:pic>
            <p:pic>
              <p:nvPicPr>
                <p:cNvPr id="37" name="图片 36"/>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6131" y="4886285"/>
                  <a:ext cx="1148607" cy="1148607"/>
                </a:xfrm>
                <a:prstGeom prst="rect">
                  <a:avLst/>
                </a:prstGeom>
              </p:spPr>
            </p:pic>
            <p:pic>
              <p:nvPicPr>
                <p:cNvPr id="38" name="图片 37"/>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4070" y="4852948"/>
                  <a:ext cx="990600" cy="990600"/>
                </a:xfrm>
                <a:prstGeom prst="rect">
                  <a:avLst/>
                </a:prstGeom>
              </p:spPr>
            </p:pic>
            <p:pic>
              <p:nvPicPr>
                <p:cNvPr id="39" name="图片 3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909042" y="4886285"/>
                  <a:ext cx="1214457" cy="1056050"/>
                </a:xfrm>
                <a:prstGeom prst="rect">
                  <a:avLst/>
                </a:prstGeom>
              </p:spPr>
            </p:pic>
            <p:pic>
              <p:nvPicPr>
                <p:cNvPr id="40" name="图片 3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71422" y="4893278"/>
                  <a:ext cx="1598872" cy="1102670"/>
                </a:xfrm>
                <a:prstGeom prst="rect">
                  <a:avLst/>
                </a:prstGeom>
              </p:spPr>
            </p:pic>
          </p:grpSp>
          <p:sp>
            <p:nvSpPr>
              <p:cNvPr id="27" name="TextBox 472"/>
              <p:cNvSpPr txBox="1"/>
              <p:nvPr/>
            </p:nvSpPr>
            <p:spPr>
              <a:xfrm rot="5400000" flipV="1">
                <a:off x="4289658" y="7862131"/>
                <a:ext cx="945683" cy="2081268"/>
              </a:xfrm>
              <a:prstGeom prst="rect">
                <a:avLst/>
              </a:prstGeom>
              <a:noFill/>
            </p:spPr>
            <p:txBody>
              <a:bodyPr vert="eaVert" wrap="none" rtlCol="0">
                <a:spAutoFit/>
              </a:bodyPr>
              <a:lstStyle/>
              <a:p>
                <a:r>
                  <a:rPr lang="en-US" altLang="zh-CN" sz="2400" b="1" dirty="0" smtClean="0">
                    <a:cs typeface="Times New Roman"/>
                  </a:rPr>
                  <a:t>Monitor</a:t>
                </a:r>
                <a:endParaRPr lang="zh-CN" altLang="en-US" sz="2400" b="1" dirty="0">
                  <a:cs typeface="Times New Roman"/>
                </a:endParaRPr>
              </a:p>
            </p:txBody>
          </p:sp>
        </p:grpSp>
        <p:grpSp>
          <p:nvGrpSpPr>
            <p:cNvPr id="9" name="组合 8"/>
            <p:cNvGrpSpPr/>
            <p:nvPr/>
          </p:nvGrpSpPr>
          <p:grpSpPr>
            <a:xfrm>
              <a:off x="592271" y="8811637"/>
              <a:ext cx="3258673" cy="2716649"/>
              <a:chOff x="1981200" y="4724399"/>
              <a:chExt cx="5562600" cy="4637358"/>
            </a:xfrm>
          </p:grpSpPr>
          <p:grpSp>
            <p:nvGrpSpPr>
              <p:cNvPr id="11" name="组合 10"/>
              <p:cNvGrpSpPr/>
              <p:nvPr/>
            </p:nvGrpSpPr>
            <p:grpSpPr>
              <a:xfrm>
                <a:off x="1981200" y="4724399"/>
                <a:ext cx="5562600" cy="3709949"/>
                <a:chOff x="1600200" y="4724399"/>
                <a:chExt cx="5562600" cy="3709949"/>
              </a:xfrm>
            </p:grpSpPr>
            <p:sp>
              <p:nvSpPr>
                <p:cNvPr id="13" name="圆角矩形 12"/>
                <p:cNvSpPr/>
                <p:nvPr/>
              </p:nvSpPr>
              <p:spPr>
                <a:xfrm>
                  <a:off x="1600200" y="4724399"/>
                  <a:ext cx="5562600" cy="3709949"/>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3200">
                    <a:cs typeface="Times New Roman"/>
                  </a:endParaRPr>
                </a:p>
              </p:txBody>
            </p:sp>
            <p:pic>
              <p:nvPicPr>
                <p:cNvPr id="14" name="图片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88443" y="7096271"/>
                  <a:ext cx="1797367" cy="729895"/>
                </a:xfrm>
                <a:prstGeom prst="rect">
                  <a:avLst/>
                </a:prstGeom>
              </p:spPr>
            </p:pic>
            <p:pic>
              <p:nvPicPr>
                <p:cNvPr id="15" name="图片 1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61261" y="6911423"/>
                  <a:ext cx="1059656" cy="565149"/>
                </a:xfrm>
                <a:prstGeom prst="rect">
                  <a:avLst/>
                </a:prstGeom>
              </p:spPr>
            </p:pic>
            <p:pic>
              <p:nvPicPr>
                <p:cNvPr id="16" name="图片 1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18214" y="7154434"/>
                  <a:ext cx="1243012" cy="621506"/>
                </a:xfrm>
                <a:prstGeom prst="rect">
                  <a:avLst/>
                </a:prstGeom>
              </p:spPr>
            </p:pic>
            <p:pic>
              <p:nvPicPr>
                <p:cNvPr id="17" name="图片 1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574306" y="5967246"/>
                  <a:ext cx="1138534" cy="690020"/>
                </a:xfrm>
                <a:prstGeom prst="rect">
                  <a:avLst/>
                </a:prstGeom>
              </p:spPr>
            </p:pic>
            <p:pic>
              <p:nvPicPr>
                <p:cNvPr id="18" name="图片 1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913692" y="6990486"/>
                  <a:ext cx="1303377" cy="802078"/>
                </a:xfrm>
                <a:prstGeom prst="rect">
                  <a:avLst/>
                </a:prstGeom>
              </p:spPr>
            </p:pic>
            <p:pic>
              <p:nvPicPr>
                <p:cNvPr id="19" name="图片 1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256913" y="6161100"/>
                  <a:ext cx="1314379" cy="491356"/>
                </a:xfrm>
                <a:prstGeom prst="rect">
                  <a:avLst/>
                </a:prstGeom>
              </p:spPr>
            </p:pic>
            <p:pic>
              <p:nvPicPr>
                <p:cNvPr id="20" name="图片 1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361492" y="6259945"/>
                  <a:ext cx="995651" cy="423681"/>
                </a:xfrm>
                <a:prstGeom prst="rect">
                  <a:avLst/>
                </a:prstGeom>
              </p:spPr>
            </p:pic>
            <p:pic>
              <p:nvPicPr>
                <p:cNvPr id="21" name="图片 20"/>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850570" y="5942833"/>
                  <a:ext cx="1523999" cy="631709"/>
                </a:xfrm>
                <a:prstGeom prst="rect">
                  <a:avLst/>
                </a:prstGeom>
              </p:spPr>
            </p:pic>
            <p:pic>
              <p:nvPicPr>
                <p:cNvPr id="22" name="图片 2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146131" y="5090070"/>
                  <a:ext cx="1148607" cy="741036"/>
                </a:xfrm>
                <a:prstGeom prst="rect">
                  <a:avLst/>
                </a:prstGeom>
              </p:spPr>
            </p:pic>
            <p:pic>
              <p:nvPicPr>
                <p:cNvPr id="23" name="图片 2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914070" y="5073081"/>
                  <a:ext cx="990600" cy="550333"/>
                </a:xfrm>
                <a:prstGeom prst="rect">
                  <a:avLst/>
                </a:prstGeom>
              </p:spPr>
            </p:pic>
            <p:pic>
              <p:nvPicPr>
                <p:cNvPr id="24" name="图片 2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909042" y="5158635"/>
                  <a:ext cx="1214457" cy="511350"/>
                </a:xfrm>
                <a:prstGeom prst="rect">
                  <a:avLst/>
                </a:prstGeom>
              </p:spPr>
            </p:pic>
            <p:pic>
              <p:nvPicPr>
                <p:cNvPr id="25" name="图片 2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171422" y="5236838"/>
                  <a:ext cx="1598872" cy="503581"/>
                </a:xfrm>
                <a:prstGeom prst="rect">
                  <a:avLst/>
                </a:prstGeom>
              </p:spPr>
            </p:pic>
          </p:grpSp>
          <p:sp>
            <p:nvSpPr>
              <p:cNvPr id="12" name="TextBox 457"/>
              <p:cNvSpPr txBox="1"/>
              <p:nvPr/>
            </p:nvSpPr>
            <p:spPr>
              <a:xfrm rot="5400000" flipV="1">
                <a:off x="4289658" y="7597906"/>
                <a:ext cx="945682" cy="2582019"/>
              </a:xfrm>
              <a:prstGeom prst="rect">
                <a:avLst/>
              </a:prstGeom>
              <a:noFill/>
            </p:spPr>
            <p:txBody>
              <a:bodyPr vert="eaVert" wrap="none" rtlCol="0">
                <a:spAutoFit/>
              </a:bodyPr>
              <a:lstStyle/>
              <a:p>
                <a:r>
                  <a:rPr lang="en-US" altLang="zh-CN" sz="2400" b="1" dirty="0" smtClean="0">
                    <a:cs typeface="Times New Roman"/>
                  </a:rPr>
                  <a:t>Keyboard</a:t>
                </a:r>
                <a:endParaRPr lang="zh-CN" altLang="en-US" sz="2400" b="1" dirty="0">
                  <a:cs typeface="Times New Roman"/>
                </a:endParaRPr>
              </a:p>
            </p:txBody>
          </p:sp>
        </p:grpSp>
        <p:sp>
          <p:nvSpPr>
            <p:cNvPr id="10" name="Rectangle 214"/>
            <p:cNvSpPr/>
            <p:nvPr/>
          </p:nvSpPr>
          <p:spPr>
            <a:xfrm rot="5400000">
              <a:off x="1920350" y="11367621"/>
              <a:ext cx="1313180" cy="1446550"/>
            </a:xfrm>
            <a:prstGeom prst="rect">
              <a:avLst/>
            </a:prstGeom>
            <a:noFill/>
          </p:spPr>
          <p:txBody>
            <a:bodyPr wrap="none" lIns="91440" tIns="45720" rIns="91440" bIns="45720" anchor="ctr" anchorCtr="0">
              <a:spAutoFit/>
            </a:bodyPr>
            <a:lstStyle/>
            <a:p>
              <a:pPr algn="ctr"/>
              <a:r>
                <a:rPr lang="en-US" sz="8800" b="1" cap="all" spc="0" dirty="0" smtClean="0">
                  <a:ln w="9000" cmpd="sng">
                    <a:solidFill>
                      <a:schemeClr val="accent4">
                        <a:shade val="50000"/>
                        <a:satMod val="120000"/>
                      </a:schemeClr>
                    </a:solidFill>
                    <a:prstDash val="solid"/>
                  </a:ln>
                  <a:solidFill>
                    <a:srgbClr val="00B0F0"/>
                  </a:solidFill>
                  <a:effectLst/>
                  <a:cs typeface="Times New Roman"/>
                </a:rPr>
                <a:t>…</a:t>
              </a:r>
              <a:endParaRPr lang="en-US" sz="4000" b="1" cap="all" spc="0" dirty="0">
                <a:ln w="9000" cmpd="sng">
                  <a:solidFill>
                    <a:schemeClr val="accent4">
                      <a:shade val="50000"/>
                      <a:satMod val="120000"/>
                    </a:schemeClr>
                  </a:solidFill>
                  <a:prstDash val="solid"/>
                </a:ln>
                <a:solidFill>
                  <a:srgbClr val="00B0F0"/>
                </a:solidFill>
                <a:effectLst/>
                <a:cs typeface="Times New Roman"/>
              </a:endParaRPr>
            </a:p>
          </p:txBody>
        </p:sp>
      </p:grpSp>
      <p:grpSp>
        <p:nvGrpSpPr>
          <p:cNvPr id="278" name="组合 195"/>
          <p:cNvGrpSpPr/>
          <p:nvPr/>
        </p:nvGrpSpPr>
        <p:grpSpPr>
          <a:xfrm>
            <a:off x="9296400" y="1129407"/>
            <a:ext cx="7315200" cy="10427516"/>
            <a:chOff x="7315199" y="608175"/>
            <a:chExt cx="7315200" cy="10427516"/>
          </a:xfrm>
        </p:grpSpPr>
        <p:pic>
          <p:nvPicPr>
            <p:cNvPr id="279" name="图片 196" descr="desktop computer - Google Search - Google Chrome"/>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315199" y="608175"/>
              <a:ext cx="7315200" cy="3938139"/>
            </a:xfrm>
            <a:prstGeom prst="rect">
              <a:avLst/>
            </a:prstGeom>
          </p:spPr>
        </p:pic>
        <p:pic>
          <p:nvPicPr>
            <p:cNvPr id="280" name="图片 197" descr="monitor - Google Search - Google Chrome"/>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315199" y="4311068"/>
              <a:ext cx="7315200" cy="3938139"/>
            </a:xfrm>
            <a:prstGeom prst="rect">
              <a:avLst/>
            </a:prstGeom>
          </p:spPr>
        </p:pic>
        <p:pic>
          <p:nvPicPr>
            <p:cNvPr id="281" name="图片 198" descr="keyboard - Google Search - Google Chrome"/>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315199" y="7097551"/>
              <a:ext cx="7315200" cy="3938140"/>
            </a:xfrm>
            <a:prstGeom prst="rect">
              <a:avLst/>
            </a:prstGeom>
          </p:spPr>
        </p:pic>
      </p:grpSp>
      <p:sp>
        <p:nvSpPr>
          <p:cNvPr id="282" name="左箭头 201"/>
          <p:cNvSpPr/>
          <p:nvPr/>
        </p:nvSpPr>
        <p:spPr>
          <a:xfrm>
            <a:off x="4648200" y="5111748"/>
            <a:ext cx="3733800" cy="1975067"/>
          </a:xfrm>
          <a:prstGeom prst="leftArrow">
            <a:avLst>
              <a:gd name="adj1" fmla="val 46188"/>
              <a:gd name="adj2" fmla="val 52541"/>
            </a:avLst>
          </a:prstGeom>
          <a:solidFill>
            <a:schemeClr val="accent6">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251056234"/>
      </p:ext>
    </p:extLst>
  </p:cSld>
  <p:clrMapOvr>
    <a:masterClrMapping/>
  </p:clrMapOvr>
  <mc:AlternateContent xmlns:mc="http://schemas.openxmlformats.org/markup-compatibility/2006">
    <mc:Choice xmlns:p14="http://schemas.microsoft.com/office/powerpoint/2010/main" Requires="p14">
      <p:transition p14:dur="1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25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wipe(right)">
                                      <p:cBhvr>
                                        <p:cTn id="12" dur="250"/>
                                        <p:tgtEl>
                                          <p:spTgt spid="282"/>
                                        </p:tgtEl>
                                      </p:cBhvr>
                                    </p:animEffec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252"/>
                                        </p:tgtEl>
                                        <p:attrNameLst>
                                          <p:attrName>style.visibility</p:attrName>
                                        </p:attrNameLst>
                                      </p:cBhvr>
                                      <p:to>
                                        <p:strVal val="visible"/>
                                      </p:to>
                                    </p:set>
                                    <p:animEffect transition="in" filter="fade">
                                      <p:cBhvr>
                                        <p:cTn id="16" dur="25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3"/>
          <p:cNvSpPr txBox="1">
            <a:spLocks noChangeArrowheads="1"/>
          </p:cNvSpPr>
          <p:nvPr/>
        </p:nvSpPr>
        <p:spPr bwMode="auto">
          <a:xfrm>
            <a:off x="2916433" y="3124200"/>
            <a:ext cx="12455134" cy="114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907" tIns="62454" rIns="124907" bIns="62454">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6600" b="1" dirty="0" smtClean="0">
                <a:solidFill>
                  <a:schemeClr val="tx1">
                    <a:lumMod val="85000"/>
                  </a:schemeClr>
                </a:solidFill>
                <a:latin typeface="+mn-lt"/>
                <a:cs typeface="Consolas" charset="0"/>
              </a:rPr>
              <a:t>Object Detection</a:t>
            </a:r>
            <a:endParaRPr lang="en-US" sz="6600" b="1" dirty="0">
              <a:solidFill>
                <a:schemeClr val="tx1">
                  <a:lumMod val="85000"/>
                </a:schemeClr>
              </a:solidFill>
              <a:latin typeface="+mn-lt"/>
              <a:cs typeface="Consolas" charset="0"/>
            </a:endParaRPr>
          </a:p>
        </p:txBody>
      </p:sp>
      <p:sp>
        <p:nvSpPr>
          <p:cNvPr id="6" name="标题 1"/>
          <p:cNvSpPr>
            <a:spLocks noGrp="1"/>
          </p:cNvSpPr>
          <p:nvPr>
            <p:ph type="title"/>
          </p:nvPr>
        </p:nvSpPr>
        <p:spPr>
          <a:xfrm>
            <a:off x="914400" y="0"/>
            <a:ext cx="16459200" cy="2133600"/>
          </a:xfrm>
        </p:spPr>
        <p:txBody>
          <a:bodyPr/>
          <a:lstStyle/>
          <a:p>
            <a:r>
              <a:rPr lang="en-US" altLang="zh-CN" dirty="0" smtClean="0"/>
              <a:t>Can NEIL help vision tasks?</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2728242576"/>
              </p:ext>
            </p:extLst>
          </p:nvPr>
        </p:nvGraphicFramePr>
        <p:xfrm>
          <a:off x="659306" y="4038597"/>
          <a:ext cx="16969388" cy="7924801"/>
        </p:xfrm>
        <a:graphic>
          <a:graphicData uri="http://schemas.openxmlformats.org/drawingml/2006/table">
            <a:tbl>
              <a:tblPr firstRow="1" bandRow="1">
                <a:tableStyleId>{C083E6E3-FA7D-4D7B-A595-EF9225AFEA82}</a:tableStyleId>
              </a:tblPr>
              <a:tblGrid>
                <a:gridCol w="12788526"/>
                <a:gridCol w="4180862"/>
              </a:tblGrid>
              <a:tr h="927794">
                <a:tc>
                  <a:txBody>
                    <a:bodyPr/>
                    <a:lstStyle/>
                    <a:p>
                      <a:endParaRPr lang="zh-CN" altLang="en-US" sz="3300" b="0" dirty="0"/>
                    </a:p>
                  </a:txBody>
                  <a:tcPr marL="151087" marR="151087" marT="75542" marB="75542" anchor="ctr">
                    <a:lnT w="12700" cmpd="sng">
                      <a:noFill/>
                    </a:lnT>
                  </a:tcPr>
                </a:tc>
                <a:tc>
                  <a:txBody>
                    <a:bodyPr/>
                    <a:lstStyle/>
                    <a:p>
                      <a:r>
                        <a:rPr lang="en-US" altLang="zh-CN" sz="3300" dirty="0" err="1" smtClean="0"/>
                        <a:t>mAP</a:t>
                      </a:r>
                      <a:endParaRPr lang="zh-CN" altLang="en-US" sz="3300" b="0" dirty="0"/>
                    </a:p>
                  </a:txBody>
                  <a:tcPr marL="151087" marR="151087" marT="75542" marB="75542" anchor="ctr">
                    <a:lnT w="12700" cmpd="sng">
                      <a:noFill/>
                    </a:lnT>
                  </a:tcPr>
                </a:tc>
              </a:tr>
              <a:tr h="927794">
                <a:tc>
                  <a:txBody>
                    <a:bodyPr/>
                    <a:lstStyle/>
                    <a:p>
                      <a:r>
                        <a:rPr lang="en-US" altLang="zh-CN" sz="3300" u="none" strike="noStrike" kern="1200" baseline="0" dirty="0" smtClean="0"/>
                        <a:t>Latent SVM (50 Google Images)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0.34</a:t>
                      </a:r>
                      <a:endParaRPr lang="zh-CN" altLang="en-US" sz="3300" b="0" dirty="0"/>
                    </a:p>
                  </a:txBody>
                  <a:tcPr marL="151087" marR="151087" marT="75542" marB="75542" anchor="ctr"/>
                </a:tc>
              </a:tr>
              <a:tr h="9277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Latent SVM (450 Google Images)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0.28</a:t>
                      </a:r>
                      <a:endParaRPr lang="zh-CN" altLang="en-US" sz="3300" b="0" dirty="0"/>
                    </a:p>
                  </a:txBody>
                  <a:tcPr marL="151087" marR="151087" marT="75542" marB="75542" anchor="ctr"/>
                </a:tc>
              </a:tr>
              <a:tr h="9277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Latent SVM (450, Aspect Ratio Clustering)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0.30</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Latent SVM (450, HOG-based Clustering)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0.33</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Seed Detector (NEIL Clustering)</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0.44</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Bootstrapping (without relationships) </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0.45</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NEIL Detector</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0.49</a:t>
                      </a:r>
                      <a:endParaRPr lang="zh-CN" altLang="en-US" sz="3300" b="0" dirty="0"/>
                    </a:p>
                  </a:txBody>
                  <a:tcPr marL="151087" marR="151087" marT="75542" marB="75542" anchor="ctr"/>
                </a:tc>
              </a:tr>
              <a:tr h="84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3300" u="none" strike="noStrike" kern="1200" baseline="0" dirty="0" smtClean="0"/>
                        <a:t>NEIL Detector + Relationships</a:t>
                      </a:r>
                      <a:endParaRPr lang="en-US" altLang="zh-CN" sz="3300" b="0" i="0" u="none" strike="noStrike" kern="1200" baseline="0" dirty="0" smtClean="0">
                        <a:solidFill>
                          <a:schemeClr val="dk1"/>
                        </a:solidFill>
                        <a:latin typeface="+mn-lt"/>
                        <a:ea typeface="+mn-ea"/>
                        <a:cs typeface="+mn-cs"/>
                      </a:endParaRPr>
                    </a:p>
                  </a:txBody>
                  <a:tcPr marL="151087" marR="151087" marT="75542" marB="75542" anchor="ctr"/>
                </a:tc>
                <a:tc>
                  <a:txBody>
                    <a:bodyPr/>
                    <a:lstStyle/>
                    <a:p>
                      <a:r>
                        <a:rPr lang="en-US" altLang="zh-CN" sz="3300" dirty="0" smtClean="0"/>
                        <a:t>0.51</a:t>
                      </a:r>
                      <a:endParaRPr lang="zh-CN" altLang="en-US" sz="3300" b="1" dirty="0"/>
                    </a:p>
                  </a:txBody>
                  <a:tcPr marL="151087" marR="151087" marT="75542" marB="75542" anchor="ctr"/>
                </a:tc>
              </a:tr>
            </a:tbl>
          </a:graphicData>
        </a:graphic>
      </p:graphicFrame>
      <p:sp>
        <p:nvSpPr>
          <p:cNvPr id="5" name="Rectangle 4"/>
          <p:cNvSpPr/>
          <p:nvPr/>
        </p:nvSpPr>
        <p:spPr>
          <a:xfrm>
            <a:off x="685800" y="502920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773430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 y="10242550"/>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5800" y="8571854"/>
            <a:ext cx="16916400" cy="838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833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 -0.00558 L 0 0.21404 " pathEditMode="relative" rAng="0" ptsTypes="AA">
                                      <p:cBhvr>
                                        <p:cTn id="11" dur="500" fill="hold"/>
                                        <p:tgtEl>
                                          <p:spTgt spid="5"/>
                                        </p:tgtEl>
                                        <p:attrNameLst>
                                          <p:attrName>ppt_x</p:attrName>
                                          <p:attrName>ppt_y</p:attrName>
                                        </p:attrNameLst>
                                      </p:cBhvr>
                                      <p:rCtr x="0" y="10975"/>
                                    </p:animMotion>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0 0.00037 L 0 0.06585 " pathEditMode="relative" rAng="0" ptsTypes="AA">
                                      <p:cBhvr>
                                        <p:cTn id="20" dur="500" fill="hold"/>
                                        <p:tgtEl>
                                          <p:spTgt spid="9"/>
                                        </p:tgtEl>
                                        <p:attrNameLst>
                                          <p:attrName>ppt_x</p:attrName>
                                          <p:attrName>ppt_y</p:attrName>
                                        </p:attrNameLst>
                                      </p:cBhvr>
                                      <p:rCtr x="0" y="3274"/>
                                    </p:animMotion>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xit" presetSubtype="0" fill="hold" grpId="2"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0 -1.15079E-6 L 0 0.12847 " pathEditMode="relative" rAng="0" ptsTypes="AA">
                                      <p:cBhvr>
                                        <p:cTn id="29" dur="500" fill="hold"/>
                                        <p:tgtEl>
                                          <p:spTgt spid="11"/>
                                        </p:tgtEl>
                                        <p:attrNameLst>
                                          <p:attrName>ppt_x</p:attrName>
                                          <p:attrName>ppt_y</p:attrName>
                                        </p:attrNameLst>
                                      </p:cBhvr>
                                      <p:rCtr x="0" y="6424"/>
                                    </p:animMotion>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500"/>
                            </p:stCondLst>
                            <p:childTnLst>
                              <p:par>
                                <p:cTn id="34" presetID="1" presetClass="exit" presetSubtype="0" fill="hold" grpId="2" nodeType="after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0 -0.00199 L 0 0.06857 " pathEditMode="relative" rAng="0" ptsTypes="AA">
                                      <p:cBhvr>
                                        <p:cTn id="39" dur="500" fill="hold"/>
                                        <p:tgtEl>
                                          <p:spTgt spid="10"/>
                                        </p:tgtEl>
                                        <p:attrNameLst>
                                          <p:attrName>ppt_x</p:attrName>
                                          <p:attrName>ppt_y</p:attrName>
                                        </p:attrNameLst>
                                      </p:cBhvr>
                                      <p:rCtr x="0" y="3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9" grpId="0" animBg="1"/>
      <p:bldP spid="9" grpId="1" animBg="1"/>
      <p:bldP spid="9" grpId="2" animBg="1"/>
      <p:bldP spid="10" grpId="0" animBg="1"/>
      <p:bldP spid="10" grpId="1" animBg="1"/>
      <p:bldP spid="11" grpId="0" animBg="1"/>
      <p:bldP spid="11" grpId="1" animBg="1"/>
      <p:bldP spid="1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181100" y="1160131"/>
            <a:ext cx="6703096" cy="1542432"/>
            <a:chOff x="590550" y="829842"/>
            <a:chExt cx="3451315" cy="850900"/>
          </a:xfrm>
        </p:grpSpPr>
        <p:pic>
          <p:nvPicPr>
            <p:cNvPr id="3074" name="Picture 2" descr="amazon-mturk-logo.jpg (240×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829842"/>
              <a:ext cx="15240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labelme.csail.mit.edu/Release3.0/browserTools/icons/LabelMe_log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962670"/>
              <a:ext cx="1832065" cy="58524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logo.png (433×98)"/>
          <p:cNvPicPr>
            <a:picLocks noChangeAspect="1" noChangeArrowheads="1"/>
          </p:cNvPicPr>
          <p:nvPr/>
        </p:nvPicPr>
        <p:blipFill rotWithShape="1">
          <a:blip r:embed="rId5">
            <a:extLst>
              <a:ext uri="{28A0092B-C50C-407E-A947-70E740481C1C}">
                <a14:useLocalDpi xmlns:a14="http://schemas.microsoft.com/office/drawing/2010/main" val="0"/>
              </a:ext>
            </a:extLst>
          </a:blip>
          <a:srcRect r="47806"/>
          <a:stretch/>
        </p:blipFill>
        <p:spPr bwMode="auto">
          <a:xfrm>
            <a:off x="1314804" y="7680963"/>
            <a:ext cx="4019196" cy="1626649"/>
          </a:xfrm>
          <a:prstGeom prst="rect">
            <a:avLst/>
          </a:prstGeom>
          <a:solidFill>
            <a:schemeClr val="tx1"/>
          </a:solidFill>
        </p:spPr>
      </p:pic>
      <p:sp>
        <p:nvSpPr>
          <p:cNvPr id="8" name="Rectangle 7"/>
          <p:cNvSpPr/>
          <p:nvPr/>
        </p:nvSpPr>
        <p:spPr>
          <a:xfrm>
            <a:off x="0" y="142240"/>
            <a:ext cx="9144000" cy="1010382"/>
          </a:xfrm>
          <a:prstGeom prst="rect">
            <a:avLst/>
          </a:prstGeom>
        </p:spPr>
        <p:txBody>
          <a:bodyPr wrap="square" lIns="177650" tIns="88825" rIns="177650" bIns="88825">
            <a:spAutoFit/>
          </a:bodyPr>
          <a:lstStyle/>
          <a:p>
            <a:r>
              <a:rPr lang="en-US" sz="5400" dirty="0">
                <a:solidFill>
                  <a:srgbClr val="FFFF00"/>
                </a:solidFill>
              </a:rPr>
              <a:t>Labeled Data:</a:t>
            </a:r>
          </a:p>
        </p:txBody>
      </p:sp>
      <p:sp>
        <p:nvSpPr>
          <p:cNvPr id="12" name="Rectangle 11"/>
          <p:cNvSpPr/>
          <p:nvPr/>
        </p:nvSpPr>
        <p:spPr>
          <a:xfrm>
            <a:off x="0" y="3102831"/>
            <a:ext cx="9144000" cy="2333821"/>
          </a:xfrm>
          <a:prstGeom prst="rect">
            <a:avLst/>
          </a:prstGeom>
        </p:spPr>
        <p:txBody>
          <a:bodyPr wrap="square" lIns="177650" tIns="88825" rIns="177650" bIns="88825">
            <a:spAutoFit/>
          </a:bodyPr>
          <a:lstStyle/>
          <a:p>
            <a:pPr algn="ctr"/>
            <a:r>
              <a:rPr lang="en-US" sz="7000" dirty="0"/>
              <a:t>1</a:t>
            </a:r>
            <a:r>
              <a:rPr lang="en-US" sz="7000" dirty="0" smtClean="0"/>
              <a:t>M Boxes</a:t>
            </a:r>
          </a:p>
          <a:p>
            <a:pPr algn="ctr"/>
            <a:r>
              <a:rPr lang="en-US" sz="7000" dirty="0" smtClean="0"/>
              <a:t>5 years</a:t>
            </a:r>
            <a:endParaRPr lang="en-US" sz="7000" dirty="0"/>
          </a:p>
        </p:txBody>
      </p:sp>
      <p:sp>
        <p:nvSpPr>
          <p:cNvPr id="13" name="Rectangle 12"/>
          <p:cNvSpPr/>
          <p:nvPr/>
        </p:nvSpPr>
        <p:spPr>
          <a:xfrm>
            <a:off x="0" y="9502004"/>
            <a:ext cx="9296400" cy="2918596"/>
          </a:xfrm>
          <a:prstGeom prst="rect">
            <a:avLst/>
          </a:prstGeom>
        </p:spPr>
        <p:txBody>
          <a:bodyPr wrap="square" lIns="177650" tIns="88825" rIns="177650" bIns="88825">
            <a:spAutoFit/>
          </a:bodyPr>
          <a:lstStyle/>
          <a:p>
            <a:pPr algn="ctr"/>
            <a:r>
              <a:rPr lang="en-US" sz="6200" dirty="0" smtClean="0">
                <a:sym typeface="Wingdings" panose="05000000000000000000" pitchFamily="2" charset="2"/>
              </a:rPr>
              <a:t>2M Rules</a:t>
            </a:r>
          </a:p>
          <a:p>
            <a:pPr algn="ctr"/>
            <a:r>
              <a:rPr lang="en-US" sz="6200" dirty="0" smtClean="0">
                <a:sym typeface="Wingdings" panose="05000000000000000000" pitchFamily="2" charset="2"/>
              </a:rPr>
              <a:t>30 years</a:t>
            </a:r>
            <a:endParaRPr lang="en-US" sz="5400" dirty="0" smtClean="0">
              <a:sym typeface="Wingdings" panose="05000000000000000000" pitchFamily="2" charset="2"/>
            </a:endParaRPr>
          </a:p>
          <a:p>
            <a:pPr algn="ctr"/>
            <a:r>
              <a:rPr lang="en-US" sz="5400" dirty="0" smtClean="0">
                <a:sym typeface="Wingdings" panose="05000000000000000000" pitchFamily="2" charset="2"/>
              </a:rPr>
              <a:t>and still continuing…</a:t>
            </a:r>
            <a:endParaRPr lang="en-US" sz="5400" dirty="0">
              <a:sym typeface="Wingdings" panose="05000000000000000000" pitchFamily="2" charset="2"/>
            </a:endParaRPr>
          </a:p>
        </p:txBody>
      </p:sp>
      <p:sp>
        <p:nvSpPr>
          <p:cNvPr id="17" name="Rectangle 16"/>
          <p:cNvSpPr/>
          <p:nvPr/>
        </p:nvSpPr>
        <p:spPr>
          <a:xfrm>
            <a:off x="9258299" y="3102831"/>
            <a:ext cx="8677364" cy="2333821"/>
          </a:xfrm>
          <a:prstGeom prst="rect">
            <a:avLst/>
          </a:prstGeom>
        </p:spPr>
        <p:txBody>
          <a:bodyPr wrap="square" lIns="177650" tIns="88825" rIns="177650" bIns="88825">
            <a:spAutoFit/>
          </a:bodyPr>
          <a:lstStyle/>
          <a:p>
            <a:pPr algn="ctr"/>
            <a:r>
              <a:rPr lang="en-US" sz="7000" dirty="0" smtClean="0"/>
              <a:t>400M </a:t>
            </a:r>
            <a:r>
              <a:rPr lang="en-US" sz="7000" dirty="0"/>
              <a:t>images</a:t>
            </a:r>
          </a:p>
          <a:p>
            <a:pPr algn="ctr"/>
            <a:r>
              <a:rPr lang="en-US" sz="7000" dirty="0"/>
              <a:t>daily</a:t>
            </a:r>
            <a:r>
              <a:rPr lang="en-US" sz="7000" dirty="0" smtClean="0"/>
              <a:t>!</a:t>
            </a:r>
            <a:endParaRPr lang="en-US" sz="7000" dirty="0"/>
          </a:p>
        </p:txBody>
      </p:sp>
      <p:grpSp>
        <p:nvGrpSpPr>
          <p:cNvPr id="21" name="Group 20"/>
          <p:cNvGrpSpPr/>
          <p:nvPr/>
        </p:nvGrpSpPr>
        <p:grpSpPr>
          <a:xfrm>
            <a:off x="10363205" y="5831845"/>
            <a:ext cx="7572458" cy="6966560"/>
            <a:chOff x="5181600" y="3124200"/>
            <a:chExt cx="3786229" cy="3732086"/>
          </a:xfrm>
        </p:grpSpPr>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81600" y="3764086"/>
              <a:ext cx="2867025" cy="3092200"/>
            </a:xfrm>
            <a:prstGeom prst="rect">
              <a:avLst/>
            </a:prstGeom>
            <a:noFill/>
            <a:extLst>
              <a:ext uri="{909E8E84-426E-40dd-AFC4-6F175D3DCCD1}">
                <a14:hiddenFill xmlns:a14="http://schemas.microsoft.com/office/drawing/2010/main">
                  <a:solidFill>
                    <a:srgbClr val="FFFFFF"/>
                  </a:solidFill>
                </a14:hiddenFill>
              </a:ext>
            </a:extLst>
          </p:spPr>
        </p:pic>
        <p:sp>
          <p:nvSpPr>
            <p:cNvPr id="20" name="Cloud Callout 19"/>
            <p:cNvSpPr/>
            <p:nvPr/>
          </p:nvSpPr>
          <p:spPr>
            <a:xfrm>
              <a:off x="7543800" y="3124200"/>
              <a:ext cx="1424029" cy="925442"/>
            </a:xfrm>
            <a:prstGeom prst="cloudCallout">
              <a:avLst>
                <a:gd name="adj1" fmla="val -51560"/>
                <a:gd name="adj2" fmla="val 100288"/>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00" dirty="0">
                  <a:solidFill>
                    <a:schemeClr val="tx1"/>
                  </a:solidFill>
                </a:rPr>
                <a:t>?</a:t>
              </a:r>
              <a:endParaRPr lang="en-US" sz="2000" dirty="0">
                <a:solidFill>
                  <a:schemeClr val="tx1"/>
                </a:solidFill>
              </a:endParaRPr>
            </a:p>
          </p:txBody>
        </p:sp>
      </p:grpSp>
      <p:sp>
        <p:nvSpPr>
          <p:cNvPr id="3" name="Rectangle 2"/>
          <p:cNvSpPr/>
          <p:nvPr/>
        </p:nvSpPr>
        <p:spPr>
          <a:xfrm>
            <a:off x="1524000" y="3129283"/>
            <a:ext cx="15468599" cy="23338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09618"/>
            <a:ext cx="13716000" cy="1010382"/>
          </a:xfrm>
          <a:prstGeom prst="rect">
            <a:avLst/>
          </a:prstGeom>
        </p:spPr>
        <p:txBody>
          <a:bodyPr wrap="square" lIns="177650" tIns="88825" rIns="177650" bIns="88825">
            <a:spAutoFit/>
          </a:bodyPr>
          <a:lstStyle/>
          <a:p>
            <a:r>
              <a:rPr lang="en-US" sz="5400" dirty="0">
                <a:solidFill>
                  <a:srgbClr val="FFFF00"/>
                </a:solidFill>
              </a:rPr>
              <a:t>Common Sense Relationships</a:t>
            </a:r>
            <a:r>
              <a:rPr lang="en-US" sz="5400" dirty="0" smtClean="0">
                <a:solidFill>
                  <a:srgbClr val="FFFF00"/>
                </a:solidFill>
              </a:rPr>
              <a:t>:</a:t>
            </a:r>
            <a:endParaRPr lang="en-US" sz="5400" dirty="0">
              <a:solidFill>
                <a:srgbClr val="FFFF00"/>
              </a:solidFill>
            </a:endParaRPr>
          </a:p>
        </p:txBody>
      </p:sp>
      <p:grpSp>
        <p:nvGrpSpPr>
          <p:cNvPr id="2" name="Group 1"/>
          <p:cNvGrpSpPr/>
          <p:nvPr/>
        </p:nvGrpSpPr>
        <p:grpSpPr>
          <a:xfrm>
            <a:off x="9524999" y="1408771"/>
            <a:ext cx="3718209" cy="1182029"/>
            <a:chOff x="10363205" y="749318"/>
            <a:chExt cx="6032290" cy="1917682"/>
          </a:xfrm>
        </p:grpSpPr>
        <p:pic>
          <p:nvPicPr>
            <p:cNvPr id="1026" name="Picture 2" descr="instagram_02.png (400×300)"/>
            <p:cNvPicPr>
              <a:picLocks noChangeAspect="1" noChangeArrowheads="1"/>
            </p:cNvPicPr>
            <p:nvPr/>
          </p:nvPicPr>
          <p:blipFill rotWithShape="1">
            <a:blip r:embed="rId7">
              <a:extLst>
                <a:ext uri="{28A0092B-C50C-407E-A947-70E740481C1C}">
                  <a14:useLocalDpi xmlns:a14="http://schemas.microsoft.com/office/drawing/2010/main" val="0"/>
                </a:ext>
              </a:extLst>
            </a:blip>
            <a:srcRect l="28500" t="4336" r="28333" b="37691"/>
            <a:stretch/>
          </p:blipFill>
          <p:spPr bwMode="auto">
            <a:xfrm>
              <a:off x="10363205" y="749318"/>
              <a:ext cx="1752595" cy="17652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gram_02.png (400×300)"/>
            <p:cNvPicPr>
              <a:picLocks noChangeAspect="1" noChangeArrowheads="1"/>
            </p:cNvPicPr>
            <p:nvPr/>
          </p:nvPicPr>
          <p:blipFill rotWithShape="1">
            <a:blip r:embed="rId7">
              <a:extLst>
                <a:ext uri="{28A0092B-C50C-407E-A947-70E740481C1C}">
                  <a14:useLocalDpi xmlns:a14="http://schemas.microsoft.com/office/drawing/2010/main" val="0"/>
                </a:ext>
              </a:extLst>
            </a:blip>
            <a:srcRect l="11667" t="62319" r="11000" b="926"/>
            <a:stretch/>
          </p:blipFill>
          <p:spPr bwMode="auto">
            <a:xfrm>
              <a:off x="12153903" y="1155016"/>
              <a:ext cx="4241592" cy="1511984"/>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descr="http://feedgrowth.com/wp-content/uploads/2008/12/facebook-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39800" y="1295400"/>
            <a:ext cx="3815710" cy="133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09593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5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25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25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25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25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25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371600" y="-142237"/>
            <a:ext cx="15544800" cy="2744047"/>
          </a:xfrm>
        </p:spPr>
        <p:txBody>
          <a:bodyPr>
            <a:normAutofit fontScale="90000"/>
          </a:bodyPr>
          <a:lstStyle/>
          <a:p>
            <a:r>
              <a:rPr lang="en-US" sz="11700" dirty="0"/>
              <a:t>NEIL</a:t>
            </a:r>
            <a:r>
              <a:rPr lang="en-US" dirty="0" smtClean="0"/>
              <a:t/>
            </a:r>
            <a:br>
              <a:rPr lang="en-US" dirty="0" smtClean="0"/>
            </a:br>
            <a:r>
              <a:rPr lang="en-US" sz="7000" dirty="0"/>
              <a:t>Never Ending Image Learner</a:t>
            </a:r>
            <a:endParaRPr lang="en-US" dirty="0"/>
          </a:p>
        </p:txBody>
      </p:sp>
      <p:sp>
        <p:nvSpPr>
          <p:cNvPr id="7" name="Subtitle 6"/>
          <p:cNvSpPr>
            <a:spLocks noGrp="1"/>
          </p:cNvSpPr>
          <p:nvPr>
            <p:ph type="subTitle" idx="1"/>
          </p:nvPr>
        </p:nvSpPr>
        <p:spPr>
          <a:xfrm>
            <a:off x="2743200" y="8107680"/>
            <a:ext cx="12801600" cy="4008120"/>
          </a:xfrm>
        </p:spPr>
        <p:txBody>
          <a:bodyPr>
            <a:normAutofit fontScale="92500" lnSpcReduction="20000"/>
          </a:bodyPr>
          <a:lstStyle/>
          <a:p>
            <a:pPr>
              <a:lnSpc>
                <a:spcPct val="110000"/>
              </a:lnSpc>
            </a:pPr>
            <a:r>
              <a:rPr lang="en-US" b="1" dirty="0" smtClean="0">
                <a:solidFill>
                  <a:schemeClr val="tx1"/>
                </a:solidFill>
                <a:cs typeface="Consolas" charset="0"/>
              </a:rPr>
              <a:t>Trying to understand images on the</a:t>
            </a:r>
          </a:p>
          <a:p>
            <a:pPr>
              <a:lnSpc>
                <a:spcPct val="110000"/>
              </a:lnSpc>
            </a:pPr>
            <a:r>
              <a:rPr lang="en-US" b="1" dirty="0" smtClean="0">
                <a:solidFill>
                  <a:schemeClr val="tx1"/>
                </a:solidFill>
                <a:cs typeface="Consolas" charset="0"/>
              </a:rPr>
              <a:t>web and build world’s largest</a:t>
            </a:r>
          </a:p>
          <a:p>
            <a:pPr>
              <a:lnSpc>
                <a:spcPct val="110000"/>
              </a:lnSpc>
            </a:pPr>
            <a:r>
              <a:rPr lang="en-US" b="1" dirty="0" smtClean="0">
                <a:solidFill>
                  <a:schemeClr val="tx1"/>
                </a:solidFill>
                <a:cs typeface="Consolas" charset="0"/>
              </a:rPr>
              <a:t>Visual Knowledge Base</a:t>
            </a:r>
          </a:p>
          <a:p>
            <a:pPr>
              <a:lnSpc>
                <a:spcPct val="110000"/>
              </a:lnSpc>
            </a:pPr>
            <a:r>
              <a:rPr lang="en-US" b="1" dirty="0">
                <a:solidFill>
                  <a:schemeClr val="tx1"/>
                </a:solidFill>
                <a:cs typeface="Consolas" charset="0"/>
              </a:rPr>
              <a:t>a</a:t>
            </a:r>
            <a:r>
              <a:rPr lang="en-US" b="1" dirty="0" smtClean="0">
                <a:solidFill>
                  <a:schemeClr val="tx1"/>
                </a:solidFill>
                <a:cs typeface="Consolas" charset="0"/>
              </a:rPr>
              <a:t>utomatically…</a:t>
            </a:r>
            <a:endParaRPr lang="en-US" b="1" dirty="0">
              <a:solidFill>
                <a:schemeClr val="tx1"/>
              </a:solidFill>
              <a:cs typeface="Consolas" charset="0"/>
            </a:endParaRPr>
          </a:p>
        </p:txBody>
      </p:sp>
      <p:sp>
        <p:nvSpPr>
          <p:cNvPr id="10" name="TextBox 9"/>
          <p:cNvSpPr txBox="1"/>
          <p:nvPr/>
        </p:nvSpPr>
        <p:spPr>
          <a:xfrm>
            <a:off x="6061901" y="3840480"/>
            <a:ext cx="6091429" cy="3041707"/>
          </a:xfrm>
          <a:prstGeom prst="rect">
            <a:avLst/>
          </a:prstGeom>
          <a:noFill/>
        </p:spPr>
        <p:txBody>
          <a:bodyPr wrap="none" lIns="177650" tIns="88825" rIns="177650" bIns="88825" rtlCol="0">
            <a:spAutoFit/>
          </a:bodyPr>
          <a:lstStyle/>
          <a:p>
            <a:pPr algn="ctr"/>
            <a:r>
              <a:rPr lang="en-US" sz="6200" b="1" dirty="0"/>
              <a:t>Running </a:t>
            </a:r>
          </a:p>
          <a:p>
            <a:pPr algn="ctr"/>
            <a:r>
              <a:rPr lang="en-US" sz="6200" b="1" dirty="0"/>
              <a:t>24 hours a day,</a:t>
            </a:r>
          </a:p>
          <a:p>
            <a:pPr algn="ctr"/>
            <a:r>
              <a:rPr lang="en-US" sz="6200" b="1" dirty="0"/>
              <a:t>7 days a week</a:t>
            </a:r>
          </a:p>
        </p:txBody>
      </p:sp>
    </p:spTree>
    <p:extLst>
      <p:ext uri="{BB962C8B-B14F-4D97-AF65-F5344CB8AC3E}">
        <p14:creationId xmlns:p14="http://schemas.microsoft.com/office/powerpoint/2010/main" val="1509114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50"/>
                                        <p:tgtEl>
                                          <p:spTgt spid="7">
                                            <p:txEl>
                                              <p:pRg st="0" end="0"/>
                                            </p:txEl>
                                          </p:spTgt>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250"/>
                                        <p:tgtEl>
                                          <p:spTgt spid="7">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250"/>
                                        <p:tgtEl>
                                          <p:spTgt spid="7">
                                            <p:txEl>
                                              <p:pRg st="2" end="2"/>
                                            </p:txEl>
                                          </p:spTgt>
                                        </p:tgtEl>
                                      </p:cBhvr>
                                    </p:animEffec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7678400" cy="1849120"/>
          </a:xfrm>
        </p:spPr>
        <p:txBody>
          <a:bodyPr>
            <a:normAutofit/>
          </a:bodyPr>
          <a:lstStyle/>
          <a:p>
            <a:r>
              <a:rPr lang="en-US" sz="9300" dirty="0"/>
              <a:t>NEIL’s Knowledge Base</a:t>
            </a:r>
          </a:p>
        </p:txBody>
      </p:sp>
      <p:sp>
        <p:nvSpPr>
          <p:cNvPr id="5" name="Text Placeholder 4"/>
          <p:cNvSpPr>
            <a:spLocks noGrp="1"/>
          </p:cNvSpPr>
          <p:nvPr>
            <p:ph type="body" idx="1"/>
          </p:nvPr>
        </p:nvSpPr>
        <p:spPr>
          <a:xfrm>
            <a:off x="2438400" y="3413765"/>
            <a:ext cx="7165976" cy="1137918"/>
          </a:xfrm>
        </p:spPr>
        <p:txBody>
          <a:bodyPr>
            <a:noAutofit/>
          </a:bodyPr>
          <a:lstStyle/>
          <a:p>
            <a:r>
              <a:rPr lang="en-US" sz="7000" dirty="0"/>
              <a:t>Concepts</a:t>
            </a:r>
          </a:p>
        </p:txBody>
      </p:sp>
      <p:sp>
        <p:nvSpPr>
          <p:cNvPr id="6" name="Text Placeholder 5"/>
          <p:cNvSpPr>
            <a:spLocks noGrp="1"/>
          </p:cNvSpPr>
          <p:nvPr>
            <p:ph type="body" sz="quarter" idx="3"/>
          </p:nvPr>
        </p:nvSpPr>
        <p:spPr>
          <a:xfrm>
            <a:off x="9899655" y="3413765"/>
            <a:ext cx="8083550" cy="1137918"/>
          </a:xfrm>
        </p:spPr>
        <p:txBody>
          <a:bodyPr>
            <a:noAutofit/>
          </a:bodyPr>
          <a:lstStyle/>
          <a:p>
            <a:r>
              <a:rPr lang="en-US" sz="7000" dirty="0"/>
              <a:t>Relationships</a:t>
            </a:r>
          </a:p>
        </p:txBody>
      </p:sp>
    </p:spTree>
    <p:extLst>
      <p:ext uri="{BB962C8B-B14F-4D97-AF65-F5344CB8AC3E}">
        <p14:creationId xmlns:p14="http://schemas.microsoft.com/office/powerpoint/2010/main" val="2283096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2240"/>
            <a:ext cx="17678400" cy="1849120"/>
          </a:xfrm>
        </p:spPr>
        <p:txBody>
          <a:bodyPr>
            <a:normAutofit/>
          </a:bodyPr>
          <a:lstStyle/>
          <a:p>
            <a:r>
              <a:rPr lang="en-US" sz="9300" dirty="0"/>
              <a:t>Objects</a:t>
            </a:r>
          </a:p>
        </p:txBody>
      </p:sp>
      <p:sp>
        <p:nvSpPr>
          <p:cNvPr id="5" name="Text Placeholder 4"/>
          <p:cNvSpPr>
            <a:spLocks noGrp="1"/>
          </p:cNvSpPr>
          <p:nvPr>
            <p:ph type="body" idx="1"/>
          </p:nvPr>
        </p:nvSpPr>
        <p:spPr>
          <a:xfrm>
            <a:off x="5561012" y="1564645"/>
            <a:ext cx="7165976" cy="1137918"/>
          </a:xfrm>
        </p:spPr>
        <p:txBody>
          <a:bodyPr>
            <a:noAutofit/>
          </a:bodyPr>
          <a:lstStyle/>
          <a:p>
            <a:pPr algn="ctr"/>
            <a:r>
              <a:rPr lang="en-US" sz="7000" dirty="0"/>
              <a:t>Camry</a:t>
            </a:r>
          </a:p>
        </p:txBody>
      </p:sp>
      <p:grpSp>
        <p:nvGrpSpPr>
          <p:cNvPr id="15" name="Group 14"/>
          <p:cNvGrpSpPr/>
          <p:nvPr/>
        </p:nvGrpSpPr>
        <p:grpSpPr>
          <a:xfrm>
            <a:off x="246567" y="9336024"/>
            <a:ext cx="18019661" cy="2935224"/>
            <a:chOff x="246567" y="9872947"/>
            <a:chExt cx="18019661" cy="2935224"/>
          </a:xfrm>
        </p:grpSpPr>
        <p:pic>
          <p:nvPicPr>
            <p:cNvPr id="7176" name="Picture 8" descr="C:\Users\ashrivas\Documents\NEIL_WEB\Objects\toyota_camry\cluster_3\wholeimages\w_follower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572" y="9872947"/>
              <a:ext cx="4824548"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C:\Users\ashrivas\Documents\NEIL_WEB\Objects\toyota_camry\cluster_3\wholeimages\w_follower0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3600" y="9872947"/>
              <a:ext cx="4702628"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sers\ashrivas\Documents\NEIL_WEB\Objects\toyota_camry\cluster_3\wholeimages\w_follower0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5368" y="9872947"/>
              <a:ext cx="4313984"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C:\Users\ashrivas\Documents\NEIL_WEB\Objects\toyota_camry\cluster_3\_avg_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567" y="10239572"/>
              <a:ext cx="3715833" cy="2201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61679" y="6078352"/>
            <a:ext cx="17895257" cy="2933945"/>
            <a:chOff x="321890" y="3031727"/>
            <a:chExt cx="17895257" cy="2933945"/>
          </a:xfrm>
        </p:grpSpPr>
        <p:pic>
          <p:nvPicPr>
            <p:cNvPr id="7183" name="Picture 15" descr="C:\Users\ashrivas\Documents\NEIL_WEB\Objects\toyota_camry\cluster_1\wholeimages\w_follower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0126" y="3031727"/>
              <a:ext cx="4431840" cy="293394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C:\Users\ashrivas\Documents\NEIL_WEB\Objects\toyota_camry\cluster_1\wholeimages\w_follower00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12681" y="3031727"/>
              <a:ext cx="4604466" cy="2933945"/>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C:\Users\ashrivas\Documents\NEIL_WEB\Objects\toyota_camry\cluster_1\wholeimages\w_follower0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9410" y="3031727"/>
              <a:ext cx="4580001" cy="2933945"/>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C:\Users\ashrivas\Documents\NEIL_WEB\Objects\toyota_camry\cluster_1\_avg_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890" y="3527331"/>
              <a:ext cx="3715833" cy="1942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76200" y="2819400"/>
            <a:ext cx="18089880" cy="2935224"/>
            <a:chOff x="121920" y="6495297"/>
            <a:chExt cx="18089880" cy="2935224"/>
          </a:xfrm>
        </p:grpSpPr>
        <p:pic>
          <p:nvPicPr>
            <p:cNvPr id="7187" name="Picture 19" descr="C:\Users\ashrivas\Documents\NEIL_WEB\Objects\toyota_camry\cluster_5\wholeimages\w_follower00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22785" y="6495297"/>
              <a:ext cx="4389015"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C:\Users\ashrivas\Documents\NEIL_WEB\Objects\toyota_camry\cluster_5\wholeimages\w_follower00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1355" y="6495297"/>
              <a:ext cx="4410553"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189" name="Picture 21" descr="C:\Users\ashrivas\Documents\NEIL_WEB\Objects\toyota_camry\cluster_5\wholeimages\w_follower00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30" y="6495297"/>
              <a:ext cx="4596432" cy="2935224"/>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C:\Users\ashrivas\Documents\NEIL_WEB\Objects\toyota_camry\cluster_5\_avg_w.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 y="7142074"/>
              <a:ext cx="4207213" cy="16416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95466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4800" y="-142240"/>
            <a:ext cx="17678400" cy="1849120"/>
          </a:xfrm>
        </p:spPr>
        <p:txBody>
          <a:bodyPr>
            <a:normAutofit/>
          </a:bodyPr>
          <a:lstStyle/>
          <a:p>
            <a:r>
              <a:rPr lang="en-US" sz="9300" dirty="0" smtClean="0"/>
              <a:t>Scenes</a:t>
            </a:r>
            <a:endParaRPr lang="en-US" sz="9300" dirty="0"/>
          </a:p>
        </p:txBody>
      </p:sp>
      <p:sp>
        <p:nvSpPr>
          <p:cNvPr id="10" name="Text Placeholder 4"/>
          <p:cNvSpPr txBox="1">
            <a:spLocks/>
          </p:cNvSpPr>
          <p:nvPr/>
        </p:nvSpPr>
        <p:spPr>
          <a:xfrm>
            <a:off x="762000" y="2515621"/>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Parking Lot</a:t>
            </a:r>
            <a:endParaRPr lang="en-US" sz="7000" b="1" dirty="0"/>
          </a:p>
        </p:txBody>
      </p:sp>
      <p:grpSp>
        <p:nvGrpSpPr>
          <p:cNvPr id="14" name="Group 26"/>
          <p:cNvGrpSpPr/>
          <p:nvPr/>
        </p:nvGrpSpPr>
        <p:grpSpPr>
          <a:xfrm>
            <a:off x="76200" y="3733800"/>
            <a:ext cx="8650560" cy="6929590"/>
            <a:chOff x="1283392" y="9761210"/>
            <a:chExt cx="5425203" cy="4345896"/>
          </a:xfrm>
        </p:grpSpPr>
        <p:pic>
          <p:nvPicPr>
            <p:cNvPr id="20" name="Picture 2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646" y="11994842"/>
              <a:ext cx="2695949" cy="2112264"/>
            </a:xfrm>
            <a:prstGeom prst="rect">
              <a:avLst/>
            </a:prstGeom>
          </p:spPr>
        </p:pic>
        <p:pic>
          <p:nvPicPr>
            <p:cNvPr id="21" name="Picture 2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92" y="11994842"/>
              <a:ext cx="2616488" cy="2112264"/>
            </a:xfrm>
            <a:prstGeom prst="rect">
              <a:avLst/>
            </a:prstGeom>
          </p:spPr>
        </p:pic>
        <p:pic>
          <p:nvPicPr>
            <p:cNvPr id="22" name="Picture 274"/>
            <p:cNvPicPr>
              <a:picLocks noChangeAspect="1"/>
            </p:cNvPicPr>
            <p:nvPr/>
          </p:nvPicPr>
          <p:blipFill rotWithShape="1">
            <a:blip r:embed="rId4">
              <a:extLst>
                <a:ext uri="{28A0092B-C50C-407E-A947-70E740481C1C}">
                  <a14:useLocalDpi xmlns:a14="http://schemas.microsoft.com/office/drawing/2010/main" val="0"/>
                </a:ext>
              </a:extLst>
            </a:blip>
            <a:srcRect r="30674"/>
            <a:stretch/>
          </p:blipFill>
          <p:spPr>
            <a:xfrm>
              <a:off x="4012646" y="9761210"/>
              <a:ext cx="2695949" cy="2112264"/>
            </a:xfrm>
            <a:prstGeom prst="rect">
              <a:avLst/>
            </a:prstGeom>
          </p:spPr>
        </p:pic>
        <p:pic>
          <p:nvPicPr>
            <p:cNvPr id="23" name="Picture 2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392" y="9761210"/>
              <a:ext cx="2616488" cy="2112264"/>
            </a:xfrm>
            <a:prstGeom prst="rect">
              <a:avLst/>
            </a:prstGeom>
          </p:spPr>
        </p:pic>
      </p:grpSp>
      <p:grpSp>
        <p:nvGrpSpPr>
          <p:cNvPr id="24" name="Group 23"/>
          <p:cNvGrpSpPr/>
          <p:nvPr/>
        </p:nvGrpSpPr>
        <p:grpSpPr>
          <a:xfrm>
            <a:off x="9291980" y="3733800"/>
            <a:ext cx="8975175" cy="6918874"/>
            <a:chOff x="10574062" y="3962400"/>
            <a:chExt cx="8527655" cy="6573885"/>
          </a:xfrm>
        </p:grpSpPr>
        <p:pic>
          <p:nvPicPr>
            <p:cNvPr id="16" name="Picture 2" descr="http://ladoga.graphics.cs.cmu.edu/xinleic/NEILWeb/Scenes/raceway/wholeimages/_w_raceway_000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4260" y="7341137"/>
              <a:ext cx="4246626" cy="31951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http://ladoga.graphics.cs.cmu.edu/xinleic/NEILWeb/Scenes/raceway/wholeimages/_w_raceway_000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34260" y="3962400"/>
              <a:ext cx="4267457" cy="31951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http://ladoga.graphics.cs.cmu.edu/xinleic/NEILWeb/Scenes/raceway/wholeimages/_w_raceway_000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4062" y="3962400"/>
              <a:ext cx="4093325" cy="31951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ladoga.graphics.cs.cmu.edu/xinleic/NEILWeb/Scenes/raceway/wholeimages/_w_raceway_0008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4062" y="7341137"/>
              <a:ext cx="4093325" cy="319514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Placeholder 4"/>
          <p:cNvSpPr txBox="1">
            <a:spLocks/>
          </p:cNvSpPr>
          <p:nvPr/>
        </p:nvSpPr>
        <p:spPr>
          <a:xfrm>
            <a:off x="10058400" y="2519682"/>
            <a:ext cx="7165976" cy="1137918"/>
          </a:xfrm>
          <a:prstGeom prst="rect">
            <a:avLst/>
          </a:prstGeom>
        </p:spPr>
        <p:txBody>
          <a:bodyPr>
            <a:noAutofit/>
          </a:bodyPr>
          <a:lstStyle>
            <a:lvl1pPr marL="666186" indent="-666186" algn="l" defTabSz="1776496" rtl="0" eaLnBrk="1" latinLnBrk="0" hangingPunct="1">
              <a:spcBef>
                <a:spcPct val="20000"/>
              </a:spcBef>
              <a:buFont typeface="Arial" pitchFamily="34" charset="0"/>
              <a:buChar char="•"/>
              <a:defRPr sz="6200" kern="1200">
                <a:solidFill>
                  <a:schemeClr val="tx1"/>
                </a:solidFill>
                <a:latin typeface="+mn-lt"/>
                <a:ea typeface="+mn-ea"/>
                <a:cs typeface="+mn-cs"/>
              </a:defRPr>
            </a:lvl1pPr>
            <a:lvl2pPr marL="1443403" indent="-555155" algn="l" defTabSz="1776496" rtl="0" eaLnBrk="1" latinLnBrk="0" hangingPunct="1">
              <a:spcBef>
                <a:spcPct val="20000"/>
              </a:spcBef>
              <a:buFont typeface="Arial" pitchFamily="34" charset="0"/>
              <a:buChar char="–"/>
              <a:defRPr sz="5400" kern="1200">
                <a:solidFill>
                  <a:schemeClr val="tx1"/>
                </a:solidFill>
                <a:latin typeface="+mn-lt"/>
                <a:ea typeface="+mn-ea"/>
                <a:cs typeface="+mn-cs"/>
              </a:defRPr>
            </a:lvl2pPr>
            <a:lvl3pPr marL="2220620" indent="-444124" algn="l" defTabSz="1776496" rtl="0" eaLnBrk="1" latinLnBrk="0" hangingPunct="1">
              <a:spcBef>
                <a:spcPct val="20000"/>
              </a:spcBef>
              <a:buFont typeface="Arial" pitchFamily="34" charset="0"/>
              <a:buChar char="•"/>
              <a:defRPr sz="4700" kern="1200">
                <a:solidFill>
                  <a:schemeClr val="tx1"/>
                </a:solidFill>
                <a:latin typeface="+mn-lt"/>
                <a:ea typeface="+mn-ea"/>
                <a:cs typeface="+mn-cs"/>
              </a:defRPr>
            </a:lvl3pPr>
            <a:lvl4pPr marL="310886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4pPr>
            <a:lvl5pPr marL="3997117"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5pPr>
            <a:lvl6pPr marL="4885365"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6pPr>
            <a:lvl7pPr marL="5773613"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7pPr>
            <a:lvl8pPr marL="6661861"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8pPr>
            <a:lvl9pPr marL="7550109" indent="-444124" algn="l" defTabSz="1776496" rtl="0" eaLnBrk="1" latinLnBrk="0" hangingPunct="1">
              <a:spcBef>
                <a:spcPct val="20000"/>
              </a:spcBef>
              <a:buFont typeface="Arial" pitchFamily="34" charset="0"/>
              <a:buChar char="•"/>
              <a:defRPr sz="3900" kern="1200">
                <a:solidFill>
                  <a:schemeClr val="tx1"/>
                </a:solidFill>
                <a:latin typeface="+mn-lt"/>
                <a:ea typeface="+mn-ea"/>
                <a:cs typeface="+mn-cs"/>
              </a:defRPr>
            </a:lvl9pPr>
          </a:lstStyle>
          <a:p>
            <a:pPr marL="0" indent="0" algn="ctr">
              <a:buNone/>
            </a:pPr>
            <a:r>
              <a:rPr lang="en-US" sz="7000" b="1" dirty="0" smtClean="0"/>
              <a:t>Raceway</a:t>
            </a:r>
            <a:endParaRPr lang="en-US" sz="7000" b="1" dirty="0"/>
          </a:p>
        </p:txBody>
      </p:sp>
    </p:spTree>
    <p:extLst>
      <p:ext uri="{BB962C8B-B14F-4D97-AF65-F5344CB8AC3E}">
        <p14:creationId xmlns:p14="http://schemas.microsoft.com/office/powerpoint/2010/main" val="4039920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50"/>
                                        <p:tgtEl>
                                          <p:spTgt spid="2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Lst>
  </p:timing>
</p:sld>
</file>

<file path=ppt/theme/theme1.xml><?xml version="1.0" encoding="utf-8"?>
<a:theme xmlns:a="http://schemas.openxmlformats.org/drawingml/2006/main" name="abhinavSA11">
  <a:themeElements>
    <a:clrScheme name="ICCV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siggraphAbhinav">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abhinavSA11</Template>
  <TotalTime>5943</TotalTime>
  <Words>2734</Words>
  <Application>Microsoft Macintosh PowerPoint</Application>
  <PresentationFormat>Custom</PresentationFormat>
  <Paragraphs>525</Paragraphs>
  <Slides>45</Slides>
  <Notes>35</Notes>
  <HiddenSlides>4</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Consolas</vt:lpstr>
      <vt:lpstr>Calibri</vt:lpstr>
      <vt:lpstr>Helvetica</vt:lpstr>
      <vt:lpstr>宋体</vt:lpstr>
      <vt:lpstr>abhinavSA11</vt:lpstr>
      <vt:lpstr>NEIL: Extracting Visual Knowledge from Web Data</vt:lpstr>
      <vt:lpstr>PowerPoint Presentation</vt:lpstr>
      <vt:lpstr>PowerPoint Presentation</vt:lpstr>
      <vt:lpstr>PowerPoint Presentation</vt:lpstr>
      <vt:lpstr>PowerPoint Presentation</vt:lpstr>
      <vt:lpstr>NEIL Never Ending Image Learner</vt:lpstr>
      <vt:lpstr>NEIL’s Knowledge Base</vt:lpstr>
      <vt:lpstr>Objects</vt:lpstr>
      <vt:lpstr>Scenes</vt:lpstr>
      <vt:lpstr>Attributes</vt:lpstr>
      <vt:lpstr>PowerPoint Presentation</vt:lpstr>
      <vt:lpstr>PowerPoint Presentation</vt:lpstr>
      <vt:lpstr>PowerPoint Presentation</vt:lpstr>
      <vt:lpstr>PowerPoint Presentation</vt:lpstr>
      <vt:lpstr>NEIL’s Knowledge Base</vt:lpstr>
      <vt:lpstr>PowerPoint Presentation</vt:lpstr>
      <vt:lpstr>PowerPoint Presentation</vt:lpstr>
      <vt:lpstr>PowerPoint Presentation</vt:lpstr>
      <vt:lpstr>Why does NEIL work?</vt:lpstr>
      <vt:lpstr>Micro-vision</vt:lpstr>
      <vt:lpstr>Micro-vision</vt:lpstr>
      <vt:lpstr>Macro-vision</vt:lpstr>
      <vt:lpstr>Structure in the Visual World</vt:lpstr>
      <vt:lpstr>Semantically-driven Acquisition</vt:lpstr>
      <vt:lpstr>How does NEIL work?</vt:lpstr>
      <vt:lpstr>PowerPoint Presentation</vt:lpstr>
      <vt:lpstr>PowerPoint Presentation</vt:lpstr>
      <vt:lpstr>PowerPoint Presentation</vt:lpstr>
      <vt:lpstr>Affinity Graph</vt:lpstr>
      <vt:lpstr>PowerPoint Presentation</vt:lpstr>
      <vt:lpstr>PowerPoint Presentation</vt:lpstr>
      <vt:lpstr>Train Models</vt:lpstr>
      <vt:lpstr>PowerPoint Presentation</vt:lpstr>
      <vt:lpstr>Relationship Discovery</vt:lpstr>
      <vt:lpstr>PowerPoint Presentation</vt:lpstr>
      <vt:lpstr>PowerPoint Presentation</vt:lpstr>
      <vt:lpstr>Results</vt:lpstr>
      <vt:lpstr>Common Sense Relationships</vt:lpstr>
      <vt:lpstr>Can NEIL help vision tasks?</vt:lpstr>
      <vt:lpstr>Can NEIL help vision tasks?</vt:lpstr>
      <vt:lpstr>NEIL Never Ending Image Learner</vt:lpstr>
      <vt:lpstr>Thank You!</vt:lpstr>
      <vt:lpstr>Using Internet Images</vt:lpstr>
      <vt:lpstr>PowerPoint Presentation</vt:lpstr>
      <vt:lpstr>Can NEIL help vision tasks?</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ashrivas</dc:creator>
  <cp:lastModifiedBy>Abhinav Shrivastava</cp:lastModifiedBy>
  <cp:revision>422</cp:revision>
  <dcterms:created xsi:type="dcterms:W3CDTF">2013-11-21T04:36:50Z</dcterms:created>
  <dcterms:modified xsi:type="dcterms:W3CDTF">2013-12-04T04:36:34Z</dcterms:modified>
</cp:coreProperties>
</file>